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Section 2.1 &amp; 2.2 in the paper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NYSE fees: ~20-30 bps	MtGox: 60bps prevent high-frequency arbitrage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V_D: daily volume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Sigma: daily volatility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 ratio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Section 3.2 in the paper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Power-law decay: FGLW (left ⅔ permanent impact); Bouchaud (decay with exponent 3/2)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Section 4.1 &amp; 4.2 in the paper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Y: Y-ratio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Sigma: Daily vol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V_D: daily volume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Delta: ~0.5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Square-root impact trajectories: The square root law is clearly confirmed as it even holds trajectory-wise and is exact even at the smallest scales (peak impact)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2nd bullet point validates the citation (3 papers)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Section 4.3 in the paper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 5.3 in the paper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1" y="672607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4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7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1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1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1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1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9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1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7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/>
              <a:t>A million metaorder analysis of market impact on the Bitcoin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A report by Yu Sun &amp; Hongchao Pan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 idx="4294967295"/>
          </p:nvPr>
        </p:nvSpPr>
        <p:spPr>
          <a:xfrm>
            <a:off x="311702" y="372501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/>
              <a:t>Data and presenting points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4294967295"/>
          </p:nvPr>
        </p:nvSpPr>
        <p:spPr>
          <a:xfrm>
            <a:off x="311702" y="1195201"/>
            <a:ext cx="3853199" cy="52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Data</a:t>
            </a:r>
          </a:p>
        </p:txBody>
      </p:sp>
      <p:cxnSp>
        <p:nvCxnSpPr>
          <p:cNvPr id="71" name="Shape 71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311702" y="1916331"/>
            <a:ext cx="3853199" cy="27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44" indent="-285744">
              <a:buFont typeface="Arial" charset="0"/>
              <a:buChar char="•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Anonymous source: 13~14M trades with 1M uniquely </a:t>
            </a:r>
            <a:r>
              <a:rPr lang="en" sz="1400" dirty="0" smtClean="0">
                <a:latin typeface="Arial"/>
                <a:ea typeface="Arial"/>
                <a:cs typeface="Arial"/>
                <a:sym typeface="Arial"/>
              </a:rPr>
              <a:t>identified</a:t>
            </a:r>
            <a:r>
              <a:rPr lang="zh-CN" altLang="en-US" sz="1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400" dirty="0" smtClean="0">
                <a:latin typeface="Arial"/>
                <a:ea typeface="Arial"/>
                <a:cs typeface="Arial"/>
                <a:sym typeface="Arial"/>
              </a:rPr>
              <a:t>(08/2011-11/2013)</a:t>
            </a:r>
            <a:endParaRPr lang="en" sz="1400" dirty="0">
              <a:latin typeface="Arial"/>
              <a:ea typeface="Arial"/>
              <a:cs typeface="Arial"/>
              <a:sym typeface="Arial"/>
            </a:endParaRPr>
          </a:p>
          <a:p>
            <a:pPr marL="285744" indent="-285744">
              <a:buFont typeface="Arial" charset="0"/>
              <a:buChar char="•"/>
            </a:pP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MtGox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: 0.6% (60bps) fees per transaction</a:t>
            </a:r>
          </a:p>
          <a:p>
            <a:pPr marL="285744" indent="-285744">
              <a:buFont typeface="Arial" charset="0"/>
              <a:buChar char="•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Claim: Largest and complete market on Bitcoin so far → Pseudo-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ramdom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metaorders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 (uncorrelated from the residual order flow) 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905751" y="1201620"/>
            <a:ext cx="3853199" cy="52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Points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x="5012726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4805916" y="1840131"/>
            <a:ext cx="3953035" cy="275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189" indent="-317492">
              <a:lnSpc>
                <a:spcPct val="100000"/>
              </a:lnSpc>
              <a:buFont typeface="Arial" charset="0"/>
              <a:buChar char="•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Long-term power-law decay?</a:t>
            </a:r>
          </a:p>
          <a:p>
            <a:pPr marL="285744" indent="-285744">
              <a:lnSpc>
                <a:spcPct val="100000"/>
              </a:lnSpc>
              <a:buFont typeface="Arial" charset="0"/>
              <a:buChar char="•"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189" indent="-317492">
              <a:lnSpc>
                <a:spcPct val="100000"/>
              </a:lnSpc>
              <a:buFont typeface="Arial" charset="0"/>
              <a:buChar char="•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Square-root law?</a:t>
            </a:r>
          </a:p>
          <a:p>
            <a:pPr marL="285744" indent="-285744">
              <a:lnSpc>
                <a:spcPct val="100000"/>
              </a:lnSpc>
              <a:buFont typeface="Arial" charset="0"/>
              <a:buChar char="•"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189" indent="-317492">
              <a:lnSpc>
                <a:spcPct val="100000"/>
              </a:lnSpc>
              <a:buFont typeface="Arial" charset="0"/>
              <a:buChar char="•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Y-ratio</a:t>
            </a:r>
          </a:p>
          <a:p>
            <a:pPr marL="285744" indent="-285744">
              <a:lnSpc>
                <a:spcPct val="100000"/>
              </a:lnSpc>
              <a:buFont typeface="Arial" charset="0"/>
              <a:buChar char="•"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189" indent="-317492">
              <a:lnSpc>
                <a:spcPct val="100000"/>
              </a:lnSpc>
              <a:buFont typeface="Arial" charset="0"/>
              <a:buChar char="•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Permanent impact?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16679" y="288142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Power-law decay?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27593" y="1489825"/>
            <a:ext cx="3621959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Clearly, </a:t>
            </a:r>
            <a:r>
              <a:rPr lang="en" dirty="0" err="1">
                <a:latin typeface="Arial"/>
                <a:ea typeface="Arial"/>
                <a:cs typeface="Arial"/>
                <a:sym typeface="Arial"/>
              </a:rPr>
              <a:t>Metaorder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size/duration/participation rate are not power-law decay (FGLW or </a:t>
            </a:r>
            <a:r>
              <a:rPr lang="en" dirty="0" err="1">
                <a:latin typeface="Arial"/>
                <a:ea typeface="Arial"/>
                <a:cs typeface="Arial"/>
                <a:sym typeface="Arial"/>
              </a:rPr>
              <a:t>Bouchaud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85744" indent="-285744">
              <a:buFont typeface="Arial" charset="0"/>
              <a:buChar char="•"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Execution speed is constant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152" y="1144124"/>
            <a:ext cx="5336848" cy="39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201" y="1"/>
            <a:ext cx="4990801" cy="27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9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/>
              <a:t>Square-root law?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27592" y="1489825"/>
            <a:ext cx="3535709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Execution speed is constant</a:t>
            </a:r>
          </a:p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Peak impact is consistent with square root law</a:t>
            </a:r>
          </a:p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Y-ratio: ~0.9 close to “mature” financial markets</a:t>
            </a:r>
          </a:p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Square root impact trajectories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529" y="558649"/>
            <a:ext cx="1568243" cy="5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350" y="1489826"/>
            <a:ext cx="5427201" cy="35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676" y="558651"/>
            <a:ext cx="1961341" cy="5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3351" y="1489825"/>
            <a:ext cx="5427200" cy="353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" y="4879801"/>
            <a:ext cx="4971900" cy="26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i="1" dirty="0" err="1">
                <a:latin typeface="Arial" charset="0"/>
                <a:ea typeface="Arial" charset="0"/>
                <a:cs typeface="Arial" charset="0"/>
              </a:rPr>
              <a:t>Brokmann</a:t>
            </a:r>
            <a:r>
              <a:rPr lang="en" sz="1000" i="1" dirty="0">
                <a:latin typeface="Arial" charset="0"/>
                <a:ea typeface="Arial" charset="0"/>
                <a:cs typeface="Arial" charset="0"/>
              </a:rPr>
              <a:t> 2014 and </a:t>
            </a:r>
            <a:r>
              <a:rPr lang="en" sz="1000" i="1" dirty="0" err="1">
                <a:latin typeface="Arial" charset="0"/>
                <a:ea typeface="Arial" charset="0"/>
                <a:cs typeface="Arial" charset="0"/>
              </a:rPr>
              <a:t>Toth</a:t>
            </a:r>
            <a:r>
              <a:rPr lang="en" sz="1000" i="1" dirty="0">
                <a:latin typeface="Arial" charset="0"/>
                <a:ea typeface="Arial" charset="0"/>
                <a:cs typeface="Arial" charset="0"/>
              </a:rPr>
              <a:t> 2011a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/>
              <a:t>Y-ratio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06325" y="1489825"/>
            <a:ext cx="3486675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Less studies on pre-factor or Y-ratio</a:t>
            </a:r>
          </a:p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Pre-factor is well encoded in the ration </a:t>
            </a:r>
          </a:p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Y-ratio is normal distributed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680" y="558649"/>
            <a:ext cx="1568243" cy="5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749" y="2318901"/>
            <a:ext cx="4913251" cy="282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4675" y="1"/>
            <a:ext cx="3309396" cy="23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3401" y="2737612"/>
            <a:ext cx="885400" cy="27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" y="4879801"/>
            <a:ext cx="4971900" cy="26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i="1" dirty="0" err="1">
                <a:latin typeface="Arial" charset="0"/>
                <a:ea typeface="Arial" charset="0"/>
                <a:cs typeface="Arial" charset="0"/>
              </a:rPr>
              <a:t>Grinold</a:t>
            </a:r>
            <a:r>
              <a:rPr lang="en" sz="1000" i="1" dirty="0">
                <a:latin typeface="Arial" charset="0"/>
                <a:ea typeface="Arial" charset="0"/>
                <a:cs typeface="Arial" charset="0"/>
              </a:rPr>
              <a:t> and Kahn 2000, Torre 1997, and </a:t>
            </a:r>
            <a:r>
              <a:rPr lang="en" sz="1000" i="1" dirty="0" err="1">
                <a:latin typeface="Arial" charset="0"/>
                <a:ea typeface="Arial" charset="0"/>
                <a:cs typeface="Arial" charset="0"/>
              </a:rPr>
              <a:t>Toth</a:t>
            </a:r>
            <a:r>
              <a:rPr lang="en" sz="1000" i="1" dirty="0">
                <a:latin typeface="Arial" charset="0"/>
                <a:ea typeface="Arial" charset="0"/>
                <a:cs typeface="Arial" charset="0"/>
              </a:rPr>
              <a:t> 2011a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/>
              <a:t>Permanent impact?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224" y="1489825"/>
            <a:ext cx="3574477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Informed: positively correlated to the rest of the market</a:t>
            </a:r>
          </a:p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Uninformed: uncorrelated</a:t>
            </a:r>
          </a:p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Permanent impact of uninformed order is 0 or very small</a:t>
            </a:r>
          </a:p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Mechanical peak impact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" y="4879801"/>
            <a:ext cx="4971900" cy="26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i="1" dirty="0">
                <a:latin typeface="Arial" charset="0"/>
                <a:ea typeface="Arial" charset="0"/>
                <a:cs typeface="Arial" charset="0"/>
              </a:rPr>
              <a:t>Gomes and </a:t>
            </a:r>
            <a:r>
              <a:rPr lang="en" sz="1000" i="1" dirty="0" err="1">
                <a:latin typeface="Arial" charset="0"/>
                <a:ea typeface="Arial" charset="0"/>
                <a:cs typeface="Arial" charset="0"/>
              </a:rPr>
              <a:t>Waelbroeck</a:t>
            </a:r>
            <a:r>
              <a:rPr lang="en" sz="1000" i="1" dirty="0">
                <a:latin typeface="Arial" charset="0"/>
                <a:ea typeface="Arial" charset="0"/>
                <a:cs typeface="Arial" charset="0"/>
              </a:rPr>
              <a:t> 2015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100" y="1525127"/>
            <a:ext cx="5278899" cy="327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601" y="661176"/>
            <a:ext cx="3711524" cy="41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" y="1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 idx="4294967295"/>
          </p:nvPr>
        </p:nvSpPr>
        <p:spPr>
          <a:xfrm>
            <a:off x="311700" y="372501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">
                <a:solidFill>
                  <a:schemeClr val="accent1"/>
                </a:solidFill>
              </a:rPr>
              <a:t>Questions?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431476" y="1366425"/>
            <a:ext cx="1644325" cy="1644300"/>
            <a:chOff x="431475" y="1351550"/>
            <a:chExt cx="1644325" cy="1644300"/>
          </a:xfrm>
        </p:grpSpPr>
        <p:sp>
          <p:nvSpPr>
            <p:cNvPr id="122" name="Shape 122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123" name="Shape 123" descr="Cartoonish illustration of a woman with purple hair"/>
            <p:cNvPicPr preferRelativeResize="0"/>
            <p:nvPr/>
          </p:nvPicPr>
          <p:blipFill rotWithShape="1">
            <a:blip r:embed="rId3">
              <a:alphaModFix/>
            </a:blip>
            <a:srcRect l="-6205" t="-12422" r="-6216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24" name="Shape 124"/>
          <p:cNvGrpSpPr/>
          <p:nvPr/>
        </p:nvGrpSpPr>
        <p:grpSpPr>
          <a:xfrm>
            <a:off x="2649463" y="1351551"/>
            <a:ext cx="1644300" cy="1659175"/>
            <a:chOff x="2649450" y="1351550"/>
            <a:chExt cx="1644300" cy="1659174"/>
          </a:xfrm>
        </p:grpSpPr>
        <p:sp>
          <p:nvSpPr>
            <p:cNvPr id="125" name="Shape 125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126" name="Shape 126" descr="Cartoonish illustration of a boy in a yellow shirt"/>
            <p:cNvPicPr preferRelativeResize="0"/>
            <p:nvPr/>
          </p:nvPicPr>
          <p:blipFill rotWithShape="1">
            <a:blip r:embed="rId4">
              <a:alphaModFix/>
            </a:blip>
            <a:srcRect l="-8182" t="-12397" r="-4214"/>
            <a:stretch/>
          </p:blipFill>
          <p:spPr>
            <a:xfrm>
              <a:off x="2649450" y="1366424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27" name="Shape 127"/>
          <p:cNvGrpSpPr/>
          <p:nvPr/>
        </p:nvGrpSpPr>
        <p:grpSpPr>
          <a:xfrm>
            <a:off x="4867425" y="1366425"/>
            <a:ext cx="1644312" cy="1644300"/>
            <a:chOff x="4867412" y="1351550"/>
            <a:chExt cx="1644312" cy="1644300"/>
          </a:xfrm>
        </p:grpSpPr>
        <p:sp>
          <p:nvSpPr>
            <p:cNvPr id="128" name="Shape 128"/>
            <p:cNvSpPr/>
            <p:nvPr/>
          </p:nvSpPr>
          <p:spPr>
            <a:xfrm>
              <a:off x="4867412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129" name="Shape 129" descr="Cartoonish illustration of a woman with orange hair"/>
            <p:cNvPicPr preferRelativeResize="0"/>
            <p:nvPr/>
          </p:nvPicPr>
          <p:blipFill rotWithShape="1">
            <a:blip r:embed="rId5">
              <a:alphaModFix/>
            </a:blip>
            <a:srcRect l="-4969" t="-9938" r="-4969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30" name="Shape 130"/>
          <p:cNvGrpSpPr/>
          <p:nvPr/>
        </p:nvGrpSpPr>
        <p:grpSpPr>
          <a:xfrm>
            <a:off x="7085401" y="1366425"/>
            <a:ext cx="1644300" cy="1644300"/>
            <a:chOff x="7085400" y="1351550"/>
            <a:chExt cx="1644300" cy="1644300"/>
          </a:xfrm>
        </p:grpSpPr>
        <p:sp>
          <p:nvSpPr>
            <p:cNvPr id="131" name="Shape 131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132" name="Shape 132" descr="Cartoonish illustration of a man in a blue shirt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303</Words>
  <Application>Microsoft Macintosh PowerPoint</Application>
  <PresentationFormat>On-screen Show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Roboto Slab</vt:lpstr>
      <vt:lpstr>Arial</vt:lpstr>
      <vt:lpstr>marina</vt:lpstr>
      <vt:lpstr>A million metaorder analysis of market impact on the Bitcoin</vt:lpstr>
      <vt:lpstr>Data and presenting points</vt:lpstr>
      <vt:lpstr>Power-law decay?</vt:lpstr>
      <vt:lpstr>Square-root law?</vt:lpstr>
      <vt:lpstr>Y-ratio</vt:lpstr>
      <vt:lpstr>Permanent impact?</vt:lpstr>
      <vt:lpstr>Questions?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million metaorder analysis of market impact on the Bitcoin</dc:title>
  <cp:lastModifiedBy>Hongchao Pan</cp:lastModifiedBy>
  <cp:revision>4</cp:revision>
  <dcterms:modified xsi:type="dcterms:W3CDTF">2017-05-05T19:20:30Z</dcterms:modified>
</cp:coreProperties>
</file>