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3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3"/>
    <p:restoredTop sz="87266"/>
  </p:normalViewPr>
  <p:slideViewPr>
    <p:cSldViewPr snapToGrid="0" snapToObjects="1">
      <p:cViewPr varScale="1">
        <p:scale>
          <a:sx n="105" d="100"/>
          <a:sy n="105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Section 4.1 &amp; 4.2 in the paper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Y: Y-ratio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Sigma: Daily vol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V_D: daily volume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Delta: ~0.5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Square-root impact trajectories: The square root law is clearly confirmed as it even holds trajectory-wise and is exact even at the smallest scales (peak impact)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2nd bullet point validates the citation (3 papers)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Section 4.3 in the paper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Section 5.3 in the paper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1" y="672607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4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7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1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1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1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1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9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1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00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jpe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527858" y="1408851"/>
            <a:ext cx="6516547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3800" b="1" dirty="0"/>
              <a:t>A million </a:t>
            </a:r>
            <a:r>
              <a:rPr lang="en" sz="3800" b="1" dirty="0" err="1"/>
              <a:t>metaorder</a:t>
            </a:r>
            <a:r>
              <a:rPr lang="en" sz="3800" b="1" dirty="0"/>
              <a:t> analysis of market impact on the </a:t>
            </a:r>
            <a:r>
              <a:rPr lang="en" sz="3800" b="1" dirty="0" smtClean="0"/>
              <a:t>Bitcoin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altLang="zh-CN" sz="2000" dirty="0" smtClean="0"/>
              <a:t>J.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Donier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J.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Bonart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2015</a:t>
            </a:r>
            <a:endParaRPr lang="en" dirty="0"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466148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/>
              <a:t>A report by Yu Sun &amp; Hongchao Pan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14560" y="24384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0"/>
          <p:cNvSpPr txBox="1">
            <a:spLocks/>
          </p:cNvSpPr>
          <p:nvPr/>
        </p:nvSpPr>
        <p:spPr>
          <a:xfrm>
            <a:off x="5208604" y="0"/>
            <a:ext cx="3819645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zh-CN" altLang="en-US" b="1" dirty="0" smtClean="0"/>
              <a:t>                                              </a:t>
            </a:r>
            <a:r>
              <a:rPr lang="en" b="1" dirty="0" smtClean="0"/>
              <a:t>Power-law decay?</a:t>
            </a:r>
            <a:endParaRPr lang="en" b="1" dirty="0"/>
          </a:p>
        </p:txBody>
      </p:sp>
      <p:pic>
        <p:nvPicPr>
          <p:cNvPr id="10" name="Shape 8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24354" y="1875100"/>
            <a:ext cx="3819645" cy="326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670" y="3773347"/>
            <a:ext cx="2430683" cy="1370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900" y="746264"/>
            <a:ext cx="3619500" cy="12573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9450" y="63625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" sz="1800" dirty="0">
                <a:solidFill>
                  <a:schemeClr val="dk1"/>
                </a:solidFill>
              </a:rPr>
              <a:t>Anonymous source: 13~14M trades with 1M uniquely identified</a:t>
            </a:r>
            <a:r>
              <a:rPr lang="zh-CN" altLang="en-US" sz="1800" dirty="0">
                <a:solidFill>
                  <a:schemeClr val="dk1"/>
                </a:solidFill>
              </a:rPr>
              <a:t> </a:t>
            </a:r>
            <a:r>
              <a:rPr lang="en-US" altLang="zh-CN" sz="1800" dirty="0">
                <a:solidFill>
                  <a:schemeClr val="dk1"/>
                </a:solidFill>
              </a:rPr>
              <a:t>(08/2011-11/2013</a:t>
            </a:r>
            <a:r>
              <a:rPr lang="en-US" altLang="zh-CN" sz="1800" dirty="0" smtClean="0">
                <a:solidFill>
                  <a:schemeClr val="dk1"/>
                </a:solidFill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endParaRPr lang="en" sz="1800" dirty="0">
              <a:solidFill>
                <a:schemeClr val="dk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" sz="1800" dirty="0">
                <a:solidFill>
                  <a:schemeClr val="dk1"/>
                </a:solidFill>
              </a:rPr>
              <a:t>Claim: Largest and complete market on Bitcoin so </a:t>
            </a:r>
            <a:r>
              <a:rPr lang="en" sz="1800" dirty="0" smtClean="0">
                <a:solidFill>
                  <a:schemeClr val="dk1"/>
                </a:solidFill>
              </a:rPr>
              <a:t>far</a:t>
            </a:r>
            <a:endParaRPr lang="en-US" sz="1800" dirty="0" smtClean="0">
              <a:solidFill>
                <a:schemeClr val="dk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57876" y="2630731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189" lvl="0" indent="-317492">
              <a:spcAft>
                <a:spcPts val="1600"/>
              </a:spcAft>
              <a:buClr>
                <a:srgbClr val="FFFFFF"/>
              </a:buClr>
              <a:buSzPct val="100000"/>
              <a:buFont typeface="Arial" charset="0"/>
              <a:buChar char="•"/>
            </a:pPr>
            <a:r>
              <a:rPr lang="en" sz="1800" dirty="0">
                <a:solidFill>
                  <a:srgbClr val="FFFFFF"/>
                </a:solidFill>
              </a:rPr>
              <a:t>Long-term power-law decay</a:t>
            </a:r>
            <a:r>
              <a:rPr lang="en" sz="1800" dirty="0" smtClean="0">
                <a:solidFill>
                  <a:srgbClr val="FFFFFF"/>
                </a:solidFill>
              </a:rPr>
              <a:t>?</a:t>
            </a:r>
            <a:endParaRPr lang="en" sz="1800" dirty="0">
              <a:solidFill>
                <a:srgbClr val="FFFFFF"/>
              </a:solidFill>
            </a:endParaRPr>
          </a:p>
          <a:p>
            <a:pPr marL="457189" lvl="0" indent="-317492">
              <a:spcAft>
                <a:spcPts val="1600"/>
              </a:spcAft>
              <a:buClr>
                <a:srgbClr val="FFFFFF"/>
              </a:buClr>
              <a:buSzPct val="100000"/>
              <a:buFont typeface="Arial" charset="0"/>
              <a:buChar char="•"/>
            </a:pPr>
            <a:r>
              <a:rPr lang="en" sz="1800" dirty="0">
                <a:solidFill>
                  <a:srgbClr val="FFFFFF"/>
                </a:solidFill>
              </a:rPr>
              <a:t>Square-root law</a:t>
            </a:r>
            <a:r>
              <a:rPr lang="en" sz="1800" dirty="0" smtClean="0">
                <a:solidFill>
                  <a:srgbClr val="FFFFFF"/>
                </a:solidFill>
              </a:rPr>
              <a:t>?</a:t>
            </a:r>
            <a:endParaRPr lang="en" sz="1800" dirty="0">
              <a:solidFill>
                <a:srgbClr val="FFFFFF"/>
              </a:solidFill>
            </a:endParaRPr>
          </a:p>
          <a:p>
            <a:pPr marL="457189" lvl="0" indent="-317492">
              <a:spcAft>
                <a:spcPts val="1600"/>
              </a:spcAft>
              <a:buClr>
                <a:srgbClr val="FFFFFF"/>
              </a:buClr>
              <a:buSzPct val="100000"/>
              <a:buFont typeface="Arial" charset="0"/>
              <a:buChar char="•"/>
            </a:pPr>
            <a:r>
              <a:rPr lang="en" sz="1800" dirty="0" smtClean="0">
                <a:solidFill>
                  <a:srgbClr val="FFFFFF"/>
                </a:solidFill>
              </a:rPr>
              <a:t>Y-ratio</a:t>
            </a:r>
            <a:endParaRPr lang="en" sz="1800" dirty="0">
              <a:solidFill>
                <a:srgbClr val="FFFFFF"/>
              </a:solidFill>
            </a:endParaRPr>
          </a:p>
          <a:p>
            <a:pPr marL="457189" lvl="0" indent="-317492">
              <a:spcAft>
                <a:spcPts val="1600"/>
              </a:spcAft>
              <a:buClr>
                <a:srgbClr val="FFFFFF"/>
              </a:buClr>
              <a:buSzPct val="100000"/>
              <a:buFont typeface="Arial" charset="0"/>
              <a:buChar char="•"/>
            </a:pPr>
            <a:r>
              <a:rPr lang="en" sz="1800" dirty="0">
                <a:solidFill>
                  <a:srgbClr val="FFFFFF"/>
                </a:solidFill>
              </a:rPr>
              <a:t>Permanent impact?</a:t>
            </a:r>
          </a:p>
        </p:txBody>
      </p:sp>
      <p:sp>
        <p:nvSpPr>
          <p:cNvPr id="16" name="Shape 70"/>
          <p:cNvSpPr txBox="1">
            <a:spLocks/>
          </p:cNvSpPr>
          <p:nvPr/>
        </p:nvSpPr>
        <p:spPr>
          <a:xfrm>
            <a:off x="69450" y="-5560"/>
            <a:ext cx="3853199" cy="52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sz="3000" b="1" dirty="0" smtClean="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Data</a:t>
            </a:r>
            <a:endParaRPr lang="en" sz="3000" b="1" dirty="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" name="Shape 70"/>
          <p:cNvSpPr txBox="1">
            <a:spLocks/>
          </p:cNvSpPr>
          <p:nvPr/>
        </p:nvSpPr>
        <p:spPr>
          <a:xfrm>
            <a:off x="57289" y="2003564"/>
            <a:ext cx="3853199" cy="52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zh-CN" sz="3000" b="1" dirty="0" smtClean="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Presenting</a:t>
            </a:r>
            <a:r>
              <a:rPr lang="zh-CN" altLang="en-US" sz="3000" b="1" dirty="0" smtClean="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altLang="zh-CN" sz="3000" b="1" dirty="0" smtClean="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Points</a:t>
            </a:r>
            <a:endParaRPr lang="en" sz="3000" b="1" dirty="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48332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b="1" dirty="0"/>
              <a:t>Square-root law?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27592" y="1489825"/>
            <a:ext cx="3535709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38" indent="-285744">
              <a:buFont typeface="Arial" charset="0"/>
              <a:buChar char="•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Execution speed is constant</a:t>
            </a:r>
          </a:p>
          <a:p>
            <a:pPr marL="514338" indent="-285744">
              <a:buFont typeface="Arial" charset="0"/>
              <a:buChar char="•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Peak impact is consistent with square root law</a:t>
            </a:r>
          </a:p>
          <a:p>
            <a:pPr marL="514338" indent="-285744">
              <a:buFont typeface="Arial" charset="0"/>
              <a:buChar char="•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Y-ratio: ~0.9 close to “mature” financial markets</a:t>
            </a:r>
          </a:p>
          <a:p>
            <a:pPr marL="514338" indent="-285744">
              <a:buFont typeface="Arial" charset="0"/>
              <a:buChar char="•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Square root impact trajectories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529" y="558649"/>
            <a:ext cx="1568243" cy="5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6448" y="1822085"/>
            <a:ext cx="2668685" cy="2746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676" y="558651"/>
            <a:ext cx="1961341" cy="5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5134" y="1822085"/>
            <a:ext cx="3078866" cy="274663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" y="4879801"/>
            <a:ext cx="4971900" cy="26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000" i="1" dirty="0" err="1">
                <a:latin typeface="Arial" charset="0"/>
                <a:ea typeface="Arial" charset="0"/>
                <a:cs typeface="Arial" charset="0"/>
              </a:rPr>
              <a:t>Brokmann</a:t>
            </a:r>
            <a:r>
              <a:rPr lang="en" sz="1000" i="1" dirty="0">
                <a:latin typeface="Arial" charset="0"/>
                <a:ea typeface="Arial" charset="0"/>
                <a:cs typeface="Arial" charset="0"/>
              </a:rPr>
              <a:t> 2014 and </a:t>
            </a:r>
            <a:r>
              <a:rPr lang="en" sz="1000" i="1" dirty="0" err="1">
                <a:latin typeface="Arial" charset="0"/>
                <a:ea typeface="Arial" charset="0"/>
                <a:cs typeface="Arial" charset="0"/>
              </a:rPr>
              <a:t>Toth</a:t>
            </a:r>
            <a:r>
              <a:rPr lang="en" sz="1000" i="1" dirty="0">
                <a:latin typeface="Arial" charset="0"/>
                <a:ea typeface="Arial" charset="0"/>
                <a:cs typeface="Arial" charset="0"/>
              </a:rPr>
              <a:t> 2011a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b="1" dirty="0"/>
              <a:t>Y-ratio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06325" y="1489825"/>
            <a:ext cx="3486675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38" indent="-285744">
              <a:buFont typeface="Arial" charset="0"/>
              <a:buChar char="•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Less studies on pre-factor or Y-ratio</a:t>
            </a:r>
          </a:p>
          <a:p>
            <a:pPr marL="514338" indent="-285744">
              <a:buFont typeface="Arial" charset="0"/>
              <a:buChar char="•"/>
            </a:pPr>
            <a:r>
              <a:rPr lang="en-US" altLang="zh-CN" dirty="0" smtClean="0">
                <a:latin typeface="Arial"/>
                <a:ea typeface="Arial"/>
                <a:cs typeface="Arial"/>
                <a:sym typeface="Arial"/>
              </a:rPr>
              <a:t>Non-</a:t>
            </a:r>
            <a:r>
              <a:rPr lang="en-US" altLang="zh-CN" dirty="0" err="1" smtClean="0">
                <a:latin typeface="Arial"/>
                <a:ea typeface="Arial"/>
                <a:cs typeface="Arial"/>
                <a:sym typeface="Arial"/>
              </a:rPr>
              <a:t>stationariness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dirty="0" smtClean="0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Pre-factor </a:t>
            </a:r>
            <a:r>
              <a:rPr lang="zh-CN" altLang="en-US" dirty="0" smtClean="0"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" dirty="0" smtClean="0"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well encoded in the ration </a:t>
            </a:r>
          </a:p>
          <a:p>
            <a:pPr marL="514338" indent="-285744">
              <a:buFont typeface="Arial" charset="0"/>
              <a:buChar char="•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Y-ratio is normal distributed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680" y="558649"/>
            <a:ext cx="1568243" cy="5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749" y="11724"/>
            <a:ext cx="4913251" cy="282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0750" y="2824600"/>
            <a:ext cx="4913250" cy="23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6962" y="2754924"/>
            <a:ext cx="885400" cy="274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" y="4879801"/>
            <a:ext cx="4971900" cy="26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000" i="1" dirty="0" err="1">
                <a:latin typeface="Arial" charset="0"/>
                <a:ea typeface="Arial" charset="0"/>
                <a:cs typeface="Arial" charset="0"/>
              </a:rPr>
              <a:t>Grinold</a:t>
            </a:r>
            <a:r>
              <a:rPr lang="en" sz="1000" i="1" dirty="0">
                <a:latin typeface="Arial" charset="0"/>
                <a:ea typeface="Arial" charset="0"/>
                <a:cs typeface="Arial" charset="0"/>
              </a:rPr>
              <a:t> and Kahn 2000, Torre 1997, and </a:t>
            </a:r>
            <a:r>
              <a:rPr lang="en" sz="1000" i="1" dirty="0" err="1">
                <a:latin typeface="Arial" charset="0"/>
                <a:ea typeface="Arial" charset="0"/>
                <a:cs typeface="Arial" charset="0"/>
              </a:rPr>
              <a:t>Toth</a:t>
            </a:r>
            <a:r>
              <a:rPr lang="en" sz="1000" i="1" dirty="0">
                <a:latin typeface="Arial" charset="0"/>
                <a:ea typeface="Arial" charset="0"/>
                <a:cs typeface="Arial" charset="0"/>
              </a:rPr>
              <a:t> 2011a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b="1" dirty="0"/>
              <a:t>Permanent impact?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38224" y="1489825"/>
            <a:ext cx="3574477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38" indent="-285744">
              <a:buFont typeface="Arial" charset="0"/>
              <a:buChar char="•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Informed: positively correlated to the rest of the market</a:t>
            </a:r>
          </a:p>
          <a:p>
            <a:pPr marL="514338" indent="-285744">
              <a:buFont typeface="Arial" charset="0"/>
              <a:buChar char="•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Uninformed: uncorrelated</a:t>
            </a:r>
          </a:p>
          <a:p>
            <a:pPr marL="514338" indent="-285744">
              <a:buFont typeface="Arial" charset="0"/>
              <a:buChar char="•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Permanent impact of uninformed order is 0 or very small</a:t>
            </a:r>
          </a:p>
          <a:p>
            <a:pPr marL="514338" indent="-285744">
              <a:buFont typeface="Arial" charset="0"/>
              <a:buChar char="•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Mechanical peak impact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" y="4879801"/>
            <a:ext cx="4971900" cy="26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000" i="1" dirty="0">
                <a:latin typeface="Arial" charset="0"/>
                <a:ea typeface="Arial" charset="0"/>
                <a:cs typeface="Arial" charset="0"/>
              </a:rPr>
              <a:t>Gomes and </a:t>
            </a:r>
            <a:r>
              <a:rPr lang="en" sz="1000" i="1" dirty="0" err="1">
                <a:latin typeface="Arial" charset="0"/>
                <a:ea typeface="Arial" charset="0"/>
                <a:cs typeface="Arial" charset="0"/>
              </a:rPr>
              <a:t>Waelbroeck</a:t>
            </a:r>
            <a:r>
              <a:rPr lang="en" sz="1000" i="1" dirty="0">
                <a:latin typeface="Arial" charset="0"/>
                <a:ea typeface="Arial" charset="0"/>
                <a:cs typeface="Arial" charset="0"/>
              </a:rPr>
              <a:t> 2015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100" y="1525127"/>
            <a:ext cx="5278899" cy="327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601" y="661176"/>
            <a:ext cx="3711524" cy="41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359265"/>
            <a:ext cx="9161100" cy="27136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title" idx="4294967295"/>
          </p:nvPr>
        </p:nvSpPr>
        <p:spPr>
          <a:xfrm>
            <a:off x="311700" y="372501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n" b="1" dirty="0">
                <a:solidFill>
                  <a:schemeClr val="accent1"/>
                </a:solidFill>
              </a:rPr>
              <a:t>Questions?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895" y="1504186"/>
            <a:ext cx="1409700" cy="139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5" y="1391693"/>
            <a:ext cx="1610470" cy="16104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440" y="1415012"/>
            <a:ext cx="1587151" cy="1587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230" y="1401150"/>
            <a:ext cx="1304546" cy="1534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229</Words>
  <Application>Microsoft Macintosh PowerPoint</Application>
  <PresentationFormat>On-screen Show (16:9)</PresentationFormat>
  <Paragraphs>40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</vt:lpstr>
      <vt:lpstr>Roboto Slab</vt:lpstr>
      <vt:lpstr>Arial</vt:lpstr>
      <vt:lpstr>marina</vt:lpstr>
      <vt:lpstr>A million metaorder analysis of market impact on the Bitcoin J. Donier and J. Bonart, 2015</vt:lpstr>
      <vt:lpstr>PowerPoint Presentation</vt:lpstr>
      <vt:lpstr>Square-root law?</vt:lpstr>
      <vt:lpstr>Y-ratio</vt:lpstr>
      <vt:lpstr>Permanent impact?</vt:lpstr>
      <vt:lpstr>Questions?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million metaorder analysis of market impact on the Bitcoin</dc:title>
  <cp:lastModifiedBy>Hongchao Pan</cp:lastModifiedBy>
  <cp:revision>15</cp:revision>
  <dcterms:modified xsi:type="dcterms:W3CDTF">2017-05-09T22:39:10Z</dcterms:modified>
</cp:coreProperties>
</file>