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v7wBJnCZ2YG5c3HwhUBhQfjR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24842c249_5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224842c249_5_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1bc70c9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21bc70c9e_0_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4842c249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224842c249_6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4842c249_6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224842c249_6_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4842c249_5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24842c249_5_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  <a:defRPr b="0" i="0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  <a:defRPr b="0" i="0" sz="16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  <a:defRPr b="0" i="0" sz="14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11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1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1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59BDB9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400" u="none" cap="none" strike="noStrike">
              <a:solidFill>
                <a:srgbClr val="59BD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5" name="Google Shape;25;p12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9" name="Google Shape;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3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10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11" Type="http://schemas.openxmlformats.org/officeDocument/2006/relationships/image" Target="../media/image35.png"/><Relationship Id="rId10" Type="http://schemas.openxmlformats.org/officeDocument/2006/relationships/image" Target="../media/image39.png"/><Relationship Id="rId12" Type="http://schemas.openxmlformats.org/officeDocument/2006/relationships/image" Target="../media/image40.png"/><Relationship Id="rId9" Type="http://schemas.openxmlformats.org/officeDocument/2006/relationships/image" Target="../media/image43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7.png"/><Relationship Id="rId8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9903341" cy="6858000"/>
          </a:xfrm>
          <a:custGeom>
            <a:rect b="b" l="l" r="r" t="t"/>
            <a:pathLst>
              <a:path extrusionOk="0" h="2619375" w="647700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528943" y="2371623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A5DD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948759" y="1007405"/>
            <a:ext cx="3519739" cy="5207659"/>
          </a:xfrm>
          <a:custGeom>
            <a:rect b="b" l="l" r="r" t="t"/>
            <a:pathLst>
              <a:path extrusionOk="0" h="2550795" w="172402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427078" y="635929"/>
            <a:ext cx="1840499" cy="525024"/>
          </a:xfrm>
          <a:custGeom>
            <a:rect b="b" l="l" r="r" t="t"/>
            <a:pathLst>
              <a:path extrusionOk="0" h="342900" w="1202054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575542" y="635929"/>
            <a:ext cx="1542984" cy="438492"/>
          </a:xfrm>
          <a:custGeom>
            <a:rect b="b" l="l" r="r" t="t"/>
            <a:pathLst>
              <a:path extrusionOk="0" h="286384" w="1007745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30738" y="803827"/>
            <a:ext cx="102088" cy="59308"/>
          </a:xfrm>
          <a:custGeom>
            <a:rect b="b" l="l" r="r" t="t"/>
            <a:pathLst>
              <a:path extrusionOk="0" h="38734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71796" y="1713866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4175" y="1848628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13686" y="467035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269632" y="5839857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878909" y="3749403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209349" y="2345720"/>
            <a:ext cx="102088" cy="59308"/>
          </a:xfrm>
          <a:custGeom>
            <a:rect b="b" l="l" r="r" t="t"/>
            <a:pathLst>
              <a:path extrusionOk="0" h="38735" w="6667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27540" y="6203975"/>
            <a:ext cx="156535" cy="3889"/>
          </a:xfrm>
          <a:custGeom>
            <a:rect b="b" l="l" r="r" t="t"/>
            <a:pathLst>
              <a:path extrusionOk="0" h="2539" w="102235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56028" y="648096"/>
            <a:ext cx="1295056" cy="1076298"/>
          </a:xfrm>
          <a:custGeom>
            <a:rect b="b" l="l" r="r" t="t"/>
            <a:pathLst>
              <a:path extrusionOk="0" h="702944" w="845819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1" y="683809"/>
            <a:ext cx="3425292" cy="1954254"/>
          </a:xfrm>
          <a:custGeom>
            <a:rect b="b" l="l" r="r" t="t"/>
            <a:pathLst>
              <a:path extrusionOk="0" h="1276350" w="2237105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2046010"/>
            <a:ext cx="953793" cy="299457"/>
          </a:xfrm>
          <a:custGeom>
            <a:rect b="b" l="l" r="r" t="t"/>
            <a:pathLst>
              <a:path extrusionOk="0" h="195580" w="622935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47732" y="2633110"/>
            <a:ext cx="3079165" cy="3575020"/>
          </a:xfrm>
          <a:custGeom>
            <a:rect b="b" l="l" r="r" t="t"/>
            <a:pathLst>
              <a:path extrusionOk="0" h="2334895" w="201104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007" y="4751573"/>
            <a:ext cx="932403" cy="1456454"/>
          </a:xfrm>
          <a:custGeom>
            <a:rect b="b" l="l" r="r" t="t"/>
            <a:pathLst>
              <a:path extrusionOk="0" h="951229" w="608965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13685" y="2584253"/>
            <a:ext cx="2122844" cy="938602"/>
          </a:xfrm>
          <a:custGeom>
            <a:rect b="b" l="l" r="r" t="t"/>
            <a:pathLst>
              <a:path extrusionOk="0" h="394969" w="95758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2053" y="833163"/>
            <a:ext cx="1375756" cy="368489"/>
          </a:xfrm>
          <a:custGeom>
            <a:rect b="b" l="l" r="r" t="t"/>
            <a:pathLst>
              <a:path extrusionOk="0" h="240665" w="89852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8109309" y="2728893"/>
            <a:ext cx="1794098" cy="1380074"/>
            <a:chOff x="5305456" y="792504"/>
            <a:chExt cx="1171750" cy="901345"/>
          </a:xfrm>
        </p:grpSpPr>
        <p:sp>
          <p:nvSpPr>
            <p:cNvPr id="67" name="Google Shape;67;p1"/>
            <p:cNvSpPr/>
            <p:nvPr/>
          </p:nvSpPr>
          <p:spPr>
            <a:xfrm>
              <a:off x="5776680" y="79250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5305456" y="1060756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593518" y="1655114"/>
              <a:ext cx="66675" cy="38735"/>
            </a:xfrm>
            <a:custGeom>
              <a:rect b="b" l="l" r="r" t="t"/>
              <a:pathLst>
                <a:path extrusionOk="0" h="38735" w="6667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cap="flat" cmpd="sng" w="12675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648531" y="826683"/>
              <a:ext cx="828675" cy="835660"/>
            </a:xfrm>
            <a:custGeom>
              <a:rect b="b" l="l" r="r" t="t"/>
              <a:pathLst>
                <a:path extrusionOk="0" h="835660" w="828675">
                  <a:moveTo>
                    <a:pt x="180060" y="0"/>
                  </a:moveTo>
                  <a:lnTo>
                    <a:pt x="828215" y="360630"/>
                  </a:lnTo>
                </a:path>
                <a:path extrusionOk="0" h="835660" w="828675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371628" y="1079916"/>
              <a:ext cx="1105535" cy="364490"/>
            </a:xfrm>
            <a:custGeom>
              <a:rect b="b" l="l" r="r" t="t"/>
              <a:pathLst>
                <a:path extrusionOk="0" h="364489" w="1105534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9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1062153" y="4893443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94420" y="5079963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193531" y="4967987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025798" y="5154511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324910" y="5042538"/>
            <a:ext cx="338347" cy="206121"/>
          </a:xfrm>
          <a:custGeom>
            <a:rect b="b" l="l" r="r" t="t"/>
            <a:pathLst>
              <a:path extrusionOk="0" h="134619" w="22098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353953" y="5339972"/>
            <a:ext cx="834204" cy="507522"/>
          </a:xfrm>
          <a:custGeom>
            <a:rect b="b" l="l" r="r" t="t"/>
            <a:pathLst>
              <a:path extrusionOk="0" h="331470" w="54483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157176" y="5229059"/>
            <a:ext cx="208065" cy="120561"/>
          </a:xfrm>
          <a:custGeom>
            <a:rect b="b" l="l" r="r" t="t"/>
            <a:pathLst>
              <a:path extrusionOk="0" h="78739" w="13589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75489" y="1877969"/>
            <a:ext cx="886706" cy="97226"/>
          </a:xfrm>
          <a:custGeom>
            <a:rect b="b" l="l" r="r" t="t"/>
            <a:pathLst>
              <a:path extrusionOk="0" h="63500" w="579119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07342" y="5458934"/>
            <a:ext cx="694198" cy="740867"/>
          </a:xfrm>
          <a:custGeom>
            <a:rect b="b" l="l" r="r" t="t"/>
            <a:pathLst>
              <a:path extrusionOk="0" h="483870" w="453389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72389" y="3800185"/>
            <a:ext cx="4623400" cy="1586685"/>
          </a:xfrm>
          <a:custGeom>
            <a:rect b="b" l="l" r="r" t="t"/>
            <a:pathLst>
              <a:path extrusionOk="0" h="554989" w="208026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cap="flat" cmpd="sng" w="12700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5002" y="4571122"/>
            <a:ext cx="615444" cy="165285"/>
          </a:xfrm>
          <a:custGeom>
            <a:rect b="b" l="l" r="r" t="t"/>
            <a:pathLst>
              <a:path extrusionOk="0" h="107950" w="401955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cap="flat" cmpd="sng" w="12675">
            <a:solidFill>
              <a:srgbClr val="009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65009" y="1603229"/>
            <a:ext cx="4667434" cy="527880"/>
          </a:xfrm>
          <a:custGeom>
            <a:rect b="b" l="l" r="r" t="t"/>
            <a:pathLst>
              <a:path extrusionOk="0" h="409575" w="3621404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extrusionOk="0" h="409575" w="3621404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38652" y="1235874"/>
            <a:ext cx="197238" cy="139949"/>
          </a:xfrm>
          <a:custGeom>
            <a:rect b="b" l="l" r="r" t="t"/>
            <a:pathLst>
              <a:path extrusionOk="0" h="108584" w="15303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91630" y="4386963"/>
            <a:ext cx="172686" cy="176778"/>
          </a:xfrm>
          <a:custGeom>
            <a:rect b="b" l="l" r="r" t="t"/>
            <a:pathLst>
              <a:path extrusionOk="0" h="137160" w="133984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64855" y="4504337"/>
            <a:ext cx="1636835" cy="831513"/>
          </a:xfrm>
          <a:custGeom>
            <a:rect b="b" l="l" r="r" t="t"/>
            <a:pathLst>
              <a:path extrusionOk="0" h="645160" w="127000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extrusionOk="0" h="645160" w="127000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88425" y="1805538"/>
            <a:ext cx="175960" cy="144860"/>
          </a:xfrm>
          <a:custGeom>
            <a:rect b="b" l="l" r="r" t="t"/>
            <a:pathLst>
              <a:path extrusionOk="0" h="112394" w="136525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90759" y="954412"/>
            <a:ext cx="197238" cy="140768"/>
          </a:xfrm>
          <a:custGeom>
            <a:rect b="b" l="l" r="r" t="t"/>
            <a:pathLst>
              <a:path extrusionOk="0" h="109219" w="153035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2665" y="1432771"/>
            <a:ext cx="192329" cy="164502"/>
          </a:xfrm>
          <a:custGeom>
            <a:rect b="b" l="l" r="r" t="t"/>
            <a:pathLst>
              <a:path extrusionOk="0" h="127635" w="14922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822433" y="913081"/>
            <a:ext cx="98210" cy="82661"/>
          </a:xfrm>
          <a:custGeom>
            <a:rect b="b" l="l" r="r" t="t"/>
            <a:pathLst>
              <a:path extrusionOk="0" h="64134" w="7620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2058" y="3182410"/>
            <a:ext cx="3422530" cy="31887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71067" y="2325284"/>
            <a:ext cx="3601277" cy="1724205"/>
          </a:xfrm>
          <a:prstGeom prst="round1Rect">
            <a:avLst>
              <a:gd fmla="val 16667" name="adj"/>
            </a:avLst>
          </a:prstGeom>
          <a:solidFill>
            <a:srgbClr val="37B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3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63257" y="2554039"/>
            <a:ext cx="323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미니프로젝트 3차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조별 발표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252" y="817669"/>
            <a:ext cx="1210199" cy="2775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2885922" y="4322076"/>
            <a:ext cx="2758271" cy="457200"/>
          </a:xfrm>
          <a:prstGeom prst="rect">
            <a:avLst/>
          </a:prstGeom>
          <a:noFill/>
          <a:ln cap="flat" cmpd="sng" w="19050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2000">
                <a:solidFill>
                  <a:schemeClr val="dk1"/>
                </a:solidFill>
              </a:rPr>
              <a:t>3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2000">
                <a:solidFill>
                  <a:schemeClr val="dk1"/>
                </a:solidFill>
              </a:rPr>
              <a:t>1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4842c249_5_9"/>
          <p:cNvSpPr txBox="1"/>
          <p:nvPr>
            <p:ph type="title"/>
          </p:nvPr>
        </p:nvSpPr>
        <p:spPr>
          <a:xfrm>
            <a:off x="432620" y="510866"/>
            <a:ext cx="569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모델링II – Transfer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224842c249_5_9"/>
          <p:cNvPicPr preferRelativeResize="0"/>
          <p:nvPr/>
        </p:nvPicPr>
        <p:blipFill rotWithShape="1">
          <a:blip r:embed="rId3">
            <a:alphaModFix/>
          </a:blip>
          <a:srcRect b="0" l="6050" r="0" t="0"/>
          <a:stretch/>
        </p:blipFill>
        <p:spPr>
          <a:xfrm>
            <a:off x="619700" y="1982888"/>
            <a:ext cx="1847400" cy="233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224842c249_5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00" y="2030212"/>
            <a:ext cx="1803368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224842c249_5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626" y="3227986"/>
            <a:ext cx="1693300" cy="109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224842c249_5_9"/>
          <p:cNvPicPr preferRelativeResize="0"/>
          <p:nvPr/>
        </p:nvPicPr>
        <p:blipFill rotWithShape="1">
          <a:blip r:embed="rId6">
            <a:alphaModFix/>
          </a:blip>
          <a:srcRect b="0" l="9575" r="0" t="0"/>
          <a:stretch/>
        </p:blipFill>
        <p:spPr>
          <a:xfrm>
            <a:off x="4821550" y="1999075"/>
            <a:ext cx="1693300" cy="230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224842c249_5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7389" y="2015500"/>
            <a:ext cx="1855869" cy="119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224842c249_5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4239" y="3227988"/>
            <a:ext cx="1847401" cy="119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224842c249_5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1538" y="4488450"/>
            <a:ext cx="4090224" cy="2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224842c249_5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9700" y="4518687"/>
            <a:ext cx="3791376" cy="2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224842c249_5_9"/>
          <p:cNvSpPr/>
          <p:nvPr/>
        </p:nvSpPr>
        <p:spPr>
          <a:xfrm>
            <a:off x="1000475" y="5269225"/>
            <a:ext cx="7123800" cy="8286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파라미터 값이 높을수록 랜덤성이 더해져 높은 정확도를 나타낼 것 같았지만,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생각과는 다르게 </a:t>
            </a:r>
            <a:r>
              <a:rPr b="1" lang="ko-KR" sz="1100">
                <a:solidFill>
                  <a:srgbClr val="37B2AC"/>
                </a:solidFill>
              </a:rPr>
              <a:t>낮은 범위를 가진 값</a:t>
            </a:r>
            <a:r>
              <a:rPr lang="ko-KR" sz="1000">
                <a:solidFill>
                  <a:schemeClr val="dk1"/>
                </a:solidFill>
              </a:rPr>
              <a:t>이 </a:t>
            </a:r>
            <a:r>
              <a:rPr b="1" lang="ko-KR" sz="1100">
                <a:solidFill>
                  <a:srgbClr val="37B2AC"/>
                </a:solidFill>
              </a:rPr>
              <a:t>더 높은 정확도</a:t>
            </a:r>
            <a:r>
              <a:rPr lang="ko-KR" sz="1000">
                <a:solidFill>
                  <a:schemeClr val="dk1"/>
                </a:solidFill>
              </a:rPr>
              <a:t>를 보여줌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" name="Google Shape;196;g2224842c249_5_9"/>
          <p:cNvSpPr/>
          <p:nvPr/>
        </p:nvSpPr>
        <p:spPr>
          <a:xfrm>
            <a:off x="432625" y="1338388"/>
            <a:ext cx="8328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파라미터 값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&gt;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2224842c249_5_9"/>
          <p:cNvCxnSpPr/>
          <p:nvPr/>
        </p:nvCxnSpPr>
        <p:spPr>
          <a:xfrm>
            <a:off x="4571250" y="2015500"/>
            <a:ext cx="0" cy="286380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21bc70c9e_0_9"/>
          <p:cNvSpPr txBox="1"/>
          <p:nvPr>
            <p:ph type="title"/>
          </p:nvPr>
        </p:nvSpPr>
        <p:spPr>
          <a:xfrm>
            <a:off x="432620" y="510866"/>
            <a:ext cx="569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시각화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– Grad CAM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221bc70c9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294" y="4464580"/>
            <a:ext cx="1820375" cy="169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221bc70c9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78" y="4480179"/>
            <a:ext cx="1786825" cy="166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221bc70c9e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460" y="4480179"/>
            <a:ext cx="1786825" cy="166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221bc70c9e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3076" y="4464580"/>
            <a:ext cx="1820375" cy="169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21bc70c9e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805" y="4474955"/>
            <a:ext cx="1798082" cy="1672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21bc70c9e_0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416" y="1789420"/>
            <a:ext cx="1786843" cy="166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221bc70c9e_0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9445" y="1789420"/>
            <a:ext cx="1786843" cy="166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21bc70c9e_0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9473" y="1789420"/>
            <a:ext cx="1786843" cy="166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221bc70c9e_0_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69502" y="1773825"/>
            <a:ext cx="1820377" cy="1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221bc70c9e_0_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23065" y="1773825"/>
            <a:ext cx="1820377" cy="16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221bc70c9e_0_9"/>
          <p:cNvSpPr txBox="1"/>
          <p:nvPr/>
        </p:nvSpPr>
        <p:spPr>
          <a:xfrm>
            <a:off x="509425" y="1295850"/>
            <a:ext cx="37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 </a:t>
            </a:r>
            <a:r>
              <a:rPr b="1" lang="ko-KR"/>
              <a:t>Inception V3</a:t>
            </a:r>
            <a:endParaRPr b="1"/>
          </a:p>
        </p:txBody>
      </p:sp>
      <p:sp>
        <p:nvSpPr>
          <p:cNvPr id="214" name="Google Shape;214;g2221bc70c9e_0_9"/>
          <p:cNvSpPr txBox="1"/>
          <p:nvPr/>
        </p:nvSpPr>
        <p:spPr>
          <a:xfrm>
            <a:off x="509425" y="3927400"/>
            <a:ext cx="62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 </a:t>
            </a:r>
            <a:r>
              <a:rPr b="1" lang="ko-KR"/>
              <a:t>EfficientNet B0 (Test Data의 성능 ▲)</a:t>
            </a:r>
            <a:endParaRPr b="1"/>
          </a:p>
        </p:txBody>
      </p:sp>
      <p:cxnSp>
        <p:nvCxnSpPr>
          <p:cNvPr id="215" name="Google Shape;215;g2221bc70c9e_0_9"/>
          <p:cNvCxnSpPr/>
          <p:nvPr/>
        </p:nvCxnSpPr>
        <p:spPr>
          <a:xfrm rot="10800000">
            <a:off x="481700" y="3704425"/>
            <a:ext cx="9122400" cy="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결 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432619" y="1354137"/>
            <a:ext cx="83476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410" lvl="1" marL="42951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전처리, 모델별 성능 분석 및 최적 모델 선정, 시사점, 느낀점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803700" y="2621500"/>
            <a:ext cx="8050200" cy="25707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모델의 성능을 높이기 위해서는 모델 작동에 영향을 주는 여러가지 요소를 알아야 하는데,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그런 요소들을 알기 위해서는 모델을 사용을 해보는 것이 가장 좋은 것 같다.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생각과 다르게 작동하는 부분이 생각보다 훨씬 많고, 사실 어떻게 작동하는지도 모르는 경우도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분명 파라미터의 변화를 줬을 때 정확도에 대해 변화가 있을 것이라고 예상했지만 변화가 없는 경우도 있고,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그 반대의 경우도 있다. 이와 같은 것들은 경험을 통해 알아가야 한다고 생각한다.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문제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2625" y="1334725"/>
            <a:ext cx="351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lang="ko-KR"/>
              <a:t>차량 공유 업체의 차량 파손 여부 분류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50725" y="2112400"/>
            <a:ext cx="851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354" lvl="0" marL="252108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</a:pPr>
            <a:r>
              <a:rPr lang="ko-KR" sz="1100">
                <a:solidFill>
                  <a:schemeClr val="dk1"/>
                </a:solidFill>
              </a:rPr>
              <a:t>차량은 차량 공유 업체의 중요한 자원이기에, </a:t>
            </a:r>
            <a:r>
              <a:rPr b="1" lang="ko-KR" sz="1200">
                <a:solidFill>
                  <a:srgbClr val="37B2AC"/>
                </a:solidFill>
              </a:rPr>
              <a:t>차량의 파손 상태를 모니터링하는 것은 중요한 일</a:t>
            </a:r>
            <a:endParaRPr b="1" sz="1200">
              <a:solidFill>
                <a:srgbClr val="37B2AC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B2A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      But, 기존의 프로세스는 업무 담당자가 차량 외관 이미지를 직접 검수하는 것은 </a:t>
            </a:r>
            <a:r>
              <a:rPr b="1" lang="ko-KR" sz="1200">
                <a:solidFill>
                  <a:srgbClr val="37B2AC"/>
                </a:solidFill>
              </a:rPr>
              <a:t>회사와 담당자에게 큰 업무 부담</a:t>
            </a:r>
            <a:endParaRPr b="1" sz="1200">
              <a:solidFill>
                <a:srgbClr val="37B2AC"/>
              </a:solidFill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448100" y="3497575"/>
            <a:ext cx="7009800" cy="25431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반드시 사람이 눈으로 봐야만 검수를 할 수 있는 걸까?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▷ </a:t>
            </a:r>
            <a:r>
              <a:rPr b="1" lang="ko-KR" sz="1300">
                <a:solidFill>
                  <a:srgbClr val="37B2AC"/>
                </a:solidFill>
              </a:rPr>
              <a:t>딥러닝 모델을 이용한 차량 파손 탐지 자동화 프로젝트</a:t>
            </a:r>
            <a:r>
              <a:rPr lang="ko-KR" sz="1300">
                <a:solidFill>
                  <a:schemeClr val="dk1"/>
                </a:solidFill>
              </a:rPr>
              <a:t>를 진행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어떤 CNN 모델과 어떤 하이퍼 파라미터를 써야 좋은 성능이 나올까?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▷ </a:t>
            </a:r>
            <a:r>
              <a:rPr b="1" lang="ko-KR" sz="1300">
                <a:solidFill>
                  <a:srgbClr val="37B2AC"/>
                </a:solidFill>
              </a:rPr>
              <a:t>여러 CNN 모델들에 다양한 하이퍼 파라미터를 적용해가면서 성능 확인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32607" y="1353770"/>
            <a:ext cx="91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조에서 공유한 데이터 전처리 방법을 나열하고, 가장 우수하다고 판단한 방법을 선택하고 그 이유를 적어주세요.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50" y="2490413"/>
            <a:ext cx="7836933" cy="835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2641800" y="4059250"/>
            <a:ext cx="4622400" cy="17739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split folder &amp; shutil.copytree 사용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편의성</a:t>
            </a:r>
            <a:r>
              <a:rPr lang="ko-K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37B2AC"/>
                </a:solidFill>
              </a:rPr>
              <a:t>split folder</a:t>
            </a:r>
            <a:r>
              <a:rPr lang="ko-KR" sz="1200">
                <a:solidFill>
                  <a:schemeClr val="dk1"/>
                </a:solidFill>
              </a:rPr>
              <a:t> </a:t>
            </a:r>
            <a:r>
              <a:rPr lang="ko-KR" sz="1500">
                <a:solidFill>
                  <a:schemeClr val="dk1"/>
                </a:solidFill>
              </a:rPr>
              <a:t>&gt;</a:t>
            </a:r>
            <a:r>
              <a:rPr lang="ko-KR" sz="1200">
                <a:solidFill>
                  <a:schemeClr val="dk1"/>
                </a:solidFill>
              </a:rPr>
              <a:t> </a:t>
            </a:r>
            <a:r>
              <a:rPr lang="ko-KR" sz="1300">
                <a:solidFill>
                  <a:schemeClr val="dk1"/>
                </a:solidFill>
              </a:rPr>
              <a:t>shutil.copytree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4842c249_6_6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 - CNN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224842c249_6_6"/>
          <p:cNvSpPr/>
          <p:nvPr/>
        </p:nvSpPr>
        <p:spPr>
          <a:xfrm>
            <a:off x="432620" y="1277570"/>
            <a:ext cx="87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lang="ko-KR"/>
              <a:t>개인 설계 모델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224842c249_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00" y="1822000"/>
            <a:ext cx="2964124" cy="444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224842c249_6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104" y="2228775"/>
            <a:ext cx="3387450" cy="15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224842c249_6_6"/>
          <p:cNvSpPr/>
          <p:nvPr/>
        </p:nvSpPr>
        <p:spPr>
          <a:xfrm>
            <a:off x="5193375" y="4417100"/>
            <a:ext cx="3744900" cy="15924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704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ko-KR" sz="1200">
                <a:solidFill>
                  <a:srgbClr val="37B2AC"/>
                </a:solidFill>
              </a:rPr>
              <a:t>본인의 모델 + Data Augmentation</a:t>
            </a:r>
            <a:r>
              <a:rPr lang="ko-K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Data Augmentation 적용 후 기존의 모델만 사용했을 때와 비교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▷ </a:t>
            </a:r>
            <a:r>
              <a:rPr b="1" lang="ko-KR" sz="1200">
                <a:solidFill>
                  <a:srgbClr val="37B2AC"/>
                </a:solidFill>
              </a:rPr>
              <a:t>성능 향상</a:t>
            </a:r>
            <a:endParaRPr b="1" sz="1200">
              <a:solidFill>
                <a:srgbClr val="37B2AC"/>
              </a:solidFill>
            </a:endParaRPr>
          </a:p>
        </p:txBody>
      </p:sp>
      <p:cxnSp>
        <p:nvCxnSpPr>
          <p:cNvPr id="122" name="Google Shape;122;g2224842c249_6_6"/>
          <p:cNvCxnSpPr/>
          <p:nvPr/>
        </p:nvCxnSpPr>
        <p:spPr>
          <a:xfrm>
            <a:off x="4597825" y="1585375"/>
            <a:ext cx="0" cy="447240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 - CNN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99" y="1585376"/>
            <a:ext cx="4496400" cy="25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38" y="4233250"/>
            <a:ext cx="4133935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2729863" y="4675400"/>
            <a:ext cx="4446300" cy="15924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704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ko-KR" sz="1200">
                <a:solidFill>
                  <a:srgbClr val="37B2AC"/>
                </a:solidFill>
              </a:rPr>
              <a:t>본인의 모델 + Data Augmentation</a:t>
            </a:r>
            <a:r>
              <a:rPr lang="ko-K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Data Augmentation 적용 후 기존의 모델만 사용했을 때와 비교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▷ </a:t>
            </a:r>
            <a:r>
              <a:rPr b="1" lang="ko-KR" sz="1200">
                <a:solidFill>
                  <a:srgbClr val="37B2AC"/>
                </a:solidFill>
              </a:rPr>
              <a:t>성능 향상</a:t>
            </a:r>
            <a:endParaRPr b="1" sz="1200">
              <a:solidFill>
                <a:srgbClr val="37B2AC"/>
              </a:solidFill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32620" y="1277570"/>
            <a:ext cx="87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lang="ko-KR"/>
              <a:t>개인 설계 모델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24842c249_6_2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 - CNN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224842c249_6_20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0" name="Google Shape;140;g2224842c249_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25" y="2011011"/>
            <a:ext cx="2695200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24842c249_6_20"/>
          <p:cNvPicPr preferRelativeResize="0"/>
          <p:nvPr/>
        </p:nvPicPr>
        <p:blipFill rotWithShape="1">
          <a:blip r:embed="rId4">
            <a:alphaModFix/>
          </a:blip>
          <a:srcRect b="0" l="8717" r="0" t="0"/>
          <a:stretch/>
        </p:blipFill>
        <p:spPr>
          <a:xfrm>
            <a:off x="590775" y="1909488"/>
            <a:ext cx="4299449" cy="36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224842c249_6_20"/>
          <p:cNvSpPr/>
          <p:nvPr/>
        </p:nvSpPr>
        <p:spPr>
          <a:xfrm>
            <a:off x="432620" y="1277570"/>
            <a:ext cx="87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lang="ko-KR"/>
              <a:t>개인 설계 모델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224842c249_6_20"/>
          <p:cNvSpPr/>
          <p:nvPr/>
        </p:nvSpPr>
        <p:spPr>
          <a:xfrm>
            <a:off x="5437275" y="4207525"/>
            <a:ext cx="3744900" cy="15924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704" lvl="0" marL="2521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1" lang="ko-KR" sz="1200">
                <a:solidFill>
                  <a:srgbClr val="37B2AC"/>
                </a:solidFill>
              </a:rPr>
              <a:t>본인의 모델 + Data Augmentation</a:t>
            </a:r>
            <a:r>
              <a:rPr lang="ko-K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Data Augmentation 적용 후 기존의 모델만 사용했을 때와 비교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▷ </a:t>
            </a:r>
            <a:r>
              <a:rPr b="1" lang="ko-KR" sz="1200">
                <a:solidFill>
                  <a:srgbClr val="37B2AC"/>
                </a:solidFill>
              </a:rPr>
              <a:t>성능 하락</a:t>
            </a:r>
            <a:endParaRPr b="1" sz="1200">
              <a:solidFill>
                <a:srgbClr val="37B2AC"/>
              </a:solidFill>
            </a:endParaRPr>
          </a:p>
        </p:txBody>
      </p:sp>
      <p:cxnSp>
        <p:nvCxnSpPr>
          <p:cNvPr id="144" name="Google Shape;144;g2224842c249_6_20"/>
          <p:cNvCxnSpPr/>
          <p:nvPr/>
        </p:nvCxnSpPr>
        <p:spPr>
          <a:xfrm>
            <a:off x="5191475" y="1909500"/>
            <a:ext cx="0" cy="389130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432620" y="510866"/>
            <a:ext cx="569801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모델링II – Data 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Augmentation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246175"/>
            <a:ext cx="2548900" cy="16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00" y="2969088"/>
            <a:ext cx="3718675" cy="2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1313900" y="4503800"/>
            <a:ext cx="6548400" cy="16665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Data Augmentation 이용하면 정확도가 올라가지 않을까?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But,</a:t>
            </a:r>
            <a:r>
              <a:rPr lang="ko-KR" sz="1200">
                <a:solidFill>
                  <a:schemeClr val="dk1"/>
                </a:solidFill>
              </a:rPr>
              <a:t> </a:t>
            </a:r>
            <a:r>
              <a:rPr b="1" lang="ko-KR" sz="1200">
                <a:solidFill>
                  <a:srgbClr val="37B2AC"/>
                </a:solidFill>
              </a:rPr>
              <a:t>정확도가 올라간 모델과 반대로 떨어진 모델도 존재</a:t>
            </a:r>
            <a:endParaRPr b="1" sz="1200">
              <a:solidFill>
                <a:srgbClr val="37B2A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모델링의 방법에 따라 달라지는 것 같고,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잘 활용하기 위해선</a:t>
            </a:r>
            <a:r>
              <a:rPr lang="ko-KR" sz="1200">
                <a:solidFill>
                  <a:schemeClr val="dk1"/>
                </a:solidFill>
              </a:rPr>
              <a:t> </a:t>
            </a:r>
            <a:r>
              <a:rPr b="1" lang="ko-KR" sz="1200">
                <a:solidFill>
                  <a:srgbClr val="37B2AC"/>
                </a:solidFill>
              </a:rPr>
              <a:t>자신이 만든 모델이 어떻게 작동하는지를 알아야 활용이 가능할 것</a:t>
            </a:r>
            <a:endParaRPr b="1" sz="1200">
              <a:solidFill>
                <a:srgbClr val="37B2AC"/>
              </a:solidFill>
            </a:endParaRPr>
          </a:p>
        </p:txBody>
      </p:sp>
      <p:cxnSp>
        <p:nvCxnSpPr>
          <p:cNvPr id="153" name="Google Shape;153;p5"/>
          <p:cNvCxnSpPr/>
          <p:nvPr/>
        </p:nvCxnSpPr>
        <p:spPr>
          <a:xfrm>
            <a:off x="4385150" y="2046163"/>
            <a:ext cx="0" cy="211920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5"/>
          <p:cNvSpPr/>
          <p:nvPr/>
        </p:nvSpPr>
        <p:spPr>
          <a:xfrm>
            <a:off x="432620" y="1277570"/>
            <a:ext cx="87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● </a:t>
            </a:r>
            <a:r>
              <a:rPr lang="ko-KR"/>
              <a:t>개인 설계 모델별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432620" y="510866"/>
            <a:ext cx="569801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모델링II – Transfer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2564455" y="1519450"/>
            <a:ext cx="5226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000"/>
              <a:t>일정 epoch가 지나고 나서 validation data에서도 좋은 성능을 보이기 시작함</a:t>
            </a:r>
            <a:endParaRPr b="0" sz="10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000"/>
              <a:t>test data에서 accuracy가 100%</a:t>
            </a:r>
            <a:endParaRPr b="0" sz="1000"/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37" y="2062388"/>
            <a:ext cx="2613999" cy="15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62" y="2216862"/>
            <a:ext cx="2614000" cy="12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497" y="4734225"/>
            <a:ext cx="2614053" cy="15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2" y="4163166"/>
            <a:ext cx="94563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000"/>
              <a:t>EfficientNet 보다는 이상적인 학습 과정을 보여줌</a:t>
            </a:r>
            <a:endParaRPr b="0" sz="10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000"/>
              <a:t>차량 파손 문제 분류라는 task 특성상 이미지의 특정 위치를 봐야하므로 Inception의 다양한 필터 size가 좋은 영향을 미치지 않았을까 추측</a:t>
            </a:r>
            <a:endParaRPr b="0" sz="1000"/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200" y="4917675"/>
            <a:ext cx="2614050" cy="12208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432625" y="1210475"/>
            <a:ext cx="758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● </a:t>
            </a:r>
            <a:r>
              <a:rPr b="0" lang="ko-KR" sz="1400"/>
              <a:t>EfficientNetB0 + GAP, BatchNormalization Layer = Trainable</a:t>
            </a:r>
            <a:endParaRPr b="0" sz="1400"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32625" y="3856063"/>
            <a:ext cx="758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● </a:t>
            </a:r>
            <a:r>
              <a:rPr b="0" lang="ko-KR" sz="1400"/>
              <a:t>InceptionV3+ GAP, BatchNormalization Layer = Trainable</a:t>
            </a:r>
            <a:endParaRPr b="0" sz="1400"/>
          </a:p>
        </p:txBody>
      </p:sp>
      <p:cxnSp>
        <p:nvCxnSpPr>
          <p:cNvPr id="168" name="Google Shape;168;p6"/>
          <p:cNvCxnSpPr/>
          <p:nvPr/>
        </p:nvCxnSpPr>
        <p:spPr>
          <a:xfrm>
            <a:off x="782950" y="3697600"/>
            <a:ext cx="8220000" cy="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24842c249_5_4"/>
          <p:cNvSpPr txBox="1"/>
          <p:nvPr>
            <p:ph type="title"/>
          </p:nvPr>
        </p:nvSpPr>
        <p:spPr>
          <a:xfrm>
            <a:off x="432620" y="510866"/>
            <a:ext cx="5697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모델링II – Transfer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224842c249_5_4"/>
          <p:cNvSpPr txBox="1"/>
          <p:nvPr>
            <p:ph idx="1" type="body"/>
          </p:nvPr>
        </p:nvSpPr>
        <p:spPr>
          <a:xfrm>
            <a:off x="432625" y="1210463"/>
            <a:ext cx="29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400"/>
              <a:t>● MobileNet</a:t>
            </a:r>
            <a:r>
              <a:rPr b="0" lang="ko-KR" sz="1400"/>
              <a:t> + Dropout 0.5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2224842c249_5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66" y="1550539"/>
            <a:ext cx="2171534" cy="13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224842c249_5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700" y="1463138"/>
            <a:ext cx="2666680" cy="148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224842c249_5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266" y="3186843"/>
            <a:ext cx="2171528" cy="123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224842c249_5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7695" y="3108130"/>
            <a:ext cx="2666680" cy="148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224842c249_5_4"/>
          <p:cNvSpPr/>
          <p:nvPr/>
        </p:nvSpPr>
        <p:spPr>
          <a:xfrm>
            <a:off x="1397575" y="4849250"/>
            <a:ext cx="6824400" cy="1242300"/>
          </a:xfrm>
          <a:prstGeom prst="rect">
            <a:avLst/>
          </a:prstGeom>
          <a:noFill/>
          <a:ln cap="flat" cmpd="sng" w="9525">
            <a:solidFill>
              <a:srgbClr val="37B2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VGG16보다 32배는 작고, 연산은 27배나 적으면서도 비슷한 정확도를 보이는 </a:t>
            </a:r>
            <a:r>
              <a:rPr b="1" lang="ko-KR" sz="1100">
                <a:solidFill>
                  <a:srgbClr val="37B2AC"/>
                </a:solidFill>
              </a:rPr>
              <a:t>MobileNet</a:t>
            </a:r>
            <a:endParaRPr b="1" sz="1100">
              <a:solidFill>
                <a:srgbClr val="37B2AC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output layer에 Dropout을 0.25을 적용했을 때 과적합 발생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37B2AC"/>
                </a:solidFill>
              </a:rPr>
              <a:t>Dropout 비율을 0.5로 높여 과적합을 줄이고 성능 개선</a:t>
            </a:r>
            <a:endParaRPr b="1" sz="1100">
              <a:solidFill>
                <a:srgbClr val="37B2AC"/>
              </a:solidFill>
            </a:endParaRPr>
          </a:p>
        </p:txBody>
      </p:sp>
      <p:cxnSp>
        <p:nvCxnSpPr>
          <p:cNvPr id="180" name="Google Shape;180;g2224842c249_5_4"/>
          <p:cNvCxnSpPr/>
          <p:nvPr/>
        </p:nvCxnSpPr>
        <p:spPr>
          <a:xfrm>
            <a:off x="4154800" y="1593675"/>
            <a:ext cx="0" cy="2948700"/>
          </a:xfrm>
          <a:prstGeom prst="straightConnector1">
            <a:avLst/>
          </a:prstGeom>
          <a:noFill/>
          <a:ln cap="flat" cmpd="sng" w="9525">
            <a:solidFill>
              <a:srgbClr val="009D95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1" name="Google Shape;181;g2224842c249_5_4"/>
          <p:cNvPicPr preferRelativeResize="0"/>
          <p:nvPr/>
        </p:nvPicPr>
        <p:blipFill rotWithShape="1">
          <a:blip r:embed="rId7">
            <a:alphaModFix/>
          </a:blip>
          <a:srcRect b="0" l="785" r="2202" t="14324"/>
          <a:stretch/>
        </p:blipFill>
        <p:spPr>
          <a:xfrm>
            <a:off x="357625" y="2560750"/>
            <a:ext cx="3624277" cy="101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