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-712" y="-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5" Type="http://schemas.openxmlformats.org/officeDocument/2006/relationships/image" Target="../media/image5.wmf"/><Relationship Id="rId1" Type="http://schemas.openxmlformats.org/officeDocument/2006/relationships/image" Target="../media/image1.wmf"/><Relationship Id="rId2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4" Type="http://schemas.openxmlformats.org/officeDocument/2006/relationships/image" Target="../media/image2.wmf"/><Relationship Id="rId5" Type="http://schemas.openxmlformats.org/officeDocument/2006/relationships/image" Target="../media/image5.w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4" Type="http://schemas.openxmlformats.org/officeDocument/2006/relationships/image" Target="../media/image2.wmf"/><Relationship Id="rId5" Type="http://schemas.openxmlformats.org/officeDocument/2006/relationships/image" Target="../media/image5.w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6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4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8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2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3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2/18/15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2/18/15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9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2/18/15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4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2/18/15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0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2/18/15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51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2/18/15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5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4AB76-67E9-4026-A148-F7D6834C8ED3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1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0.bin"/><Relationship Id="rId12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6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1.wmf"/><Relationship Id="rId9" Type="http://schemas.openxmlformats.org/officeDocument/2006/relationships/oleObject" Target="../embeddings/oleObject9.bin"/><Relationship Id="rId10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5.bin"/><Relationship Id="rId12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1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13.bin"/><Relationship Id="rId8" Type="http://schemas.openxmlformats.org/officeDocument/2006/relationships/image" Target="../media/image1.wmf"/><Relationship Id="rId9" Type="http://schemas.openxmlformats.org/officeDocument/2006/relationships/oleObject" Target="../embeddings/oleObject14.bin"/><Relationship Id="rId10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2743200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27921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741186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36614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73679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943600" y="4678362"/>
            <a:ext cx="30480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10" idx="5"/>
          </p:cNvCxnSpPr>
          <p:nvPr/>
        </p:nvCxnSpPr>
        <p:spPr>
          <a:xfrm>
            <a:off x="3328568" y="3434930"/>
            <a:ext cx="2767433" cy="139583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5"/>
          </p:cNvCxnSpPr>
          <p:nvPr/>
        </p:nvCxnSpPr>
        <p:spPr>
          <a:xfrm>
            <a:off x="4813288" y="3434930"/>
            <a:ext cx="1282712" cy="139583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4"/>
          </p:cNvCxnSpPr>
          <p:nvPr/>
        </p:nvCxnSpPr>
        <p:spPr>
          <a:xfrm>
            <a:off x="6084086" y="3535362"/>
            <a:ext cx="11914" cy="12954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3" idx="3"/>
          </p:cNvCxnSpPr>
          <p:nvPr/>
        </p:nvCxnSpPr>
        <p:spPr>
          <a:xfrm flipH="1">
            <a:off x="6096001" y="3434930"/>
            <a:ext cx="1141047" cy="139583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4" idx="3"/>
          </p:cNvCxnSpPr>
          <p:nvPr/>
        </p:nvCxnSpPr>
        <p:spPr>
          <a:xfrm flipH="1">
            <a:off x="6096000" y="3434930"/>
            <a:ext cx="2578112" cy="139583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785112"/>
              </p:ext>
            </p:extLst>
          </p:nvPr>
        </p:nvGraphicFramePr>
        <p:xfrm>
          <a:off x="2828925" y="2867025"/>
          <a:ext cx="5699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" name="Equation" r:id="rId3" imgW="215640" imgH="228600" progId="Equation.DSMT4">
                  <p:embed/>
                </p:oleObj>
              </mc:Choice>
              <mc:Fallback>
                <p:oleObj name="Equation" r:id="rId3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2867025"/>
                        <a:ext cx="56991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157434"/>
              </p:ext>
            </p:extLst>
          </p:nvPr>
        </p:nvGraphicFramePr>
        <p:xfrm>
          <a:off x="4260850" y="2867025"/>
          <a:ext cx="6016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" name="Equation" r:id="rId5" imgW="228600" imgH="228600" progId="Equation.DSMT4">
                  <p:embed/>
                </p:oleObj>
              </mc:Choice>
              <mc:Fallback>
                <p:oleObj name="Equation" r:id="rId5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850" y="2867025"/>
                        <a:ext cx="60166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064307"/>
              </p:ext>
            </p:extLst>
          </p:nvPr>
        </p:nvGraphicFramePr>
        <p:xfrm>
          <a:off x="5800725" y="2867025"/>
          <a:ext cx="5699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" name="Equation" r:id="rId7" imgW="215640" imgH="228600" progId="Equation.DSMT4">
                  <p:embed/>
                </p:oleObj>
              </mc:Choice>
              <mc:Fallback>
                <p:oleObj name="Equation" r:id="rId7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0725" y="2867025"/>
                        <a:ext cx="56991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730063"/>
              </p:ext>
            </p:extLst>
          </p:nvPr>
        </p:nvGraphicFramePr>
        <p:xfrm>
          <a:off x="7156450" y="2867025"/>
          <a:ext cx="6016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" name="Equation" r:id="rId9" imgW="228600" imgH="228600" progId="Equation.DSMT4">
                  <p:embed/>
                </p:oleObj>
              </mc:Choice>
              <mc:Fallback>
                <p:oleObj name="Equation" r:id="rId9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6450" y="2867025"/>
                        <a:ext cx="60166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509921"/>
              </p:ext>
            </p:extLst>
          </p:nvPr>
        </p:nvGraphicFramePr>
        <p:xfrm>
          <a:off x="8604250" y="2867025"/>
          <a:ext cx="601663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" name="Equation" r:id="rId11" imgW="228600" imgH="228600" progId="Equation.DSMT4">
                  <p:embed/>
                </p:oleObj>
              </mc:Choice>
              <mc:Fallback>
                <p:oleObj name="Equation" r:id="rId11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2867025"/>
                        <a:ext cx="601663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9100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>
              <a:alpha val="0"/>
            </a:schemeClr>
          </a:solidFill>
          <a:ln w="76200" cmpd="sng">
            <a:solidFill>
              <a:schemeClr val="tx2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n w="57150" cmpd="sng">
                <a:solidFill>
                  <a:srgbClr val="FF0000"/>
                </a:solidFill>
                <a:prstDash val="sysDash"/>
              </a:ln>
              <a:noFill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9952" y="254000"/>
            <a:ext cx="70040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ym typeface="Wingdings"/>
              </a:rPr>
              <a:t>Label positive reviews on the movie “The Imitation Game”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81176" y="2666008"/>
            <a:ext cx="69193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44546A"/>
                </a:solidFill>
                <a:latin typeface="Wingdings"/>
                <a:ea typeface="Wingdings"/>
                <a:cs typeface="Wingdings"/>
                <a:sym typeface="Wingdings"/>
              </a:rPr>
              <a:t></a:t>
            </a:r>
            <a:r>
              <a:rPr lang="en-US" sz="4800" dirty="0" smtClean="0">
                <a:solidFill>
                  <a:srgbClr val="44546A"/>
                </a:solidFill>
                <a:latin typeface="Wingdings"/>
                <a:ea typeface="Wingdings"/>
                <a:cs typeface="Wingdings"/>
                <a:sym typeface="Wingdings"/>
              </a:rPr>
              <a:t> </a:t>
            </a:r>
            <a:r>
              <a:rPr lang="en-US" sz="4800" dirty="0">
                <a:solidFill>
                  <a:srgbClr val="44546A"/>
                </a:solidFill>
                <a:sym typeface="Wingdings"/>
              </a:rPr>
              <a:t>Stack of Lies</a:t>
            </a:r>
            <a:endParaRPr lang="en-US" sz="4800" dirty="0">
              <a:solidFill>
                <a:srgbClr val="44546A"/>
              </a:solidFill>
              <a:latin typeface="Wingdings"/>
              <a:ea typeface="Wingdings"/>
              <a:cs typeface="Wingdings"/>
              <a:sym typeface="Wingdings"/>
            </a:endParaRPr>
          </a:p>
          <a:p>
            <a:r>
              <a:rPr lang="en-US" sz="4800" dirty="0" smtClean="0">
                <a:solidFill>
                  <a:srgbClr val="44546A"/>
                </a:solidFill>
                <a:latin typeface="Wingdings"/>
                <a:ea typeface="Wingdings"/>
                <a:cs typeface="Wingdings"/>
                <a:sym typeface="Wingdings"/>
              </a:rPr>
              <a:t> </a:t>
            </a:r>
            <a:r>
              <a:rPr lang="en-US" sz="4800" dirty="0">
                <a:solidFill>
                  <a:srgbClr val="44546A"/>
                </a:solidFill>
                <a:sym typeface="Wingdings"/>
              </a:rPr>
              <a:t>Average In The Extreme</a:t>
            </a:r>
            <a:endParaRPr lang="en-US" sz="4800" dirty="0">
              <a:solidFill>
                <a:srgbClr val="44546A"/>
              </a:solidFill>
              <a:latin typeface="Wingdings"/>
              <a:ea typeface="Wingdings"/>
              <a:cs typeface="Wingdings"/>
              <a:sym typeface="Wingding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77" y="541239"/>
            <a:ext cx="3908778" cy="577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38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>
              <a:alpha val="0"/>
            </a:schemeClr>
          </a:solidFill>
          <a:ln w="76200" cmpd="sng">
            <a:solidFill>
              <a:schemeClr val="tx2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n w="57150" cmpd="sng">
                <a:solidFill>
                  <a:srgbClr val="FF0000"/>
                </a:solidFill>
                <a:prstDash val="sysDash"/>
              </a:ln>
              <a:noFill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9952" y="254000"/>
            <a:ext cx="70040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ym typeface="Wingdings"/>
              </a:rPr>
              <a:t>Label positive reviews on the movie “The Imitation Game”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81176" y="2666008"/>
            <a:ext cx="69193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44546A"/>
                </a:solidFill>
                <a:latin typeface="Wingdings"/>
                <a:ea typeface="Wingdings"/>
                <a:cs typeface="Wingdings"/>
                <a:sym typeface="Wingdings"/>
              </a:rPr>
              <a:t></a:t>
            </a:r>
            <a:r>
              <a:rPr lang="en-US" sz="4800" dirty="0" smtClean="0">
                <a:solidFill>
                  <a:srgbClr val="44546A"/>
                </a:solidFill>
                <a:latin typeface="Wingdings"/>
                <a:ea typeface="Wingdings"/>
                <a:cs typeface="Wingdings"/>
                <a:sym typeface="Wingdings"/>
              </a:rPr>
              <a:t> </a:t>
            </a:r>
            <a:r>
              <a:rPr lang="en-US" sz="4800" dirty="0">
                <a:solidFill>
                  <a:srgbClr val="44546A"/>
                </a:solidFill>
                <a:sym typeface="Wingdings"/>
              </a:rPr>
              <a:t>Good enough but historically </a:t>
            </a:r>
            <a:r>
              <a:rPr lang="en-US" sz="4800" dirty="0" smtClean="0">
                <a:solidFill>
                  <a:srgbClr val="44546A"/>
                </a:solidFill>
                <a:sym typeface="Wingdings"/>
              </a:rPr>
              <a:t>sketchy</a:t>
            </a:r>
            <a:endParaRPr lang="en-US" sz="4800" dirty="0" smtClean="0">
              <a:solidFill>
                <a:srgbClr val="44546A"/>
              </a:solidFill>
              <a:latin typeface="Wingdings"/>
              <a:ea typeface="Wingdings"/>
              <a:cs typeface="Wingdings"/>
              <a:sym typeface="Wingdings"/>
            </a:endParaRPr>
          </a:p>
          <a:p>
            <a:r>
              <a:rPr lang="en-US" sz="4800" dirty="0" smtClean="0">
                <a:solidFill>
                  <a:srgbClr val="44546A"/>
                </a:solidFill>
                <a:latin typeface="Wingdings"/>
                <a:ea typeface="Wingdings"/>
                <a:cs typeface="Wingdings"/>
                <a:sym typeface="Wingdings"/>
              </a:rPr>
              <a:t> </a:t>
            </a:r>
            <a:r>
              <a:rPr lang="en-US" sz="4800" dirty="0" smtClean="0">
                <a:solidFill>
                  <a:srgbClr val="44546A"/>
                </a:solidFill>
                <a:sym typeface="Wingdings"/>
              </a:rPr>
              <a:t>Great movie, worth a watch</a:t>
            </a:r>
            <a:endParaRPr lang="en-US" sz="4800" dirty="0">
              <a:solidFill>
                <a:srgbClr val="44546A"/>
              </a:solidFill>
              <a:latin typeface="Wingdings"/>
              <a:ea typeface="Wingdings"/>
              <a:cs typeface="Wingdings"/>
              <a:sym typeface="Wingding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77" y="541239"/>
            <a:ext cx="3908778" cy="577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67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6616700" y="3065462"/>
            <a:ext cx="30480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6" idx="6"/>
            <a:endCxn id="7" idx="2"/>
          </p:cNvCxnSpPr>
          <p:nvPr/>
        </p:nvCxnSpPr>
        <p:spPr>
          <a:xfrm>
            <a:off x="6426986" y="3192462"/>
            <a:ext cx="70962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741186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136614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265332"/>
              </p:ext>
            </p:extLst>
          </p:nvPr>
        </p:nvGraphicFramePr>
        <p:xfrm>
          <a:off x="5800725" y="2867025"/>
          <a:ext cx="5699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" name="Equation" r:id="rId3" imgW="215640" imgH="228600" progId="Equation.DSMT4">
                  <p:embed/>
                </p:oleObj>
              </mc:Choice>
              <mc:Fallback>
                <p:oleObj name="Equation" r:id="rId3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0725" y="2867025"/>
                        <a:ext cx="56991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0252360"/>
              </p:ext>
            </p:extLst>
          </p:nvPr>
        </p:nvGraphicFramePr>
        <p:xfrm>
          <a:off x="7156450" y="2867025"/>
          <a:ext cx="6016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" name="Equation" r:id="rId5" imgW="228600" imgH="228600" progId="Equation.DSMT4">
                  <p:embed/>
                </p:oleObj>
              </mc:Choice>
              <mc:Fallback>
                <p:oleObj name="Equation" r:id="rId5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6450" y="2867025"/>
                        <a:ext cx="60166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/>
          <p:cNvSpPr/>
          <p:nvPr/>
        </p:nvSpPr>
        <p:spPr>
          <a:xfrm>
            <a:off x="2743200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227921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573679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70300" y="3052762"/>
            <a:ext cx="30480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4" idx="6"/>
            <a:endCxn id="5" idx="2"/>
          </p:cNvCxnSpPr>
          <p:nvPr/>
        </p:nvCxnSpPr>
        <p:spPr>
          <a:xfrm>
            <a:off x="3429000" y="3192462"/>
            <a:ext cx="798921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422063"/>
              </p:ext>
            </p:extLst>
          </p:nvPr>
        </p:nvGraphicFramePr>
        <p:xfrm>
          <a:off x="2828925" y="2867025"/>
          <a:ext cx="5699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" name="Equation" r:id="rId7" imgW="215640" imgH="228600" progId="Equation.DSMT4">
                  <p:embed/>
                </p:oleObj>
              </mc:Choice>
              <mc:Fallback>
                <p:oleObj name="Equation" r:id="rId7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2867025"/>
                        <a:ext cx="56991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96910"/>
              </p:ext>
            </p:extLst>
          </p:nvPr>
        </p:nvGraphicFramePr>
        <p:xfrm>
          <a:off x="4260850" y="2867025"/>
          <a:ext cx="6016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" name="Equation" r:id="rId9" imgW="228600" imgH="228600" progId="Equation.DSMT4">
                  <p:embed/>
                </p:oleObj>
              </mc:Choice>
              <mc:Fallback>
                <p:oleObj name="Equation" r:id="rId9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850" y="2867025"/>
                        <a:ext cx="60166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803211"/>
              </p:ext>
            </p:extLst>
          </p:nvPr>
        </p:nvGraphicFramePr>
        <p:xfrm>
          <a:off x="8604250" y="2867025"/>
          <a:ext cx="601663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" name="Equation" r:id="rId11" imgW="228600" imgH="228600" progId="Equation.DSMT4">
                  <p:embed/>
                </p:oleObj>
              </mc:Choice>
              <mc:Fallback>
                <p:oleObj name="Equation" r:id="rId11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2867025"/>
                        <a:ext cx="601663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/>
          <p:nvPr/>
        </p:nvSpPr>
        <p:spPr>
          <a:xfrm>
            <a:off x="5168900" y="3065462"/>
            <a:ext cx="30480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5" idx="6"/>
            <a:endCxn id="6" idx="2"/>
          </p:cNvCxnSpPr>
          <p:nvPr/>
        </p:nvCxnSpPr>
        <p:spPr>
          <a:xfrm>
            <a:off x="4913721" y="3192462"/>
            <a:ext cx="82746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051800" y="3065462"/>
            <a:ext cx="30480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7" idx="6"/>
            <a:endCxn id="8" idx="2"/>
          </p:cNvCxnSpPr>
          <p:nvPr/>
        </p:nvCxnSpPr>
        <p:spPr>
          <a:xfrm>
            <a:off x="7822414" y="3192462"/>
            <a:ext cx="75126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251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5741186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136614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152180"/>
              </p:ext>
            </p:extLst>
          </p:nvPr>
        </p:nvGraphicFramePr>
        <p:xfrm>
          <a:off x="5800725" y="2867025"/>
          <a:ext cx="5699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Equation" r:id="rId3" imgW="215640" imgH="228600" progId="Equation.DSMT4">
                  <p:embed/>
                </p:oleObj>
              </mc:Choice>
              <mc:Fallback>
                <p:oleObj name="Equation" r:id="rId3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0725" y="2867025"/>
                        <a:ext cx="56991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178125"/>
              </p:ext>
            </p:extLst>
          </p:nvPr>
        </p:nvGraphicFramePr>
        <p:xfrm>
          <a:off x="7156450" y="2867025"/>
          <a:ext cx="6016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Equation" r:id="rId5" imgW="228600" imgH="228600" progId="Equation.DSMT4">
                  <p:embed/>
                </p:oleObj>
              </mc:Choice>
              <mc:Fallback>
                <p:oleObj name="Equation" r:id="rId5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6450" y="2867025"/>
                        <a:ext cx="60166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/>
          <p:cNvSpPr/>
          <p:nvPr/>
        </p:nvSpPr>
        <p:spPr>
          <a:xfrm>
            <a:off x="2743200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227921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573679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337852"/>
              </p:ext>
            </p:extLst>
          </p:nvPr>
        </p:nvGraphicFramePr>
        <p:xfrm>
          <a:off x="2828925" y="2867025"/>
          <a:ext cx="5699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Equation" r:id="rId7" imgW="215640" imgH="228600" progId="Equation.DSMT4">
                  <p:embed/>
                </p:oleObj>
              </mc:Choice>
              <mc:Fallback>
                <p:oleObj name="Equation" r:id="rId7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2867025"/>
                        <a:ext cx="56991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91780"/>
              </p:ext>
            </p:extLst>
          </p:nvPr>
        </p:nvGraphicFramePr>
        <p:xfrm>
          <a:off x="4260850" y="2867025"/>
          <a:ext cx="6016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Equation" r:id="rId9" imgW="228600" imgH="228600" progId="Equation.DSMT4">
                  <p:embed/>
                </p:oleObj>
              </mc:Choice>
              <mc:Fallback>
                <p:oleObj name="Equation" r:id="rId9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850" y="2867025"/>
                        <a:ext cx="60166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094709"/>
              </p:ext>
            </p:extLst>
          </p:nvPr>
        </p:nvGraphicFramePr>
        <p:xfrm>
          <a:off x="8604250" y="2867025"/>
          <a:ext cx="601663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Equation" r:id="rId11" imgW="228600" imgH="228600" progId="Equation.DSMT4">
                  <p:embed/>
                </p:oleObj>
              </mc:Choice>
              <mc:Fallback>
                <p:oleObj name="Equation" r:id="rId11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2867025"/>
                        <a:ext cx="601663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779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148668" y="553154"/>
            <a:ext cx="3739444" cy="5825068"/>
          </a:xfrm>
          <a:prstGeom prst="rect">
            <a:avLst/>
          </a:prstGeom>
          <a:solidFill>
            <a:schemeClr val="lt1">
              <a:alpha val="0"/>
            </a:schemeClr>
          </a:solidFill>
          <a:ln w="38100" cmpd="sng">
            <a:solidFill>
              <a:srgbClr val="FF66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n w="57150" cmpd="sng">
                <a:solidFill>
                  <a:srgbClr val="000000"/>
                </a:solidFill>
                <a:prstDash val="sysDash"/>
              </a:ln>
              <a:noFill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5223" y="550331"/>
            <a:ext cx="3852336" cy="5827891"/>
          </a:xfrm>
          <a:prstGeom prst="rect">
            <a:avLst/>
          </a:prstGeom>
          <a:solidFill>
            <a:schemeClr val="lt1">
              <a:alpha val="0"/>
            </a:schemeClr>
          </a:solidFill>
          <a:ln w="38100" cmpd="sng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n w="57150" cmpd="sng">
                <a:solidFill>
                  <a:srgbClr val="000000"/>
                </a:solidFill>
                <a:prstDash val="sysDash"/>
              </a:ln>
              <a:noFill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46156" y="550333"/>
            <a:ext cx="4032955" cy="5827888"/>
          </a:xfrm>
          <a:prstGeom prst="rect">
            <a:avLst/>
          </a:prstGeom>
          <a:solidFill>
            <a:schemeClr val="lt1">
              <a:alpha val="0"/>
            </a:schemeClr>
          </a:solidFill>
          <a:ln w="38100" cmpd="sng">
            <a:solidFill>
              <a:schemeClr val="tx2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n w="57150" cmpd="sng">
                <a:solidFill>
                  <a:srgbClr val="000000"/>
                </a:solidFill>
                <a:prstDash val="sysDash"/>
              </a:ln>
              <a:noFill/>
            </a:endParaRPr>
          </a:p>
        </p:txBody>
      </p:sp>
      <p:pic>
        <p:nvPicPr>
          <p:cNvPr id="4" name="Picture 3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83" y="647700"/>
            <a:ext cx="3005667" cy="30056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9889" y="4511742"/>
            <a:ext cx="368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charset="0"/>
              <a:buChar char="þ"/>
            </a:pPr>
            <a:r>
              <a:rPr lang="en-US" sz="2400" dirty="0">
                <a:solidFill>
                  <a:srgbClr val="FF0000"/>
                </a:solidFill>
                <a:sym typeface="Wingdings"/>
              </a:rPr>
              <a:t>“This idea looks cool.  What do you think?”</a:t>
            </a:r>
            <a:endParaRPr lang="en-US" sz="2400" dirty="0">
              <a:solidFill>
                <a:srgbClr val="FF0000"/>
              </a:solidFill>
              <a:latin typeface="Wingdings"/>
              <a:ea typeface="Wingdings"/>
              <a:cs typeface="Wingdings"/>
              <a:sym typeface="Wingdings"/>
            </a:endParaRPr>
          </a:p>
        </p:txBody>
      </p:sp>
      <p:pic>
        <p:nvPicPr>
          <p:cNvPr id="6" name="Picture 5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034" y="647700"/>
            <a:ext cx="3005667" cy="30056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97075" y="4511742"/>
            <a:ext cx="2411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6600"/>
                </a:solidFill>
                <a:latin typeface="Wingdings"/>
                <a:ea typeface="Wingdings"/>
                <a:cs typeface="Wingdings"/>
                <a:sym typeface="Wingdings"/>
              </a:rPr>
              <a:t></a:t>
            </a:r>
            <a:r>
              <a:rPr lang="en-US" sz="2400" dirty="0" smtClean="0">
                <a:solidFill>
                  <a:srgbClr val="FF6600"/>
                </a:solidFill>
                <a:sym typeface="Wingdings"/>
              </a:rPr>
              <a:t> “Indeed.”</a:t>
            </a:r>
            <a:endParaRPr lang="en-US" sz="2400" dirty="0" smtClean="0">
              <a:solidFill>
                <a:srgbClr val="FF6600"/>
              </a:solidFill>
            </a:endParaRPr>
          </a:p>
        </p:txBody>
      </p:sp>
      <p:pic>
        <p:nvPicPr>
          <p:cNvPr id="8" name="Picture 7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679" y="647700"/>
            <a:ext cx="3005667" cy="30056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93998" y="4469408"/>
            <a:ext cx="335702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0"/>
              <a:buChar char="þ"/>
            </a:pPr>
            <a:r>
              <a:rPr lang="en-US" sz="2400" dirty="0" smtClean="0">
                <a:solidFill>
                  <a:schemeClr val="tx2"/>
                </a:solidFill>
                <a:sym typeface="Wingdings"/>
              </a:rPr>
              <a:t>“</a:t>
            </a:r>
            <a:r>
              <a:rPr lang="en-US" sz="2400" dirty="0">
                <a:solidFill>
                  <a:schemeClr val="tx2"/>
                </a:solidFill>
                <a:sym typeface="Wingdings"/>
              </a:rPr>
              <a:t>This idea looks cool.  What do you think?</a:t>
            </a:r>
            <a:r>
              <a:rPr lang="en-US" sz="2400" dirty="0" smtClean="0">
                <a:solidFill>
                  <a:schemeClr val="tx2"/>
                </a:solidFill>
                <a:sym typeface="Wingdings"/>
              </a:rPr>
              <a:t>”</a:t>
            </a:r>
            <a:endParaRPr lang="en-US" sz="2400" dirty="0" smtClean="0">
              <a:solidFill>
                <a:schemeClr val="tx2"/>
              </a:solidFill>
              <a:latin typeface="Wingdings"/>
              <a:ea typeface="Wingdings"/>
              <a:cs typeface="Wingdings"/>
              <a:sym typeface="Wingdings"/>
            </a:endParaRPr>
          </a:p>
          <a:p>
            <a:pPr marL="457200" indent="-457200">
              <a:buFont typeface="Wingdings" charset="0"/>
              <a:buChar char="þ"/>
            </a:pPr>
            <a:r>
              <a:rPr lang="en-US" sz="2400" dirty="0" smtClean="0">
                <a:solidFill>
                  <a:schemeClr val="tx2"/>
                </a:solidFill>
                <a:sym typeface="Wingdings"/>
              </a:rPr>
              <a:t>“Indeed.”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1668" y="5840586"/>
            <a:ext cx="371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Annotated by Worker #1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7082" y="3546543"/>
            <a:ext cx="3074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ym typeface="Wingdings"/>
              </a:rPr>
              <a:t>Is the comment below relevant to the article?</a:t>
            </a:r>
            <a:endParaRPr lang="en-US" sz="2400" dirty="0">
              <a:latin typeface="Wingdings"/>
              <a:ea typeface="Wingdings"/>
              <a:cs typeface="Wingdings"/>
              <a:sym typeface="Wingding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56997" y="3546543"/>
            <a:ext cx="3232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ym typeface="Wingdings"/>
              </a:rPr>
              <a:t>Is the comment below relevant to the article?</a:t>
            </a:r>
            <a:endParaRPr lang="en-US" sz="2400" dirty="0">
              <a:latin typeface="Wingdings"/>
              <a:ea typeface="Wingdings"/>
              <a:cs typeface="Wingdings"/>
              <a:sym typeface="Wingding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68786" y="3546543"/>
            <a:ext cx="3207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ym typeface="Wingdings"/>
              </a:rPr>
              <a:t>Are comments below relevant to the article?</a:t>
            </a:r>
            <a:endParaRPr lang="en-US" sz="2400" dirty="0">
              <a:latin typeface="Wingdings"/>
              <a:ea typeface="Wingdings"/>
              <a:cs typeface="Wingdings"/>
              <a:sym typeface="Wingding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45846" y="5840586"/>
            <a:ext cx="371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6600"/>
                </a:solidFill>
              </a:rPr>
              <a:t>Annotated by Worker #2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35246" y="5840586"/>
            <a:ext cx="3674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Annotated by Worker #3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073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48668" y="553154"/>
            <a:ext cx="3739444" cy="5825068"/>
          </a:xfrm>
          <a:prstGeom prst="rect">
            <a:avLst/>
          </a:prstGeom>
          <a:solidFill>
            <a:schemeClr val="lt1">
              <a:alpha val="0"/>
            </a:schemeClr>
          </a:solidFill>
          <a:ln w="38100" cmpd="sng">
            <a:solidFill>
              <a:srgbClr val="FF66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n w="57150" cmpd="sng">
                <a:solidFill>
                  <a:srgbClr val="000000"/>
                </a:solidFill>
                <a:prstDash val="sysDash"/>
              </a:ln>
              <a:noFill/>
            </a:endParaRPr>
          </a:p>
        </p:txBody>
      </p:sp>
      <p:pic>
        <p:nvPicPr>
          <p:cNvPr id="9" name="Picture 8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034" y="647700"/>
            <a:ext cx="3005667" cy="30056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97075" y="4511742"/>
            <a:ext cx="2411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6600"/>
                </a:solidFill>
                <a:latin typeface="Wingdings"/>
                <a:ea typeface="Wingdings"/>
                <a:cs typeface="Wingdings"/>
                <a:sym typeface="Wingdings"/>
              </a:rPr>
              <a:t></a:t>
            </a:r>
            <a:r>
              <a:rPr lang="en-US" sz="2400" dirty="0" smtClean="0">
                <a:solidFill>
                  <a:srgbClr val="FF6600"/>
                </a:solidFill>
                <a:sym typeface="Wingdings"/>
              </a:rPr>
              <a:t> “Indeed.”</a:t>
            </a:r>
            <a:endParaRPr lang="en-US" sz="2400" dirty="0" smtClean="0">
              <a:solidFill>
                <a:srgbClr val="FF66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56997" y="3546543"/>
            <a:ext cx="3232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ym typeface="Wingdings"/>
              </a:rPr>
              <a:t>Is the comment below relevant to the article?</a:t>
            </a:r>
            <a:endParaRPr lang="en-US" sz="2400" dirty="0">
              <a:latin typeface="Wingdings"/>
              <a:ea typeface="Wingdings"/>
              <a:cs typeface="Wingdings"/>
              <a:sym typeface="Wingding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45846" y="5840586"/>
            <a:ext cx="371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6600"/>
                </a:solidFill>
              </a:rPr>
              <a:t>Annotated by Worker #2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0624" y="550331"/>
            <a:ext cx="3739444" cy="5825068"/>
          </a:xfrm>
          <a:prstGeom prst="rect">
            <a:avLst/>
          </a:prstGeom>
          <a:solidFill>
            <a:schemeClr val="lt1">
              <a:alpha val="0"/>
            </a:schemeClr>
          </a:solidFill>
          <a:ln w="38100" cmpd="sng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n w="57150" cmpd="sng">
                <a:solidFill>
                  <a:srgbClr val="000000"/>
                </a:solidFill>
                <a:prstDash val="sysDash"/>
              </a:ln>
              <a:noFill/>
            </a:endParaRPr>
          </a:p>
        </p:txBody>
      </p:sp>
      <p:pic>
        <p:nvPicPr>
          <p:cNvPr id="20" name="Picture 19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90" y="644877"/>
            <a:ext cx="3005667" cy="300566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78555" y="4508919"/>
            <a:ext cx="2793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0"/>
              <a:buChar char="þ"/>
            </a:pPr>
            <a:r>
              <a:rPr lang="en-US" sz="2400" dirty="0">
                <a:solidFill>
                  <a:srgbClr val="FF0000"/>
                </a:solidFill>
                <a:sym typeface="Wingdings"/>
              </a:rPr>
              <a:t>“This idea </a:t>
            </a:r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is cool</a:t>
            </a:r>
            <a:r>
              <a:rPr lang="en-US" sz="2400" dirty="0">
                <a:solidFill>
                  <a:srgbClr val="FF0000"/>
                </a:solidFill>
                <a:sym typeface="Wingdings"/>
              </a:rPr>
              <a:t>.  </a:t>
            </a:r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Isn’t it?”</a:t>
            </a:r>
            <a:endParaRPr lang="en-US" sz="2400" dirty="0">
              <a:solidFill>
                <a:srgbClr val="FF0000"/>
              </a:solidFill>
              <a:latin typeface="Wingdings"/>
              <a:ea typeface="Wingdings"/>
              <a:cs typeface="Wingdings"/>
              <a:sym typeface="Wingding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8953" y="3543720"/>
            <a:ext cx="323285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ym typeface="Wingdings"/>
              </a:rPr>
              <a:t>Is the comment below relevant to the article?</a:t>
            </a:r>
          </a:p>
          <a:p>
            <a:endParaRPr lang="en-US" sz="2400" dirty="0">
              <a:latin typeface="Wingdings"/>
              <a:ea typeface="Wingdings"/>
              <a:cs typeface="Wingdings"/>
              <a:sym typeface="Wingding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7802" y="5837763"/>
            <a:ext cx="371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Annotated by Worker #1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178802" y="547509"/>
            <a:ext cx="3739444" cy="5825068"/>
          </a:xfrm>
          <a:prstGeom prst="rect">
            <a:avLst/>
          </a:prstGeom>
          <a:solidFill>
            <a:schemeClr val="lt1">
              <a:alpha val="0"/>
            </a:schemeClr>
          </a:solidFill>
          <a:ln w="38100" cmpd="sng">
            <a:solidFill>
              <a:schemeClr val="tx2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n w="57150" cmpd="sng">
                <a:solidFill>
                  <a:srgbClr val="000000"/>
                </a:solidFill>
                <a:prstDash val="sysDash"/>
              </a:ln>
              <a:noFill/>
            </a:endParaRPr>
          </a:p>
        </p:txBody>
      </p:sp>
      <p:pic>
        <p:nvPicPr>
          <p:cNvPr id="25" name="Picture 24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168" y="642055"/>
            <a:ext cx="3005667" cy="300566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576733" y="4506097"/>
            <a:ext cx="279399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0"/>
              <a:buChar char="þ"/>
            </a:pPr>
            <a:r>
              <a:rPr lang="en-US" sz="2400" dirty="0">
                <a:solidFill>
                  <a:schemeClr val="tx2"/>
                </a:solidFill>
                <a:sym typeface="Wingdings"/>
              </a:rPr>
              <a:t>“This idea </a:t>
            </a:r>
            <a:r>
              <a:rPr lang="en-US" sz="2400" dirty="0" smtClean="0">
                <a:solidFill>
                  <a:schemeClr val="tx2"/>
                </a:solidFill>
                <a:sym typeface="Wingdings"/>
              </a:rPr>
              <a:t>is cool</a:t>
            </a:r>
            <a:r>
              <a:rPr lang="en-US" sz="2400" dirty="0">
                <a:solidFill>
                  <a:schemeClr val="tx2"/>
                </a:solidFill>
                <a:sym typeface="Wingdings"/>
              </a:rPr>
              <a:t>.  </a:t>
            </a:r>
            <a:r>
              <a:rPr lang="en-US" sz="2400" dirty="0" smtClean="0">
                <a:solidFill>
                  <a:schemeClr val="tx2"/>
                </a:solidFill>
                <a:sym typeface="Wingdings"/>
              </a:rPr>
              <a:t>Isn’t it?</a:t>
            </a:r>
            <a:r>
              <a:rPr lang="en-US" sz="2400" dirty="0">
                <a:solidFill>
                  <a:schemeClr val="tx2"/>
                </a:solidFill>
                <a:sym typeface="Wingdings"/>
              </a:rPr>
              <a:t>”</a:t>
            </a:r>
            <a:endParaRPr lang="en-US" sz="2400" dirty="0">
              <a:solidFill>
                <a:schemeClr val="tx2"/>
              </a:solidFill>
              <a:latin typeface="Wingdings"/>
              <a:ea typeface="Wingdings"/>
              <a:cs typeface="Wingdings"/>
              <a:sym typeface="Wingdings"/>
            </a:endParaRPr>
          </a:p>
          <a:p>
            <a:pPr marL="457200" indent="-457200">
              <a:buFont typeface="Wingdings" charset="0"/>
              <a:buChar char="þ"/>
            </a:pPr>
            <a:r>
              <a:rPr lang="en-US" sz="2400" dirty="0">
                <a:solidFill>
                  <a:schemeClr val="tx2"/>
                </a:solidFill>
                <a:sym typeface="Wingdings"/>
              </a:rPr>
              <a:t>“Indeed.”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487131" y="3540898"/>
            <a:ext cx="3232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ym typeface="Wingdings"/>
              </a:rPr>
              <a:t>Are comments below relevant to the article?</a:t>
            </a:r>
            <a:endParaRPr lang="en-US" sz="2400" dirty="0">
              <a:latin typeface="Wingdings"/>
              <a:ea typeface="Wingdings"/>
              <a:cs typeface="Wingdings"/>
              <a:sym typeface="Wingding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75980" y="5834941"/>
            <a:ext cx="371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Annotated by Worker #3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31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>
              <a:alpha val="0"/>
            </a:schemeClr>
          </a:solidFill>
          <a:ln w="76200" cmpd="sng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n w="57150" cmpd="sng">
                <a:solidFill>
                  <a:srgbClr val="FF0000"/>
                </a:solidFill>
                <a:prstDash val="sysDash"/>
              </a:ln>
              <a:noFill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9952" y="254000"/>
            <a:ext cx="70040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ym typeface="Wingdings"/>
              </a:rPr>
              <a:t>Label positive reviews on the movie “The Imitation Game”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81176" y="2666008"/>
            <a:ext cx="6919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 </a:t>
            </a:r>
            <a:r>
              <a:rPr lang="en-US" sz="4800" dirty="0" smtClean="0">
                <a:solidFill>
                  <a:srgbClr val="FF0000"/>
                </a:solidFill>
                <a:sym typeface="Wingdings"/>
              </a:rPr>
              <a:t>Stack of Lies</a:t>
            </a:r>
            <a:endParaRPr lang="en-US" sz="4800" dirty="0">
              <a:solidFill>
                <a:srgbClr val="FF0000"/>
              </a:solidFill>
              <a:latin typeface="Wingdings"/>
              <a:ea typeface="Wingdings"/>
              <a:cs typeface="Wingdings"/>
              <a:sym typeface="Wingding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77" y="541239"/>
            <a:ext cx="3908778" cy="577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67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>
              <a:alpha val="0"/>
            </a:schemeClr>
          </a:solidFill>
          <a:ln w="76200" cmpd="sng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n w="57150" cmpd="sng">
                <a:solidFill>
                  <a:srgbClr val="FF0000"/>
                </a:solidFill>
                <a:prstDash val="sysDash"/>
              </a:ln>
              <a:noFill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9952" y="254000"/>
            <a:ext cx="70040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ym typeface="Wingdings"/>
              </a:rPr>
              <a:t>Label positive reviews on the movie “The Imitation Game”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81176" y="2666008"/>
            <a:ext cx="69193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 </a:t>
            </a:r>
            <a:r>
              <a:rPr lang="en-US" sz="4800" dirty="0">
                <a:solidFill>
                  <a:srgbClr val="FF0000"/>
                </a:solidFill>
                <a:sym typeface="Wingdings"/>
              </a:rPr>
              <a:t>A</a:t>
            </a:r>
            <a:r>
              <a:rPr lang="en-US" sz="4800" dirty="0" smtClean="0">
                <a:solidFill>
                  <a:srgbClr val="FF0000"/>
                </a:solidFill>
                <a:sym typeface="Wingdings"/>
              </a:rPr>
              <a:t>verage </a:t>
            </a:r>
            <a:r>
              <a:rPr lang="en-US" sz="4800" dirty="0">
                <a:solidFill>
                  <a:srgbClr val="FF0000"/>
                </a:solidFill>
                <a:sym typeface="Wingdings"/>
              </a:rPr>
              <a:t>I</a:t>
            </a:r>
            <a:r>
              <a:rPr lang="en-US" sz="4800" dirty="0" smtClean="0">
                <a:solidFill>
                  <a:srgbClr val="FF0000"/>
                </a:solidFill>
                <a:sym typeface="Wingdings"/>
              </a:rPr>
              <a:t>n </a:t>
            </a:r>
            <a:r>
              <a:rPr lang="en-US" sz="4800" dirty="0">
                <a:solidFill>
                  <a:srgbClr val="FF0000"/>
                </a:solidFill>
                <a:sym typeface="Wingdings"/>
              </a:rPr>
              <a:t>T</a:t>
            </a:r>
            <a:r>
              <a:rPr lang="en-US" sz="4800" dirty="0" smtClean="0">
                <a:solidFill>
                  <a:srgbClr val="FF0000"/>
                </a:solidFill>
                <a:sym typeface="Wingdings"/>
              </a:rPr>
              <a:t>he Extreme</a:t>
            </a:r>
            <a:endParaRPr lang="en-US" sz="4800" dirty="0">
              <a:solidFill>
                <a:srgbClr val="FF0000"/>
              </a:solidFill>
              <a:latin typeface="Wingdings"/>
              <a:ea typeface="Wingdings"/>
              <a:cs typeface="Wingdings"/>
              <a:sym typeface="Wingding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77" y="541239"/>
            <a:ext cx="3908778" cy="577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64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>
              <a:alpha val="0"/>
            </a:schemeClr>
          </a:solidFill>
          <a:ln w="76200" cmpd="sng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n w="57150" cmpd="sng">
                <a:solidFill>
                  <a:srgbClr val="FF0000"/>
                </a:solidFill>
                <a:prstDash val="sysDash"/>
              </a:ln>
              <a:noFill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9952" y="254000"/>
            <a:ext cx="70040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ym typeface="Wingdings"/>
              </a:rPr>
              <a:t>Label positive reviews on the movie “The Imitation Game”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81176" y="2666008"/>
            <a:ext cx="69193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 </a:t>
            </a:r>
            <a:r>
              <a:rPr lang="en-US" sz="4800" dirty="0" smtClean="0">
                <a:solidFill>
                  <a:srgbClr val="FF0000"/>
                </a:solidFill>
                <a:sym typeface="Wingdings"/>
              </a:rPr>
              <a:t>Good enough but historically sketchy</a:t>
            </a:r>
            <a:endParaRPr lang="en-US" sz="4800" dirty="0">
              <a:solidFill>
                <a:srgbClr val="FF0000"/>
              </a:solidFill>
              <a:latin typeface="Wingdings"/>
              <a:ea typeface="Wingdings"/>
              <a:cs typeface="Wingdings"/>
              <a:sym typeface="Wingding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77" y="541239"/>
            <a:ext cx="3908778" cy="577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64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>
              <a:alpha val="0"/>
            </a:schemeClr>
          </a:solidFill>
          <a:ln w="76200" cmpd="sng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n w="57150" cmpd="sng">
                <a:solidFill>
                  <a:srgbClr val="FF0000"/>
                </a:solidFill>
                <a:prstDash val="sysDash"/>
              </a:ln>
              <a:noFill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9952" y="254000"/>
            <a:ext cx="70040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ym typeface="Wingdings"/>
              </a:rPr>
              <a:t>Label positive reviews on the movie “The Imitation Game”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81176" y="2666008"/>
            <a:ext cx="69193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 </a:t>
            </a:r>
            <a:r>
              <a:rPr lang="en-US" sz="4800" dirty="0" smtClean="0">
                <a:solidFill>
                  <a:srgbClr val="FF0000"/>
                </a:solidFill>
                <a:sym typeface="Wingdings"/>
              </a:rPr>
              <a:t>Great movie, worth a watch</a:t>
            </a:r>
            <a:endParaRPr lang="en-US" sz="4800" dirty="0">
              <a:solidFill>
                <a:srgbClr val="FF0000"/>
              </a:solidFill>
              <a:latin typeface="Wingdings"/>
              <a:ea typeface="Wingdings"/>
              <a:cs typeface="Wingdings"/>
              <a:sym typeface="Wingding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77" y="541239"/>
            <a:ext cx="3908778" cy="577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82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9927</TotalTime>
  <Words>254</Words>
  <Application>Microsoft Macintosh PowerPoint</Application>
  <PresentationFormat>Custom</PresentationFormat>
  <Paragraphs>34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主题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Honglei</dc:creator>
  <cp:lastModifiedBy>Honglei Zhuang</cp:lastModifiedBy>
  <cp:revision>28</cp:revision>
  <dcterms:created xsi:type="dcterms:W3CDTF">2014-07-18T05:28:01Z</dcterms:created>
  <dcterms:modified xsi:type="dcterms:W3CDTF">2015-02-19T16:12:41Z</dcterms:modified>
</cp:coreProperties>
</file>