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35"/>
  </p:notesMasterIdLst>
  <p:sldIdLst>
    <p:sldId id="256" r:id="rId2"/>
    <p:sldId id="258" r:id="rId3"/>
    <p:sldId id="278" r:id="rId4"/>
    <p:sldId id="303" r:id="rId5"/>
    <p:sldId id="263" r:id="rId6"/>
    <p:sldId id="283" r:id="rId7"/>
    <p:sldId id="284" r:id="rId8"/>
    <p:sldId id="285" r:id="rId9"/>
    <p:sldId id="282" r:id="rId10"/>
    <p:sldId id="264" r:id="rId11"/>
    <p:sldId id="262" r:id="rId12"/>
    <p:sldId id="286" r:id="rId13"/>
    <p:sldId id="268" r:id="rId14"/>
    <p:sldId id="300" r:id="rId15"/>
    <p:sldId id="281" r:id="rId16"/>
    <p:sldId id="265" r:id="rId17"/>
    <p:sldId id="287" r:id="rId18"/>
    <p:sldId id="288" r:id="rId19"/>
    <p:sldId id="289" r:id="rId20"/>
    <p:sldId id="269" r:id="rId21"/>
    <p:sldId id="266" r:id="rId22"/>
    <p:sldId id="290" r:id="rId23"/>
    <p:sldId id="292" r:id="rId24"/>
    <p:sldId id="293" r:id="rId25"/>
    <p:sldId id="294" r:id="rId26"/>
    <p:sldId id="267" r:id="rId27"/>
    <p:sldId id="295" r:id="rId28"/>
    <p:sldId id="296" r:id="rId29"/>
    <p:sldId id="297" r:id="rId30"/>
    <p:sldId id="298" r:id="rId31"/>
    <p:sldId id="299" r:id="rId32"/>
    <p:sldId id="301" r:id="rId33"/>
    <p:sldId id="291" r:id="rId34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34D91"/>
    <a:srgbClr val="F9FF11"/>
    <a:srgbClr val="0BE200"/>
    <a:srgbClr val="FF3737"/>
    <a:srgbClr val="EDF0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307642C-2626-4090-8655-8243C94CB782}" v="704" dt="2024-06-11T12:27:52.96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182" autoAdjust="0"/>
    <p:restoredTop sz="94694"/>
  </p:normalViewPr>
  <p:slideViewPr>
    <p:cSldViewPr snapToGrid="0">
      <p:cViewPr varScale="1">
        <p:scale>
          <a:sx n="115" d="100"/>
          <a:sy n="115" d="100"/>
        </p:scale>
        <p:origin x="208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5A6E84-ABC3-48E2-88B1-7122DA0D1B10}" type="datetimeFigureOut">
              <a:rPr lang="pl-PL" smtClean="0"/>
              <a:t>1.09.2024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079CA0-216E-489F-96D4-D6D7BD31F6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40164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079CA0-216E-489F-96D4-D6D7BD31F6ED}" type="slidenum">
              <a:rPr lang="pl-PL" smtClean="0"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707991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079CA0-216E-489F-96D4-D6D7BD31F6ED}" type="slidenum">
              <a:rPr lang="pl-PL" smtClean="0"/>
              <a:t>26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654243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9/1/24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9223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525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344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279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231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495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071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240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167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9/1/24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820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140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9/1/24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435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1" r:id="rId6"/>
    <p:sldLayoutId id="2147483727" r:id="rId7"/>
    <p:sldLayoutId id="2147483728" r:id="rId8"/>
    <p:sldLayoutId id="2147483729" r:id="rId9"/>
    <p:sldLayoutId id="2147483730" r:id="rId10"/>
    <p:sldLayoutId id="214748373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0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0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9.png"/><Relationship Id="rId5" Type="http://schemas.openxmlformats.org/officeDocument/2006/relationships/image" Target="../media/image230.pn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0.png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sv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sv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3">
            <a:extLst>
              <a:ext uri="{FF2B5EF4-FFF2-40B4-BE49-F238E27FC236}">
                <a16:creationId xmlns:a16="http://schemas.microsoft.com/office/drawing/2014/main" id="{DA238CE5-B683-9B4F-DC7F-97E8771C6DF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9687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19" name="Rectangle 10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tx1">
                  <a:alpha val="46000"/>
                </a:schemeClr>
              </a:gs>
              <a:gs pos="21000">
                <a:schemeClr val="tx1">
                  <a:alpha val="3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62F3CC34-99FF-24DD-C226-96BE3C468A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4553" y="3091928"/>
            <a:ext cx="9078562" cy="2387600"/>
          </a:xfrm>
        </p:spPr>
        <p:txBody>
          <a:bodyPr>
            <a:normAutofit/>
          </a:bodyPr>
          <a:lstStyle/>
          <a:p>
            <a:r>
              <a:rPr lang="pl-PL" sz="6600" dirty="0">
                <a:solidFill>
                  <a:schemeClr val="bg1"/>
                </a:solidFill>
              </a:rPr>
              <a:t>Value </a:t>
            </a:r>
            <a:r>
              <a:rPr lang="pl-PL" sz="6600" dirty="0" err="1">
                <a:solidFill>
                  <a:schemeClr val="bg1"/>
                </a:solidFill>
              </a:rPr>
              <a:t>at</a:t>
            </a:r>
            <a:r>
              <a:rPr lang="pl-PL" sz="6600" dirty="0">
                <a:solidFill>
                  <a:schemeClr val="bg1"/>
                </a:solidFill>
              </a:rPr>
              <a:t> </a:t>
            </a:r>
            <a:r>
              <a:rPr lang="pl-PL" sz="6600" dirty="0" err="1">
                <a:solidFill>
                  <a:schemeClr val="bg1"/>
                </a:solidFill>
              </a:rPr>
              <a:t>risk</a:t>
            </a:r>
            <a:endParaRPr lang="pl-PL" sz="6600" dirty="0">
              <a:solidFill>
                <a:schemeClr val="bg1"/>
              </a:solidFill>
            </a:endParaRPr>
          </a:p>
        </p:txBody>
      </p:sp>
      <p:sp>
        <p:nvSpPr>
          <p:cNvPr id="20" name="Rectangle: Rounded Corners 12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9785897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507F0C05-9283-FB34-4210-22BF25FD83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553" y="5624945"/>
            <a:ext cx="9078562" cy="592975"/>
          </a:xfrm>
        </p:spPr>
        <p:txBody>
          <a:bodyPr anchor="ctr">
            <a:normAutofit/>
          </a:bodyPr>
          <a:lstStyle/>
          <a:p>
            <a:r>
              <a:rPr lang="pl-PL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4" name="Podtytuł 2">
            <a:extLst>
              <a:ext uri="{FF2B5EF4-FFF2-40B4-BE49-F238E27FC236}">
                <a16:creationId xmlns:a16="http://schemas.microsoft.com/office/drawing/2014/main" id="{9C7DBE8C-F198-E4A4-48F3-16867E1C9410}"/>
              </a:ext>
            </a:extLst>
          </p:cNvPr>
          <p:cNvSpPr txBox="1">
            <a:spLocks/>
          </p:cNvSpPr>
          <p:nvPr/>
        </p:nvSpPr>
        <p:spPr>
          <a:xfrm>
            <a:off x="5938684" y="5624945"/>
            <a:ext cx="3847213" cy="5929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l-PL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64449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D7CCFD86-E2F3-38A5-27C9-769068489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537285" cy="16459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/>
              <a:t>Results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8113" y="1405210"/>
            <a:ext cx="146304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A09969C3-A203-1F3C-3B9C-28388FAF48F7}"/>
              </a:ext>
            </a:extLst>
          </p:cNvPr>
          <p:cNvSpPr txBox="1"/>
          <p:nvPr/>
        </p:nvSpPr>
        <p:spPr>
          <a:xfrm>
            <a:off x="5351164" y="586822"/>
            <a:ext cx="6002636" cy="16459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Below we present the table with p-values of tests which were desc</a:t>
            </a:r>
            <a:r>
              <a:rPr lang="pl-PL" dirty="0" err="1"/>
              <a:t>ri</a:t>
            </a:r>
            <a:r>
              <a:rPr lang="en-US" dirty="0"/>
              <a:t>bed in the previous slide performed on our 4 indexes: </a:t>
            </a:r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2D86DBF9-9DD6-F37B-FA77-1B53B05704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0776385"/>
              </p:ext>
            </p:extLst>
          </p:nvPr>
        </p:nvGraphicFramePr>
        <p:xfrm>
          <a:off x="557784" y="2949422"/>
          <a:ext cx="11164825" cy="30531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1913">
                  <a:extLst>
                    <a:ext uri="{9D8B030D-6E8A-4147-A177-3AD203B41FA5}">
                      <a16:colId xmlns:a16="http://schemas.microsoft.com/office/drawing/2014/main" val="67067833"/>
                    </a:ext>
                  </a:extLst>
                </a:gridCol>
                <a:gridCol w="2408724">
                  <a:extLst>
                    <a:ext uri="{9D8B030D-6E8A-4147-A177-3AD203B41FA5}">
                      <a16:colId xmlns:a16="http://schemas.microsoft.com/office/drawing/2014/main" val="1884791596"/>
                    </a:ext>
                  </a:extLst>
                </a:gridCol>
                <a:gridCol w="2362780">
                  <a:extLst>
                    <a:ext uri="{9D8B030D-6E8A-4147-A177-3AD203B41FA5}">
                      <a16:colId xmlns:a16="http://schemas.microsoft.com/office/drawing/2014/main" val="1489026313"/>
                    </a:ext>
                  </a:extLst>
                </a:gridCol>
                <a:gridCol w="2469983">
                  <a:extLst>
                    <a:ext uri="{9D8B030D-6E8A-4147-A177-3AD203B41FA5}">
                      <a16:colId xmlns:a16="http://schemas.microsoft.com/office/drawing/2014/main" val="1378860759"/>
                    </a:ext>
                  </a:extLst>
                </a:gridCol>
                <a:gridCol w="2491425">
                  <a:extLst>
                    <a:ext uri="{9D8B030D-6E8A-4147-A177-3AD203B41FA5}">
                      <a16:colId xmlns:a16="http://schemas.microsoft.com/office/drawing/2014/main" val="1372773618"/>
                    </a:ext>
                  </a:extLst>
                </a:gridCol>
              </a:tblGrid>
              <a:tr h="479778">
                <a:tc>
                  <a:txBody>
                    <a:bodyPr/>
                    <a:lstStyle/>
                    <a:p>
                      <a:pPr algn="ctr"/>
                      <a:r>
                        <a:rPr lang="pl-PL" sz="2100"/>
                        <a:t>Test</a:t>
                      </a:r>
                    </a:p>
                  </a:txBody>
                  <a:tcPr marL="109040" marR="109040" marT="54520" marB="545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100" dirty="0"/>
                        <a:t>S&amp;P 500</a:t>
                      </a:r>
                    </a:p>
                  </a:txBody>
                  <a:tcPr marL="109040" marR="109040" marT="54520" marB="545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100"/>
                        <a:t>DAX</a:t>
                      </a:r>
                    </a:p>
                  </a:txBody>
                  <a:tcPr marL="109040" marR="109040" marT="54520" marB="545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100" dirty="0"/>
                        <a:t>FTSE 100</a:t>
                      </a:r>
                    </a:p>
                  </a:txBody>
                  <a:tcPr marL="109040" marR="109040" marT="54520" marB="545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100" dirty="0"/>
                        <a:t>NIKKEI 225</a:t>
                      </a:r>
                    </a:p>
                  </a:txBody>
                  <a:tcPr marL="109040" marR="109040" marT="54520" marB="54520" anchor="ctr"/>
                </a:tc>
                <a:extLst>
                  <a:ext uri="{0D108BD9-81ED-4DB2-BD59-A6C34878D82A}">
                    <a16:rowId xmlns:a16="http://schemas.microsoft.com/office/drawing/2014/main" val="755790912"/>
                  </a:ext>
                </a:extLst>
              </a:tr>
              <a:tr h="80689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2100" b="1" dirty="0" err="1"/>
                        <a:t>Shapiro</a:t>
                      </a:r>
                      <a:r>
                        <a:rPr lang="pl-PL" sz="2100" b="1" dirty="0"/>
                        <a:t>-Wilk</a:t>
                      </a:r>
                    </a:p>
                  </a:txBody>
                  <a:tcPr marL="109040" marR="109040" marT="54520" marB="545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1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1.27e-30</a:t>
                      </a:r>
                      <a:endParaRPr lang="pl-PL" sz="2100"/>
                    </a:p>
                  </a:txBody>
                  <a:tcPr marL="109040" marR="109040" marT="54520" marB="545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2.54e-29</a:t>
                      </a:r>
                      <a:endParaRPr lang="pl-PL" sz="2100" dirty="0"/>
                    </a:p>
                  </a:txBody>
                  <a:tcPr marL="109040" marR="109040" marT="54520" marB="545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1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7.43e-30</a:t>
                      </a:r>
                      <a:endParaRPr lang="pl-PL" sz="2100"/>
                    </a:p>
                  </a:txBody>
                  <a:tcPr marL="109040" marR="109040" marT="54520" marB="545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1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1.42e-15</a:t>
                      </a:r>
                      <a:endParaRPr lang="pl-PL" sz="2100"/>
                    </a:p>
                  </a:txBody>
                  <a:tcPr marL="109040" marR="109040" marT="54520" marB="54520" anchor="ctr"/>
                </a:tc>
                <a:extLst>
                  <a:ext uri="{0D108BD9-81ED-4DB2-BD59-A6C34878D82A}">
                    <a16:rowId xmlns:a16="http://schemas.microsoft.com/office/drawing/2014/main" val="3774374604"/>
                  </a:ext>
                </a:extLst>
              </a:tr>
              <a:tr h="80689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2100" b="1" dirty="0" err="1"/>
                        <a:t>Ljung</a:t>
                      </a:r>
                      <a:r>
                        <a:rPr lang="pl-PL" sz="2100" b="1" dirty="0"/>
                        <a:t>-Box</a:t>
                      </a:r>
                    </a:p>
                  </a:txBody>
                  <a:tcPr marL="109040" marR="109040" marT="54520" marB="545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1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1.96e-53</a:t>
                      </a:r>
                      <a:endParaRPr lang="pl-PL" sz="2100"/>
                    </a:p>
                  </a:txBody>
                  <a:tcPr marL="109040" marR="109040" marT="54520" marB="545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7e-08</a:t>
                      </a:r>
                      <a:endParaRPr lang="pl-PL" sz="2100" dirty="0"/>
                    </a:p>
                  </a:txBody>
                  <a:tcPr marL="109040" marR="109040" marT="54520" marB="545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1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7.78e-10</a:t>
                      </a:r>
                      <a:endParaRPr lang="pl-PL" sz="2100"/>
                    </a:p>
                  </a:txBody>
                  <a:tcPr marL="109040" marR="109040" marT="54520" marB="545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1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0.14</a:t>
                      </a:r>
                      <a:endParaRPr lang="pl-PL" sz="2100"/>
                    </a:p>
                  </a:txBody>
                  <a:tcPr marL="109040" marR="109040" marT="54520" marB="54520" anchor="ctr"/>
                </a:tc>
                <a:extLst>
                  <a:ext uri="{0D108BD9-81ED-4DB2-BD59-A6C34878D82A}">
                    <a16:rowId xmlns:a16="http://schemas.microsoft.com/office/drawing/2014/main" val="2682745728"/>
                  </a:ext>
                </a:extLst>
              </a:tr>
              <a:tr h="47977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2100" b="1" dirty="0" err="1"/>
                        <a:t>Levene</a:t>
                      </a:r>
                      <a:endParaRPr lang="pl-PL" sz="2100" b="1" dirty="0"/>
                    </a:p>
                  </a:txBody>
                  <a:tcPr marL="109040" marR="109040" marT="54520" marB="545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1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1.32e-27</a:t>
                      </a:r>
                      <a:endParaRPr lang="pl-PL" sz="2100"/>
                    </a:p>
                  </a:txBody>
                  <a:tcPr marL="109040" marR="109040" marT="54520" marB="545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5.77e-25</a:t>
                      </a:r>
                      <a:endParaRPr lang="pl-PL" sz="2100" dirty="0"/>
                    </a:p>
                  </a:txBody>
                  <a:tcPr marL="109040" marR="109040" marT="54520" marB="545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1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1.31e-28</a:t>
                      </a:r>
                      <a:endParaRPr lang="pl-PL" sz="2100"/>
                    </a:p>
                  </a:txBody>
                  <a:tcPr marL="109040" marR="109040" marT="54520" marB="545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1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6.35e-09</a:t>
                      </a:r>
                      <a:endParaRPr lang="pl-PL" sz="2100"/>
                    </a:p>
                  </a:txBody>
                  <a:tcPr marL="109040" marR="109040" marT="54520" marB="54520" anchor="ctr"/>
                </a:tc>
                <a:extLst>
                  <a:ext uri="{0D108BD9-81ED-4DB2-BD59-A6C34878D82A}">
                    <a16:rowId xmlns:a16="http://schemas.microsoft.com/office/drawing/2014/main" val="3639763192"/>
                  </a:ext>
                </a:extLst>
              </a:tr>
              <a:tr h="47977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2100" b="1" dirty="0"/>
                        <a:t>ADF</a:t>
                      </a:r>
                    </a:p>
                  </a:txBody>
                  <a:tcPr marL="109040" marR="109040" marT="54520" marB="545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1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5.81e-19</a:t>
                      </a:r>
                      <a:endParaRPr lang="pl-PL" sz="2100"/>
                    </a:p>
                  </a:txBody>
                  <a:tcPr marL="109040" marR="109040" marT="54520" marB="545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1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4.25e-23</a:t>
                      </a:r>
                      <a:endParaRPr lang="pl-PL" sz="2100"/>
                    </a:p>
                  </a:txBody>
                  <a:tcPr marL="109040" marR="109040" marT="54520" marB="545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1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1.96e-12</a:t>
                      </a:r>
                      <a:endParaRPr lang="pl-PL" sz="2100"/>
                    </a:p>
                  </a:txBody>
                  <a:tcPr marL="109040" marR="109040" marT="54520" marB="545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</a:t>
                      </a:r>
                      <a:endParaRPr lang="pl-PL" sz="2100" dirty="0"/>
                    </a:p>
                  </a:txBody>
                  <a:tcPr marL="109040" marR="109040" marT="54520" marB="54520" anchor="ctr"/>
                </a:tc>
                <a:extLst>
                  <a:ext uri="{0D108BD9-81ED-4DB2-BD59-A6C34878D82A}">
                    <a16:rowId xmlns:a16="http://schemas.microsoft.com/office/drawing/2014/main" val="352149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95638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2D6FBB9D-1CAA-4D05-AB33-BABDFE17B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04727B71-B4B6-4823-80A1-68C40B475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9A6DB05-9FB5-4B07-8675-74C23D4FD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90D01200-0224-43C5-AB38-FB4D16B73F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C8C1C6F8-B7CA-BAF5-D42A-57C0DCBFC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078992"/>
            <a:ext cx="6268770" cy="1536192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200"/>
              <a:t>Estimators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28A44A4-A002-4A88-9FC9-1D0566C97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3202" y="36338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E7D5C7B-DD16-401B-85CE-4AAA2A4F51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8506" y="2935541"/>
            <a:ext cx="62179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pole tekstowe 3">
                <a:extLst>
                  <a:ext uri="{FF2B5EF4-FFF2-40B4-BE49-F238E27FC236}">
                    <a16:creationId xmlns:a16="http://schemas.microsoft.com/office/drawing/2014/main" id="{611DA1E0-C9A2-6AE4-46AE-C2771E12E151}"/>
                  </a:ext>
                </a:extLst>
              </p:cNvPr>
              <p:cNvSpPr txBox="1"/>
              <p:nvPr/>
            </p:nvSpPr>
            <p:spPr>
              <a:xfrm>
                <a:off x="612648" y="3355848"/>
                <a:ext cx="6268770" cy="282549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/>
              <a:p>
                <a:pPr algn="just">
                  <a:lnSpc>
                    <a:spcPct val="110000"/>
                  </a:lnSpc>
                  <a:spcAft>
                    <a:spcPts val="600"/>
                  </a:spcAft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pl-PL" b="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denote vector of simulated one-day P&amp;L scenarios and n its length. By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l-PL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l-PL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dirty="0"/>
                  <a:t> we denote mean and by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l-PL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</m:acc>
                  </m:oMath>
                </a14:m>
                <a:r>
                  <a:rPr lang="en-US" dirty="0"/>
                  <a:t> we denote standard estimator of standard deviation. For price with index </a:t>
                </a:r>
                <a:r>
                  <a:rPr lang="en-US" i="1" dirty="0" err="1"/>
                  <a:t>i</a:t>
                </a:r>
                <a:r>
                  <a:rPr lang="en-US" i="1" dirty="0"/>
                  <a:t> we </a:t>
                </a:r>
                <a:r>
                  <a:rPr lang="en-US" dirty="0"/>
                  <a:t>calculate</a:t>
                </a:r>
                <a:r>
                  <a:rPr lang="en-US" i="1" dirty="0"/>
                  <a:t> n </a:t>
                </a:r>
                <a:r>
                  <a:rPr lang="en-US" dirty="0"/>
                  <a:t>previous return rates. Then we create </a:t>
                </a:r>
                <a14:m>
                  <m:oMath xmlns:m="http://schemas.openxmlformats.org/officeDocument/2006/math">
                    <m:r>
                      <a:rPr lang="pl-PL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by multiplying every return rate by the price with </a:t>
                </a:r>
                <a:r>
                  <a:rPr lang="en-US" i="1" dirty="0" err="1"/>
                  <a:t>i</a:t>
                </a:r>
                <a:r>
                  <a:rPr lang="en-US" dirty="0" err="1"/>
                  <a:t>-th</a:t>
                </a:r>
                <a:r>
                  <a:rPr lang="en-US" i="1" dirty="0"/>
                  <a:t> </a:t>
                </a:r>
                <a:r>
                  <a:rPr lang="en-US" dirty="0"/>
                  <a:t>index</a:t>
                </a:r>
                <a:r>
                  <a:rPr lang="en-US" i="1" dirty="0"/>
                  <a:t>. </a:t>
                </a:r>
              </a:p>
            </p:txBody>
          </p:sp>
        </mc:Choice>
        <mc:Fallback xmlns="">
          <p:sp>
            <p:nvSpPr>
              <p:cNvPr id="4" name="pole tekstowe 3">
                <a:extLst>
                  <a:ext uri="{FF2B5EF4-FFF2-40B4-BE49-F238E27FC236}">
                    <a16:creationId xmlns:a16="http://schemas.microsoft.com/office/drawing/2014/main" id="{611DA1E0-C9A2-6AE4-46AE-C2771E12E1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648" y="3355848"/>
                <a:ext cx="6268770" cy="2825496"/>
              </a:xfrm>
              <a:prstGeom prst="rect">
                <a:avLst/>
              </a:prstGeom>
              <a:blipFill>
                <a:blip r:embed="rId2"/>
                <a:stretch>
                  <a:fillRect l="-810" t="-448" r="-8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2" name="Grafika 21" descr="Atom z wypełnieniem pełnym">
            <a:extLst>
              <a:ext uri="{FF2B5EF4-FFF2-40B4-BE49-F238E27FC236}">
                <a16:creationId xmlns:a16="http://schemas.microsoft.com/office/drawing/2014/main" id="{C6C103B6-6062-3B52-5329-6E81A302F0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94066" y="1272395"/>
            <a:ext cx="4237686" cy="4237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675237"/>
      </p:ext>
    </p:extLst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D4651FF8-1F10-0AB7-49F0-9787019728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2687644F-3E4E-9C97-DFDC-D3F7A2B6AE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9801" y="638176"/>
            <a:ext cx="9172398" cy="5581648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C8C1C6F8-B7CA-BAF5-D42A-57C0DCBFC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3103" y="185158"/>
            <a:ext cx="8178484" cy="257065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pl-PL" sz="6600" dirty="0" err="1"/>
              <a:t>Estimators</a:t>
            </a:r>
            <a:endParaRPr lang="en-US" sz="66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8058123-00F3-558B-D353-674B7B9B1B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44440" y="4259315"/>
            <a:ext cx="210312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9211104-5508-9F53-82C5-732E80D73C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31992" y="5854064"/>
            <a:ext cx="128016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D58769A4-6A46-FA30-03DD-15BA454071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5142" y="2064359"/>
            <a:ext cx="2581635" cy="400106"/>
          </a:xfrm>
          <a:prstGeom prst="rect">
            <a:avLst/>
          </a:prstGeom>
        </p:spPr>
      </p:pic>
      <p:pic>
        <p:nvPicPr>
          <p:cNvPr id="8" name="Obraz 7">
            <a:extLst>
              <a:ext uri="{FF2B5EF4-FFF2-40B4-BE49-F238E27FC236}">
                <a16:creationId xmlns:a16="http://schemas.microsoft.com/office/drawing/2014/main" id="{140363CB-4E23-E726-5A75-C5DBFCDE66E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731"/>
          <a:stretch/>
        </p:blipFill>
        <p:spPr>
          <a:xfrm>
            <a:off x="2029584" y="2803935"/>
            <a:ext cx="3810532" cy="420438"/>
          </a:xfrm>
          <a:prstGeom prst="rect">
            <a:avLst/>
          </a:prstGeom>
        </p:spPr>
      </p:pic>
      <p:pic>
        <p:nvPicPr>
          <p:cNvPr id="12" name="Obraz 11">
            <a:extLst>
              <a:ext uri="{FF2B5EF4-FFF2-40B4-BE49-F238E27FC236}">
                <a16:creationId xmlns:a16="http://schemas.microsoft.com/office/drawing/2014/main" id="{A7726D26-00B3-ABB3-BA3E-7861692ADAA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150"/>
          <a:stretch/>
        </p:blipFill>
        <p:spPr>
          <a:xfrm>
            <a:off x="2086700" y="3410720"/>
            <a:ext cx="4255045" cy="628738"/>
          </a:xfrm>
          <a:prstGeom prst="rect">
            <a:avLst/>
          </a:prstGeom>
        </p:spPr>
      </p:pic>
      <p:sp>
        <p:nvSpPr>
          <p:cNvPr id="16" name="Prostokąt 15">
            <a:extLst>
              <a:ext uri="{FF2B5EF4-FFF2-40B4-BE49-F238E27FC236}">
                <a16:creationId xmlns:a16="http://schemas.microsoft.com/office/drawing/2014/main" id="{AD517E15-0FC2-7802-D54C-5A3E80EF15AA}"/>
              </a:ext>
            </a:extLst>
          </p:cNvPr>
          <p:cNvSpPr/>
          <p:nvPr/>
        </p:nvSpPr>
        <p:spPr>
          <a:xfrm>
            <a:off x="1949698" y="2241330"/>
            <a:ext cx="87630" cy="8763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8" name="Prostokąt 17">
            <a:extLst>
              <a:ext uri="{FF2B5EF4-FFF2-40B4-BE49-F238E27FC236}">
                <a16:creationId xmlns:a16="http://schemas.microsoft.com/office/drawing/2014/main" id="{07BE9EF1-1323-AC55-BA98-08BE6BB83855}"/>
              </a:ext>
            </a:extLst>
          </p:cNvPr>
          <p:cNvSpPr/>
          <p:nvPr/>
        </p:nvSpPr>
        <p:spPr>
          <a:xfrm>
            <a:off x="1968969" y="2948987"/>
            <a:ext cx="87630" cy="8763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0" name="Prostokąt 19">
            <a:extLst>
              <a:ext uri="{FF2B5EF4-FFF2-40B4-BE49-F238E27FC236}">
                <a16:creationId xmlns:a16="http://schemas.microsoft.com/office/drawing/2014/main" id="{9427D0AB-0F32-BA7F-F82B-B26AC88A3B20}"/>
              </a:ext>
            </a:extLst>
          </p:cNvPr>
          <p:cNvSpPr/>
          <p:nvPr/>
        </p:nvSpPr>
        <p:spPr>
          <a:xfrm>
            <a:off x="1968968" y="3620774"/>
            <a:ext cx="87631" cy="8763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pole tekstowe 3">
                <a:extLst>
                  <a:ext uri="{FF2B5EF4-FFF2-40B4-BE49-F238E27FC236}">
                    <a16:creationId xmlns:a16="http://schemas.microsoft.com/office/drawing/2014/main" id="{611DA1E0-C9A2-6AE4-46AE-C2771E12E151}"/>
                  </a:ext>
                </a:extLst>
              </p:cNvPr>
              <p:cNvSpPr txBox="1"/>
              <p:nvPr/>
            </p:nvSpPr>
            <p:spPr>
              <a:xfrm>
                <a:off x="1695683" y="4580712"/>
                <a:ext cx="8800633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l-PL" dirty="0"/>
                  <a:t>For h</a:t>
                </a:r>
                <a:r>
                  <a:rPr lang="en-GB" dirty="0" err="1"/>
                  <a:t>istorical</a:t>
                </a:r>
                <a:r>
                  <a:rPr lang="en-GB" dirty="0"/>
                  <a:t> </a:t>
                </a:r>
                <a:r>
                  <a:rPr lang="en-GB" dirty="0" err="1"/>
                  <a:t>VaR</a:t>
                </a:r>
                <a:r>
                  <a:rPr lang="en-GB" dirty="0"/>
                  <a:t> we sort increasingly obtained </a:t>
                </a:r>
                <a:r>
                  <a:rPr lang="pl-PL" dirty="0" err="1"/>
                  <a:t>vector</a:t>
                </a:r>
                <a:r>
                  <a:rPr lang="pl-PL" dirty="0"/>
                  <a:t> </a:t>
                </a:r>
                <a14:m>
                  <m:oMath xmlns:m="http://schemas.openxmlformats.org/officeDocument/2006/math">
                    <m:r>
                      <a:rPr lang="pl-PL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dirty="0"/>
                  <a:t> and we choose empirical quantile for given confidence level. This will be our value at risk for the next day.</a:t>
                </a:r>
                <a:r>
                  <a:rPr lang="pl-PL" dirty="0"/>
                  <a:t> </a:t>
                </a:r>
                <a:r>
                  <a:rPr lang="pl-PL" dirty="0" err="1"/>
                  <a:t>Analogously</a:t>
                </a:r>
                <a:r>
                  <a:rPr lang="pl-PL" dirty="0"/>
                  <a:t>, we </a:t>
                </a:r>
                <a:r>
                  <a:rPr lang="pl-PL" dirty="0" err="1"/>
                  <a:t>use</a:t>
                </a:r>
                <a:r>
                  <a:rPr lang="pl-PL" dirty="0"/>
                  <a:t> </a:t>
                </a:r>
                <a:r>
                  <a:rPr lang="pl-PL" dirty="0" err="1"/>
                  <a:t>vector</a:t>
                </a:r>
                <a:r>
                  <a:rPr lang="pl-PL" dirty="0"/>
                  <a:t> </a:t>
                </a: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dirty="0"/>
                  <a:t> </a:t>
                </a:r>
                <a:r>
                  <a:rPr lang="pl-PL" dirty="0"/>
                  <a:t>in </a:t>
                </a:r>
                <a:r>
                  <a:rPr lang="pl-PL" dirty="0" err="1"/>
                  <a:t>Gaussian</a:t>
                </a:r>
                <a:r>
                  <a:rPr lang="pl-PL" dirty="0"/>
                  <a:t> </a:t>
                </a:r>
                <a:r>
                  <a:rPr lang="pl-PL" dirty="0" err="1"/>
                  <a:t>VaR</a:t>
                </a:r>
                <a:r>
                  <a:rPr lang="pl-PL" dirty="0"/>
                  <a:t> and </a:t>
                </a:r>
                <a:r>
                  <a:rPr lang="pl-PL" dirty="0" err="1"/>
                  <a:t>its</a:t>
                </a:r>
                <a:r>
                  <a:rPr lang="pl-PL" dirty="0"/>
                  <a:t> </a:t>
                </a:r>
                <a:r>
                  <a:rPr lang="pl-PL" dirty="0" err="1"/>
                  <a:t>unbiased</a:t>
                </a:r>
                <a:r>
                  <a:rPr lang="pl-PL" dirty="0"/>
                  <a:t> version.</a:t>
                </a:r>
                <a:endParaRPr lang="en-GB" i="1" dirty="0"/>
              </a:p>
            </p:txBody>
          </p:sp>
        </mc:Choice>
        <mc:Fallback xmlns="">
          <p:sp>
            <p:nvSpPr>
              <p:cNvPr id="4" name="pole tekstowe 3">
                <a:extLst>
                  <a:ext uri="{FF2B5EF4-FFF2-40B4-BE49-F238E27FC236}">
                    <a16:creationId xmlns:a16="http://schemas.microsoft.com/office/drawing/2014/main" id="{611DA1E0-C9A2-6AE4-46AE-C2771E12E1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5683" y="4580712"/>
                <a:ext cx="8800633" cy="923330"/>
              </a:xfrm>
              <a:prstGeom prst="rect">
                <a:avLst/>
              </a:prstGeom>
              <a:blipFill>
                <a:blip r:embed="rId5"/>
                <a:stretch>
                  <a:fillRect l="-576" t="-2703" b="-81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pole tekstowe 2">
            <a:extLst>
              <a:ext uri="{FF2B5EF4-FFF2-40B4-BE49-F238E27FC236}">
                <a16:creationId xmlns:a16="http://schemas.microsoft.com/office/drawing/2014/main" id="{100B696C-4FFB-EA11-9141-5594FF3D084C}"/>
              </a:ext>
            </a:extLst>
          </p:cNvPr>
          <p:cNvSpPr txBox="1"/>
          <p:nvPr/>
        </p:nvSpPr>
        <p:spPr>
          <a:xfrm>
            <a:off x="4581985" y="2160868"/>
            <a:ext cx="3698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- </a:t>
            </a:r>
            <a:r>
              <a:rPr lang="pl-PL" dirty="0" err="1"/>
              <a:t>Historical</a:t>
            </a:r>
            <a:r>
              <a:rPr lang="pl-PL" dirty="0"/>
              <a:t> </a:t>
            </a:r>
            <a:r>
              <a:rPr lang="pl-PL" dirty="0" err="1"/>
              <a:t>VaR</a:t>
            </a:r>
            <a:endParaRPr lang="pl-PL" dirty="0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5A7E0046-E901-87C6-637A-43BD705F3AEE}"/>
              </a:ext>
            </a:extLst>
          </p:cNvPr>
          <p:cNvSpPr txBox="1"/>
          <p:nvPr/>
        </p:nvSpPr>
        <p:spPr>
          <a:xfrm>
            <a:off x="5730240" y="2817037"/>
            <a:ext cx="1913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- </a:t>
            </a:r>
            <a:r>
              <a:rPr lang="pl-PL" dirty="0" err="1"/>
              <a:t>Gaussian</a:t>
            </a:r>
            <a:r>
              <a:rPr lang="pl-PL" dirty="0"/>
              <a:t> </a:t>
            </a:r>
            <a:r>
              <a:rPr lang="pl-PL" dirty="0" err="1"/>
              <a:t>VaR</a:t>
            </a:r>
            <a:endParaRPr lang="pl-PL" dirty="0"/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B8910446-C746-2BE1-B04F-74172337C10D}"/>
              </a:ext>
            </a:extLst>
          </p:cNvPr>
          <p:cNvSpPr txBox="1"/>
          <p:nvPr/>
        </p:nvSpPr>
        <p:spPr>
          <a:xfrm>
            <a:off x="6461760" y="3540423"/>
            <a:ext cx="2974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- </a:t>
            </a:r>
            <a:r>
              <a:rPr lang="pl-PL" dirty="0" err="1"/>
              <a:t>Unbiased</a:t>
            </a:r>
            <a:r>
              <a:rPr lang="pl-PL" dirty="0"/>
              <a:t> </a:t>
            </a:r>
            <a:r>
              <a:rPr lang="pl-PL" dirty="0" err="1"/>
              <a:t>Gaussian</a:t>
            </a:r>
            <a:r>
              <a:rPr lang="pl-PL" dirty="0"/>
              <a:t> </a:t>
            </a:r>
            <a:r>
              <a:rPr lang="pl-PL" dirty="0" err="1"/>
              <a:t>VaR</a:t>
            </a:r>
            <a:endParaRPr lang="pl-PL" dirty="0"/>
          </a:p>
        </p:txBody>
      </p:sp>
      <p:pic>
        <p:nvPicPr>
          <p:cNvPr id="10" name="Grafika 9" descr="Atom z wypełnieniem pełnym">
            <a:extLst>
              <a:ext uri="{FF2B5EF4-FFF2-40B4-BE49-F238E27FC236}">
                <a16:creationId xmlns:a16="http://schemas.microsoft.com/office/drawing/2014/main" id="{7917C1A0-0DCF-8D3C-02FB-42B7EE685D1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248710" y="-746572"/>
            <a:ext cx="3863398" cy="3863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1753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D4651FF8-1F10-0AB7-49F0-9787019728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2687644F-3E4E-9C97-DFDC-D3F7A2B6AE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9801" y="638176"/>
            <a:ext cx="9172398" cy="5581648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C8C1C6F8-B7CA-BAF5-D42A-57C0DCBFC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6758" y="1269995"/>
            <a:ext cx="8178484" cy="257065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pl-PL" sz="6600" dirty="0" err="1"/>
              <a:t>Weighted</a:t>
            </a:r>
            <a:r>
              <a:rPr lang="pl-PL" sz="6600" dirty="0"/>
              <a:t> </a:t>
            </a:r>
            <a:r>
              <a:rPr lang="pl-PL" sz="6600" dirty="0" err="1"/>
              <a:t>historical</a:t>
            </a:r>
            <a:r>
              <a:rPr lang="pl-PL" sz="6600" dirty="0"/>
              <a:t> </a:t>
            </a:r>
            <a:r>
              <a:rPr lang="pl-PL" sz="6600" dirty="0" err="1"/>
              <a:t>VaR</a:t>
            </a:r>
            <a:endParaRPr lang="en-US" sz="66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8058123-00F3-558B-D353-674B7B9B1B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44440" y="4259315"/>
            <a:ext cx="210312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9211104-5508-9F53-82C5-732E80D73C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31992" y="5854064"/>
            <a:ext cx="128016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pole tekstowe 2">
                <a:extLst>
                  <a:ext uri="{FF2B5EF4-FFF2-40B4-BE49-F238E27FC236}">
                    <a16:creationId xmlns:a16="http://schemas.microsoft.com/office/drawing/2014/main" id="{0BF648E7-EDE9-9D0C-8DAE-2ADC1922AF88}"/>
                  </a:ext>
                </a:extLst>
              </p:cNvPr>
              <p:cNvSpPr txBox="1"/>
              <p:nvPr/>
            </p:nvSpPr>
            <p:spPr>
              <a:xfrm>
                <a:off x="1737851" y="4447308"/>
                <a:ext cx="8716297" cy="17592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dirty="0"/>
                  <a:t>A popular extension of the historical estimator is its weighted </a:t>
                </a:r>
                <a:r>
                  <a:rPr lang="pl-PL" dirty="0"/>
                  <a:t>version</a:t>
                </a:r>
                <a:r>
                  <a:rPr lang="en-US" dirty="0"/>
                  <a:t> (exponentially weighted </a:t>
                </a:r>
                <a:r>
                  <a:rPr lang="en-US" dirty="0" err="1"/>
                  <a:t>VaR</a:t>
                </a:r>
                <a:r>
                  <a:rPr lang="en-US" dirty="0"/>
                  <a:t>). The largest weight is assigned to the most recent observation, and the weight of each subsequent backward estimate </a:t>
                </a:r>
                <a:r>
                  <a:rPr lang="pl-PL" dirty="0" err="1"/>
                  <a:t>is</a:t>
                </a:r>
                <a:r>
                  <a:rPr lang="en-US" dirty="0"/>
                  <a:t> multiplied by a factor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p>
                        <m: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pl-PL" dirty="0"/>
                  <a:t>, </a:t>
                </a:r>
                <a:r>
                  <a:rPr lang="pl-PL" dirty="0" err="1"/>
                  <a:t>where</a:t>
                </a:r>
                <a:r>
                  <a:rPr lang="pl-PL" dirty="0"/>
                  <a:t> </a:t>
                </a:r>
                <a14:m>
                  <m:oMath xmlns:m="http://schemas.openxmlformats.org/officeDocument/2006/math">
                    <m:r>
                      <a:rPr lang="pl-PL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pl-PL" dirty="0"/>
                  <a:t> </a:t>
                </a:r>
                <a:r>
                  <a:rPr lang="pl-PL" dirty="0" err="1"/>
                  <a:t>is</a:t>
                </a:r>
                <a:r>
                  <a:rPr lang="pl-PL" dirty="0"/>
                  <a:t> a numer of </a:t>
                </a:r>
                <a:r>
                  <a:rPr lang="pl-PL" dirty="0" err="1"/>
                  <a:t>backward</a:t>
                </a:r>
                <a:r>
                  <a:rPr lang="pl-PL" dirty="0"/>
                  <a:t> </a:t>
                </a:r>
                <a:r>
                  <a:rPr lang="pl-PL" dirty="0" err="1"/>
                  <a:t>steps</a:t>
                </a:r>
                <a:r>
                  <a:rPr lang="pl-PL" dirty="0"/>
                  <a:t> and </a:t>
                </a: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pl-PL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pl-PL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∈ </m:t>
                    </m:r>
                    <m:d>
                      <m:dPr>
                        <m:ctrlPr>
                          <a:rPr lang="pl-P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dirty="0"/>
                  <a:t>. </a:t>
                </a:r>
                <a:r>
                  <a:rPr lang="pl-PL" dirty="0"/>
                  <a:t>A sum of </a:t>
                </a:r>
                <a:r>
                  <a:rPr lang="pl-PL" dirty="0" err="1"/>
                  <a:t>weights</a:t>
                </a:r>
                <a:r>
                  <a:rPr lang="pl-PL" dirty="0"/>
                  <a:t> </a:t>
                </a:r>
                <a:r>
                  <a:rPr lang="pl-PL" dirty="0" err="1"/>
                  <a:t>is</a:t>
                </a:r>
                <a:r>
                  <a:rPr lang="pl-PL" dirty="0"/>
                  <a:t> </a:t>
                </a:r>
                <a:r>
                  <a:rPr lang="pl-PL" dirty="0" err="1"/>
                  <a:t>equal</a:t>
                </a:r>
                <a:r>
                  <a:rPr lang="pl-PL" dirty="0"/>
                  <a:t> to one. </a:t>
                </a:r>
                <a:r>
                  <a:rPr lang="en-US" dirty="0"/>
                  <a:t>The </a:t>
                </a:r>
                <a:r>
                  <a:rPr lang="en-US" dirty="0" err="1"/>
                  <a:t>VaR</a:t>
                </a:r>
                <a:r>
                  <a:rPr lang="en-US" dirty="0"/>
                  <a:t> is calculated by summing the weights for the worst forecasts up to the significance lev</a:t>
                </a:r>
                <a:r>
                  <a:rPr lang="pl-PL" dirty="0"/>
                  <a:t>el</a:t>
                </a:r>
                <a:r>
                  <a:rPr lang="en-US" dirty="0"/>
                  <a:t>.</a:t>
                </a:r>
                <a:endParaRPr lang="pl-PL" dirty="0">
                  <a:latin typeface="+mj-lt"/>
                </a:endParaRPr>
              </a:p>
            </p:txBody>
          </p:sp>
        </mc:Choice>
        <mc:Fallback xmlns="">
          <p:sp>
            <p:nvSpPr>
              <p:cNvPr id="3" name="pole tekstowe 2">
                <a:extLst>
                  <a:ext uri="{FF2B5EF4-FFF2-40B4-BE49-F238E27FC236}">
                    <a16:creationId xmlns:a16="http://schemas.microsoft.com/office/drawing/2014/main" id="{0BF648E7-EDE9-9D0C-8DAE-2ADC1922AF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7851" y="4447308"/>
                <a:ext cx="8716297" cy="1759264"/>
              </a:xfrm>
              <a:prstGeom prst="rect">
                <a:avLst/>
              </a:prstGeom>
              <a:blipFill>
                <a:blip r:embed="rId2"/>
                <a:stretch>
                  <a:fillRect l="-559" t="-2083" r="-629" b="-4861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4693061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" name="Rectangle 1045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67" name="Rectangle 1047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68" name="Rectangle 1049">
            <a:extLst>
              <a:ext uri="{FF2B5EF4-FFF2-40B4-BE49-F238E27FC236}">
                <a16:creationId xmlns:a16="http://schemas.microsoft.com/office/drawing/2014/main" id="{932495F0-C5CB-4823-AE70-EED61EBAB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EB76D354-A43B-F2CE-ED68-FC14A90BA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1183" y="1143000"/>
            <a:ext cx="4846320" cy="289864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400"/>
              <a:t>Weighted historical VaR</a:t>
            </a:r>
          </a:p>
        </p:txBody>
      </p:sp>
      <p:sp>
        <p:nvSpPr>
          <p:cNvPr id="1069" name="Rectangle 1051">
            <a:extLst>
              <a:ext uri="{FF2B5EF4-FFF2-40B4-BE49-F238E27FC236}">
                <a16:creationId xmlns:a16="http://schemas.microsoft.com/office/drawing/2014/main" id="{CB8B9C25-D80D-48EC-B83A-231219A80C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82975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09E0B28-A9BD-C1A8-B72F-30D7AF77439E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6" r="1746"/>
          <a:stretch>
            <a:fillRect/>
          </a:stretch>
        </p:blipFill>
        <p:spPr bwMode="auto">
          <a:xfrm>
            <a:off x="6700196" y="191959"/>
            <a:ext cx="4562521" cy="3143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70" name="Rectangle 1053">
            <a:extLst>
              <a:ext uri="{FF2B5EF4-FFF2-40B4-BE49-F238E27FC236}">
                <a16:creationId xmlns:a16="http://schemas.microsoft.com/office/drawing/2014/main" id="{601CC70B-8875-45A1-8AFD-7D546E3C0C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3897" y="4177748"/>
            <a:ext cx="4824407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550B5036-6F79-6654-ECCC-70539B53F2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17652" y="3522180"/>
            <a:ext cx="4727609" cy="3143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93916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D6FBB9D-1CAA-4D05-AB33-BABDFE17B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4727B71-B4B6-4823-80A1-68C40B475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9A6DB05-9FB5-4B07-8675-74C23D4FD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E777E57D-6A88-4B5B-A068-2BA7FF4E8C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547860B1-BFC9-51C2-A9C5-16277B8FE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03132"/>
            <a:ext cx="10509504" cy="22499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400" dirty="0"/>
              <a:t>Pros and cons</a:t>
            </a:r>
            <a:r>
              <a:rPr lang="pl-PL" sz="4400" dirty="0"/>
              <a:t> of </a:t>
            </a:r>
            <a:r>
              <a:rPr lang="pl-PL" sz="4400" dirty="0" err="1"/>
              <a:t>estimators</a:t>
            </a:r>
            <a:endParaRPr lang="en-US" sz="4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2894076"/>
            <a:ext cx="1050645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F6CA9EBE-BC58-48C8-2108-9B385DAC24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1248" y="3328416"/>
            <a:ext cx="5254752" cy="2715768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pPr marL="114300" indent="-342900">
              <a:buFont typeface="Neue Haas Grotesk Text Pro" panose="020B0504020202020204" pitchFamily="34" charset="-18"/>
              <a:buChar char="+"/>
            </a:pPr>
            <a:r>
              <a:rPr lang="pl-PL" sz="2000" dirty="0" err="1"/>
              <a:t>Historical</a:t>
            </a:r>
            <a:r>
              <a:rPr lang="pl-PL" sz="2000" dirty="0"/>
              <a:t> </a:t>
            </a:r>
            <a:r>
              <a:rPr lang="pl-PL" sz="2000" dirty="0" err="1"/>
              <a:t>VaR</a:t>
            </a:r>
            <a:r>
              <a:rPr lang="pl-PL" sz="2000" dirty="0"/>
              <a:t> </a:t>
            </a:r>
            <a:r>
              <a:rPr lang="pl-PL" sz="2000" dirty="0" err="1"/>
              <a:t>is</a:t>
            </a:r>
            <a:r>
              <a:rPr lang="pl-PL" sz="2000" dirty="0"/>
              <a:t> </a:t>
            </a:r>
            <a:r>
              <a:rPr lang="pl-PL" sz="2000" dirty="0" err="1"/>
              <a:t>very</a:t>
            </a:r>
            <a:r>
              <a:rPr lang="pl-PL" sz="2000" dirty="0"/>
              <a:t> </a:t>
            </a:r>
            <a:r>
              <a:rPr lang="pl-PL" sz="2000" dirty="0" err="1"/>
              <a:t>intuitive</a:t>
            </a:r>
            <a:r>
              <a:rPr lang="pl-PL" sz="2000" dirty="0"/>
              <a:t> and popular </a:t>
            </a:r>
            <a:r>
              <a:rPr lang="pl-PL" sz="2000" dirty="0" err="1"/>
              <a:t>estimator</a:t>
            </a:r>
            <a:endParaRPr lang="pl-PL" sz="2000" dirty="0"/>
          </a:p>
          <a:p>
            <a:pPr marL="114300" indent="-342900">
              <a:buFont typeface="Neue Haas Grotesk Text Pro" panose="020B0504020202020204" pitchFamily="34" charset="-18"/>
              <a:buChar char="+"/>
            </a:pPr>
            <a:r>
              <a:rPr lang="pl-PL" sz="2000" dirty="0" err="1"/>
              <a:t>Gaussian</a:t>
            </a:r>
            <a:r>
              <a:rPr lang="pl-PL" sz="2000" dirty="0"/>
              <a:t> </a:t>
            </a:r>
            <a:r>
              <a:rPr lang="pl-PL" sz="2000" dirty="0" err="1"/>
              <a:t>VaR</a:t>
            </a:r>
            <a:r>
              <a:rPr lang="pl-PL" sz="2000" dirty="0"/>
              <a:t> </a:t>
            </a:r>
            <a:r>
              <a:rPr lang="pl-PL" sz="2000" dirty="0" err="1"/>
              <a:t>is</a:t>
            </a:r>
            <a:r>
              <a:rPr lang="pl-PL" sz="2000" dirty="0"/>
              <a:t> </a:t>
            </a:r>
            <a:r>
              <a:rPr lang="pl-PL" sz="2000" dirty="0" err="1"/>
              <a:t>easy</a:t>
            </a:r>
            <a:r>
              <a:rPr lang="pl-PL" sz="2000" dirty="0"/>
              <a:t> to </a:t>
            </a:r>
            <a:r>
              <a:rPr lang="pl-PL" sz="2000" dirty="0" err="1"/>
              <a:t>implement</a:t>
            </a:r>
            <a:endParaRPr lang="pl-PL" sz="2000" dirty="0"/>
          </a:p>
          <a:p>
            <a:pPr marL="114300" indent="-342900">
              <a:buFont typeface="Neue Haas Grotesk Text Pro" panose="020B0504020202020204" pitchFamily="34" charset="-18"/>
              <a:buChar char="+"/>
            </a:pPr>
            <a:r>
              <a:rPr lang="pl-PL" sz="2000" dirty="0" err="1"/>
              <a:t>Unbiased</a:t>
            </a:r>
            <a:r>
              <a:rPr lang="pl-PL" sz="2000" dirty="0"/>
              <a:t> </a:t>
            </a:r>
            <a:r>
              <a:rPr lang="pl-PL" sz="2000" dirty="0" err="1"/>
              <a:t>Gaussian</a:t>
            </a:r>
            <a:r>
              <a:rPr lang="pl-PL" sz="2000" dirty="0"/>
              <a:t> </a:t>
            </a:r>
            <a:r>
              <a:rPr lang="pl-PL" sz="2000" dirty="0" err="1"/>
              <a:t>VaR</a:t>
            </a:r>
            <a:r>
              <a:rPr lang="pl-PL" sz="2000" dirty="0"/>
              <a:t> </a:t>
            </a:r>
            <a:r>
              <a:rPr lang="pl-PL" sz="2000" dirty="0" err="1"/>
              <a:t>is</a:t>
            </a:r>
            <a:r>
              <a:rPr lang="pl-PL" sz="2000" dirty="0"/>
              <a:t> </a:t>
            </a:r>
            <a:r>
              <a:rPr lang="pl-PL" sz="2000" dirty="0" err="1"/>
              <a:t>an</a:t>
            </a:r>
            <a:r>
              <a:rPr lang="pl-PL" sz="2000" dirty="0"/>
              <a:t> </a:t>
            </a:r>
            <a:r>
              <a:rPr lang="pl-PL" sz="2000" dirty="0" err="1"/>
              <a:t>unbiased</a:t>
            </a:r>
            <a:r>
              <a:rPr lang="pl-PL" sz="2000" dirty="0"/>
              <a:t> </a:t>
            </a:r>
            <a:r>
              <a:rPr lang="pl-PL" sz="2000" dirty="0" err="1"/>
              <a:t>estimator</a:t>
            </a:r>
            <a:endParaRPr lang="pl-PL" sz="2000" dirty="0"/>
          </a:p>
          <a:p>
            <a:pPr marL="114300" indent="-342900">
              <a:buFont typeface="Neue Haas Grotesk Text Pro" panose="020B0504020202020204" pitchFamily="34" charset="-18"/>
              <a:buChar char="+"/>
            </a:pPr>
            <a:r>
              <a:rPr lang="pl-PL" sz="2000" dirty="0" err="1"/>
              <a:t>Weighted</a:t>
            </a:r>
            <a:r>
              <a:rPr lang="pl-PL" sz="2000" dirty="0"/>
              <a:t> </a:t>
            </a:r>
            <a:r>
              <a:rPr lang="pl-PL" sz="2000" dirty="0" err="1"/>
              <a:t>historical</a:t>
            </a:r>
            <a:r>
              <a:rPr lang="pl-PL" sz="2000" dirty="0"/>
              <a:t> </a:t>
            </a:r>
            <a:r>
              <a:rPr lang="pl-PL" sz="2000" dirty="0" err="1"/>
              <a:t>VaR</a:t>
            </a:r>
            <a:r>
              <a:rPr lang="pl-PL" sz="2000" dirty="0"/>
              <a:t> </a:t>
            </a:r>
            <a:r>
              <a:rPr lang="pl-PL" sz="2000" dirty="0" err="1"/>
              <a:t>can</a:t>
            </a:r>
            <a:r>
              <a:rPr lang="pl-PL" sz="2000" dirty="0"/>
              <a:t> </a:t>
            </a:r>
            <a:r>
              <a:rPr lang="pl-PL" sz="2000" dirty="0" err="1"/>
              <a:t>better</a:t>
            </a:r>
            <a:r>
              <a:rPr lang="pl-PL" sz="2000" dirty="0"/>
              <a:t> </a:t>
            </a:r>
            <a:r>
              <a:rPr lang="pl-PL" sz="2000" dirty="0" err="1"/>
              <a:t>reflect</a:t>
            </a:r>
            <a:r>
              <a:rPr lang="pl-PL" sz="2000" dirty="0"/>
              <a:t> </a:t>
            </a:r>
            <a:r>
              <a:rPr lang="pl-PL" sz="2000" dirty="0" err="1"/>
              <a:t>events</a:t>
            </a:r>
            <a:endParaRPr lang="pl-PL" sz="2000" dirty="0"/>
          </a:p>
        </p:txBody>
      </p:sp>
      <p:pic>
        <p:nvPicPr>
          <p:cNvPr id="6" name="Grafika 5" descr="Dodaj z wypełnieniem pełnym">
            <a:extLst>
              <a:ext uri="{FF2B5EF4-FFF2-40B4-BE49-F238E27FC236}">
                <a16:creationId xmlns:a16="http://schemas.microsoft.com/office/drawing/2014/main" id="{7087AFC5-0845-ADE7-836E-79E1AB3F9C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5128" y="503132"/>
            <a:ext cx="1840567" cy="1840567"/>
          </a:xfrm>
          <a:prstGeom prst="rect">
            <a:avLst/>
          </a:prstGeom>
        </p:spPr>
      </p:pic>
      <p:sp>
        <p:nvSpPr>
          <p:cNvPr id="7" name="Prostokąt 6">
            <a:extLst>
              <a:ext uri="{FF2B5EF4-FFF2-40B4-BE49-F238E27FC236}">
                <a16:creationId xmlns:a16="http://schemas.microsoft.com/office/drawing/2014/main" id="{29DD5D28-586D-056B-0B96-317F7FFF5B5B}"/>
              </a:ext>
            </a:extLst>
          </p:cNvPr>
          <p:cNvSpPr/>
          <p:nvPr/>
        </p:nvSpPr>
        <p:spPr>
          <a:xfrm>
            <a:off x="9604328" y="1374387"/>
            <a:ext cx="1567635" cy="23410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Symbol zastępczy tekstu 3">
            <a:extLst>
              <a:ext uri="{FF2B5EF4-FFF2-40B4-BE49-F238E27FC236}">
                <a16:creationId xmlns:a16="http://schemas.microsoft.com/office/drawing/2014/main" id="{F192557D-7003-C88C-44E6-BFBA4BF5473F}"/>
              </a:ext>
            </a:extLst>
          </p:cNvPr>
          <p:cNvSpPr txBox="1">
            <a:spLocks/>
          </p:cNvSpPr>
          <p:nvPr/>
        </p:nvSpPr>
        <p:spPr>
          <a:xfrm>
            <a:off x="6248554" y="3328416"/>
            <a:ext cx="5254752" cy="271576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-342900">
              <a:buFont typeface="Neue Haas Grotesk Text Pro" panose="020B0504020202020204" pitchFamily="34" charset="-18"/>
              <a:buChar char="-"/>
            </a:pPr>
            <a:r>
              <a:rPr lang="pl-PL" sz="2000" dirty="0"/>
              <a:t>It </a:t>
            </a:r>
            <a:r>
              <a:rPr lang="pl-PL" sz="2000" dirty="0" err="1"/>
              <a:t>is</a:t>
            </a:r>
            <a:r>
              <a:rPr lang="pl-PL" sz="2000" dirty="0"/>
              <a:t> </a:t>
            </a:r>
            <a:r>
              <a:rPr lang="pl-PL" sz="2000" dirty="0" err="1"/>
              <a:t>highly</a:t>
            </a:r>
            <a:r>
              <a:rPr lang="pl-PL" sz="2000" dirty="0"/>
              <a:t> dependent on </a:t>
            </a:r>
            <a:r>
              <a:rPr lang="pl-PL" sz="2000" dirty="0" err="1"/>
              <a:t>forepast</a:t>
            </a:r>
            <a:r>
              <a:rPr lang="pl-PL" sz="2000" dirty="0"/>
              <a:t> </a:t>
            </a:r>
            <a:r>
              <a:rPr lang="pl-PL" sz="2000" dirty="0" err="1"/>
              <a:t>events</a:t>
            </a:r>
            <a:endParaRPr lang="pl-PL" sz="2000" dirty="0"/>
          </a:p>
          <a:p>
            <a:pPr marL="114300" indent="-342900">
              <a:buFont typeface="Neue Haas Grotesk Text Pro" panose="020B0504020202020204" pitchFamily="34" charset="-18"/>
              <a:buChar char="-"/>
            </a:pPr>
            <a:r>
              <a:rPr lang="pl-PL" sz="2000" dirty="0"/>
              <a:t>We </a:t>
            </a:r>
            <a:r>
              <a:rPr lang="pl-PL" sz="2000" dirty="0" err="1"/>
              <a:t>assume</a:t>
            </a:r>
            <a:r>
              <a:rPr lang="pl-PL" sz="2000" dirty="0"/>
              <a:t> </a:t>
            </a:r>
            <a:r>
              <a:rPr lang="pl-PL" sz="2000" dirty="0" err="1"/>
              <a:t>normality</a:t>
            </a:r>
            <a:r>
              <a:rPr lang="pl-PL" sz="2000" dirty="0"/>
              <a:t> of return </a:t>
            </a:r>
            <a:r>
              <a:rPr lang="pl-PL" sz="2000" dirty="0" err="1"/>
              <a:t>rates</a:t>
            </a:r>
            <a:endParaRPr lang="pl-PL" sz="2000" dirty="0"/>
          </a:p>
          <a:p>
            <a:pPr marL="114300" indent="-342900">
              <a:buFont typeface="Neue Haas Grotesk Text Pro" panose="020B0504020202020204" pitchFamily="34" charset="-18"/>
              <a:buChar char="-"/>
            </a:pPr>
            <a:r>
              <a:rPr lang="pl-PL" sz="2000" dirty="0"/>
              <a:t>It </a:t>
            </a:r>
            <a:r>
              <a:rPr lang="pl-PL" sz="2000" dirty="0" err="1"/>
              <a:t>is</a:t>
            </a:r>
            <a:r>
              <a:rPr lang="pl-PL" sz="2000" dirty="0"/>
              <a:t> </a:t>
            </a:r>
            <a:r>
              <a:rPr lang="pl-PL" sz="2000" dirty="0" err="1"/>
              <a:t>unbiased</a:t>
            </a:r>
            <a:r>
              <a:rPr lang="pl-PL" sz="2000" dirty="0"/>
              <a:t> </a:t>
            </a:r>
            <a:r>
              <a:rPr lang="pl-PL" sz="2000" dirty="0" err="1"/>
              <a:t>only</a:t>
            </a:r>
            <a:r>
              <a:rPr lang="pl-PL" sz="2000" dirty="0"/>
              <a:t> </a:t>
            </a:r>
            <a:r>
              <a:rPr lang="pl-PL" sz="2000" dirty="0" err="1"/>
              <a:t>when</a:t>
            </a:r>
            <a:r>
              <a:rPr lang="pl-PL" sz="2000" dirty="0"/>
              <a:t> we </a:t>
            </a:r>
            <a:r>
              <a:rPr lang="pl-PL" sz="2000" dirty="0" err="1"/>
              <a:t>assume</a:t>
            </a:r>
            <a:r>
              <a:rPr lang="pl-PL" sz="2000" dirty="0"/>
              <a:t> </a:t>
            </a:r>
            <a:r>
              <a:rPr lang="pl-PL" sz="2000" dirty="0" err="1"/>
              <a:t>normality</a:t>
            </a:r>
            <a:r>
              <a:rPr lang="pl-PL" sz="2000" dirty="0"/>
              <a:t> of return </a:t>
            </a:r>
            <a:r>
              <a:rPr lang="pl-PL" sz="2000" dirty="0" err="1"/>
              <a:t>rates</a:t>
            </a:r>
            <a:endParaRPr lang="pl-PL" sz="2000" dirty="0"/>
          </a:p>
          <a:p>
            <a:pPr marL="114300" indent="-342900">
              <a:buFont typeface="Neue Haas Grotesk Text Pro" panose="020B0504020202020204" pitchFamily="34" charset="-18"/>
              <a:buChar char="-"/>
            </a:pPr>
            <a:r>
              <a:rPr lang="pl-PL" sz="2000" dirty="0" err="1"/>
              <a:t>Outcome</a:t>
            </a:r>
            <a:r>
              <a:rPr lang="pl-PL" sz="2000" dirty="0"/>
              <a:t> </a:t>
            </a:r>
            <a:r>
              <a:rPr lang="pl-PL" sz="2000" dirty="0" err="1"/>
              <a:t>is</a:t>
            </a:r>
            <a:r>
              <a:rPr lang="pl-PL" sz="2000" dirty="0"/>
              <a:t> </a:t>
            </a:r>
            <a:r>
              <a:rPr lang="pl-PL" sz="2000" dirty="0" err="1"/>
              <a:t>highly</a:t>
            </a:r>
            <a:r>
              <a:rPr lang="pl-PL" sz="2000" dirty="0"/>
              <a:t> dependent on </a:t>
            </a:r>
            <a:r>
              <a:rPr lang="pl-PL" sz="2000" dirty="0" err="1"/>
              <a:t>chosen</a:t>
            </a:r>
            <a:r>
              <a:rPr lang="pl-PL" sz="2000" dirty="0"/>
              <a:t> lambda</a:t>
            </a:r>
          </a:p>
        </p:txBody>
      </p:sp>
    </p:spTree>
    <p:extLst>
      <p:ext uri="{BB962C8B-B14F-4D97-AF65-F5344CB8AC3E}">
        <p14:creationId xmlns:p14="http://schemas.microsoft.com/office/powerpoint/2010/main" val="23045707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rostokąt 2">
            <a:extLst>
              <a:ext uri="{FF2B5EF4-FFF2-40B4-BE49-F238E27FC236}">
                <a16:creationId xmlns:a16="http://schemas.microsoft.com/office/drawing/2014/main" id="{E33F8E67-AB9E-0DE8-DB79-C3CB9B47DBA4}"/>
              </a:ext>
            </a:extLst>
          </p:cNvPr>
          <p:cNvSpPr/>
          <p:nvPr/>
        </p:nvSpPr>
        <p:spPr>
          <a:xfrm>
            <a:off x="5647084" y="1158827"/>
            <a:ext cx="5716800" cy="468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A50945E0-1139-608C-FCF9-4414B784B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S&amp;P 500</a:t>
            </a:r>
            <a:br>
              <a:rPr lang="pl-PL"/>
            </a:br>
            <a:r>
              <a:rPr lang="pl-PL"/>
              <a:t>1-Day 99% VaR</a:t>
            </a:r>
            <a:endParaRPr lang="pl-PL" dirty="0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42FA0CBF-49E4-D1F1-7E71-EC8E74C7A43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pl-PL"/>
              <a:t>Lookback 250 days</a:t>
            </a:r>
            <a:endParaRPr lang="pl-PL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9659CCD-5F02-9392-4014-F1A4BF8CDC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6955" y="1248827"/>
            <a:ext cx="5517058" cy="45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85433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rostokąt 2">
            <a:extLst>
              <a:ext uri="{FF2B5EF4-FFF2-40B4-BE49-F238E27FC236}">
                <a16:creationId xmlns:a16="http://schemas.microsoft.com/office/drawing/2014/main" id="{E33F8E67-AB9E-0DE8-DB79-C3CB9B47DBA4}"/>
              </a:ext>
            </a:extLst>
          </p:cNvPr>
          <p:cNvSpPr/>
          <p:nvPr/>
        </p:nvSpPr>
        <p:spPr>
          <a:xfrm>
            <a:off x="5647084" y="1158827"/>
            <a:ext cx="5716800" cy="468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A50945E0-1139-608C-FCF9-4414B784B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DAX</a:t>
            </a:r>
            <a:br>
              <a:rPr lang="pl-PL" dirty="0"/>
            </a:br>
            <a:r>
              <a:rPr lang="pl-PL" dirty="0"/>
              <a:t>1-Day 99% </a:t>
            </a:r>
            <a:r>
              <a:rPr lang="pl-PL" dirty="0" err="1"/>
              <a:t>VaR</a:t>
            </a:r>
            <a:endParaRPr lang="pl-PL" dirty="0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42FA0CBF-49E4-D1F1-7E71-EC8E74C7A43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pl-PL"/>
              <a:t>Lookback 250 days</a:t>
            </a:r>
            <a:endParaRPr lang="pl-PL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AA6CEE0C-9A0D-36A8-D0DE-F5DB3336A22F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5600" y="1249200"/>
            <a:ext cx="5518800" cy="45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30262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rostokąt 2">
            <a:extLst>
              <a:ext uri="{FF2B5EF4-FFF2-40B4-BE49-F238E27FC236}">
                <a16:creationId xmlns:a16="http://schemas.microsoft.com/office/drawing/2014/main" id="{E33F8E67-AB9E-0DE8-DB79-C3CB9B47DBA4}"/>
              </a:ext>
            </a:extLst>
          </p:cNvPr>
          <p:cNvSpPr/>
          <p:nvPr/>
        </p:nvSpPr>
        <p:spPr>
          <a:xfrm>
            <a:off x="5647084" y="1158827"/>
            <a:ext cx="5716800" cy="468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A50945E0-1139-608C-FCF9-4414B784B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FTSE 100</a:t>
            </a:r>
            <a:br>
              <a:rPr lang="pl-PL" dirty="0"/>
            </a:br>
            <a:r>
              <a:rPr lang="pl-PL" dirty="0"/>
              <a:t>1-Day 99% </a:t>
            </a:r>
            <a:r>
              <a:rPr lang="pl-PL" dirty="0" err="1"/>
              <a:t>VaR</a:t>
            </a:r>
            <a:endParaRPr lang="pl-PL" dirty="0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42FA0CBF-49E4-D1F1-7E71-EC8E74C7A43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pl-PL"/>
              <a:t>Lookback 250 days</a:t>
            </a:r>
            <a:endParaRPr lang="pl-PL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2C1C685B-256E-55CE-2874-E38AE0A992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5600" y="1249200"/>
            <a:ext cx="5517058" cy="45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80670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rostokąt 2">
            <a:extLst>
              <a:ext uri="{FF2B5EF4-FFF2-40B4-BE49-F238E27FC236}">
                <a16:creationId xmlns:a16="http://schemas.microsoft.com/office/drawing/2014/main" id="{E33F8E67-AB9E-0DE8-DB79-C3CB9B47DBA4}"/>
              </a:ext>
            </a:extLst>
          </p:cNvPr>
          <p:cNvSpPr/>
          <p:nvPr/>
        </p:nvSpPr>
        <p:spPr>
          <a:xfrm>
            <a:off x="5647084" y="1158827"/>
            <a:ext cx="5716800" cy="468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A50945E0-1139-608C-FCF9-4414B784B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NIKKEI 225</a:t>
            </a:r>
            <a:br>
              <a:rPr lang="pl-PL" dirty="0"/>
            </a:br>
            <a:r>
              <a:rPr lang="pl-PL" dirty="0"/>
              <a:t>1-Day 99% </a:t>
            </a:r>
            <a:r>
              <a:rPr lang="pl-PL" dirty="0" err="1"/>
              <a:t>VaR</a:t>
            </a:r>
            <a:endParaRPr lang="pl-PL" dirty="0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42FA0CBF-49E4-D1F1-7E71-EC8E74C7A43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pl-PL"/>
              <a:t>Lookback 250 days</a:t>
            </a:r>
            <a:endParaRPr lang="pl-PL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87A8AA75-577B-34D6-81E3-328858EBEAC0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5600" y="1249200"/>
            <a:ext cx="5518800" cy="45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6158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D6FBB9D-1CAA-4D05-AB33-BABDFE17B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4727B71-B4B6-4823-80A1-68C40B475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9A6DB05-9FB5-4B07-8675-74C23D4FD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Freeform: Shape 16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9" name="Freeform: Shape 18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F58DB87D-5D32-4BC0-412F-245A0B6E8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5368" y="838728"/>
            <a:ext cx="6288158" cy="11055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pl-PL" sz="4000" dirty="0"/>
              <a:t>Value-</a:t>
            </a:r>
            <a:r>
              <a:rPr lang="pl-PL" sz="4000" dirty="0" err="1"/>
              <a:t>at</a:t>
            </a:r>
            <a:r>
              <a:rPr lang="pl-PL" sz="4000" dirty="0"/>
              <a:t>-</a:t>
            </a:r>
            <a:r>
              <a:rPr lang="pl-PL" sz="4000" dirty="0" err="1"/>
              <a:t>Risk</a:t>
            </a:r>
            <a:endParaRPr lang="en-US" sz="40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506BB56D-A7F8-DBF0-1C2A-963128AB6099}"/>
              </a:ext>
            </a:extLst>
          </p:cNvPr>
          <p:cNvSpPr txBox="1"/>
          <p:nvPr/>
        </p:nvSpPr>
        <p:spPr>
          <a:xfrm>
            <a:off x="5215368" y="2011680"/>
            <a:ext cx="610564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One of the most popular </a:t>
            </a:r>
            <a:r>
              <a:rPr lang="pl-PL" sz="1800" dirty="0" err="1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measure</a:t>
            </a:r>
            <a:r>
              <a:rPr lang="en-US" sz="18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 for describing market risk is Value-at-Risk. We use it to calculate the reserve we need to cover potential losses that may occur at a certain </a:t>
            </a:r>
            <a:r>
              <a:rPr lang="pl-PL" sz="1800" dirty="0" err="1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probability</a:t>
            </a:r>
            <a:r>
              <a:rPr lang="en-US" sz="18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  <a:endParaRPr lang="pl-PL" dirty="0">
              <a:latin typeface="+mj-lt"/>
            </a:endParaRPr>
          </a:p>
        </p:txBody>
      </p:sp>
      <p:sp>
        <p:nvSpPr>
          <p:cNvPr id="10" name="pole tekstowe 9">
            <a:extLst>
              <a:ext uri="{FF2B5EF4-FFF2-40B4-BE49-F238E27FC236}">
                <a16:creationId xmlns:a16="http://schemas.microsoft.com/office/drawing/2014/main" id="{B47DD662-1741-77F2-9FE8-DC86A064120E}"/>
              </a:ext>
            </a:extLst>
          </p:cNvPr>
          <p:cNvSpPr txBox="1"/>
          <p:nvPr/>
        </p:nvSpPr>
        <p:spPr>
          <a:xfrm>
            <a:off x="5207958" y="3515073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+mj-lt"/>
              </a:rPr>
              <a:t>The mathematical definition is as follows:</a:t>
            </a:r>
            <a:endParaRPr lang="pl-PL" dirty="0">
              <a:latin typeface="+mj-lt"/>
            </a:endParaRPr>
          </a:p>
          <a:p>
            <a:r>
              <a:rPr lang="en-US" dirty="0">
                <a:latin typeface="+mj-lt"/>
              </a:rPr>
              <a:t>For a random variable </a:t>
            </a:r>
            <a:r>
              <a:rPr lang="en-US" i="1" dirty="0">
                <a:latin typeface="+mj-lt"/>
              </a:rPr>
              <a:t>X</a:t>
            </a:r>
            <a:r>
              <a:rPr lang="en-US" dirty="0">
                <a:latin typeface="+mj-lt"/>
              </a:rPr>
              <a:t> that measures the return of our portfolio</a:t>
            </a:r>
            <a:r>
              <a:rPr lang="pl-PL" dirty="0">
                <a:latin typeface="+mj-lt"/>
              </a:rPr>
              <a:t> and </a:t>
            </a:r>
            <a:r>
              <a:rPr lang="en-US" dirty="0">
                <a:latin typeface="+mj-lt"/>
              </a:rPr>
              <a:t>a significance level </a:t>
            </a:r>
            <a:r>
              <a:rPr lang="en-US" i="1" dirty="0">
                <a:latin typeface="+mj-lt"/>
              </a:rPr>
              <a:t>α</a:t>
            </a:r>
            <a:r>
              <a:rPr lang="pl-PL" dirty="0">
                <a:latin typeface="+mj-lt"/>
              </a:rPr>
              <a:t>: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727701B-EDCF-0867-2414-7436FC159D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016" y="2331358"/>
            <a:ext cx="4443984" cy="2629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8E8BF1CF-87C4-4B54-47CA-4204F97528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5441" y="4486015"/>
            <a:ext cx="5981034" cy="353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7015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7B44DDF-B265-5DBE-DF68-1AAF1A1DD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Model monitoring - </a:t>
            </a:r>
            <a:r>
              <a:rPr lang="pl-PL" dirty="0" err="1"/>
              <a:t>backtesting</a:t>
            </a:r>
            <a:endParaRPr lang="pl-P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68E90919-11C2-9C4F-F911-4AB0F9D42A1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dirty="0"/>
                  <a:t>We should monitor the adequacy of the estimator on an ongoing basis. Statistical properties such as: stationarity, independence are also important.</a:t>
                </a:r>
                <a:endParaRPr lang="pl-PL" sz="2000" dirty="0"/>
              </a:p>
              <a:p>
                <a:pPr marL="0" indent="0">
                  <a:buNone/>
                </a:pPr>
                <a:r>
                  <a:rPr lang="en-US" sz="2000" dirty="0"/>
                  <a:t>We will check the quality of the estimator by calculating the </a:t>
                </a:r>
                <a:r>
                  <a:rPr lang="pl-PL" sz="2000" dirty="0" err="1"/>
                  <a:t>breaches</a:t>
                </a:r>
                <a:r>
                  <a:rPr lang="en-US" sz="2000" dirty="0"/>
                  <a:t> that occur</a:t>
                </a:r>
                <a:r>
                  <a:rPr lang="pl-PL" sz="2000" dirty="0"/>
                  <a:t>ed.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pl-PL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pl-PL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l-PL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l-PL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l-PL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l-PL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l-PL" sz="20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l-PL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sSub>
                            <m:sSubPr>
                              <m:ctrlPr>
                                <a:rPr lang="pl-PL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𝕀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pl-PL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{</m:t>
                                  </m:r>
                                  <m:r>
                                    <a:rPr lang="pl-PL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l-PL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l-PL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pl-PL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𝑉𝑎</m:t>
                              </m:r>
                              <m:sSub>
                                <m:sSubPr>
                                  <m:ctrlPr>
                                    <a:rPr lang="pl-PL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pl-PL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l-PL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&lt;0}</m:t>
                              </m:r>
                            </m:sub>
                          </m:sSub>
                          <m:r>
                            <a:rPr lang="pl-PL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</m:e>
                      </m:nary>
                    </m:oMath>
                  </m:oMathPara>
                </a14:m>
                <a:endParaRPr lang="pl-PL" sz="20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l-PL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l-PL" sz="18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pl-PL" sz="1800" b="0" i="1" smtClean="0">
                        <a:latin typeface="Cambria Math" panose="02040503050406030204" pitchFamily="18" charset="0"/>
                      </a:rPr>
                      <m:t>𝑟𝑒𝑎𝑙</m:t>
                    </m:r>
                    <m:r>
                      <a:rPr lang="pl-PL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l-PL" sz="1800" b="0" i="1" smtClean="0">
                        <a:latin typeface="Cambria Math" panose="02040503050406030204" pitchFamily="18" charset="0"/>
                      </a:rPr>
                      <m:t>𝑟𝑒𝑡𝑢𝑟𝑛</m:t>
                    </m:r>
                  </m:oMath>
                </a14:m>
                <a:r>
                  <a:rPr lang="pl-PL" sz="1800" b="0" dirty="0"/>
                  <a:t>,</a:t>
                </a:r>
                <a:br>
                  <a:rPr lang="pl-PL" sz="1800" b="0" dirty="0"/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l-PL" sz="1800" b="0" i="1" smtClean="0">
                          <a:latin typeface="Cambria Math" panose="02040503050406030204" pitchFamily="18" charset="0"/>
                        </a:rPr>
                        <m:t>𝑉𝑎</m:t>
                      </m:r>
                      <m:sSub>
                        <m:sSubPr>
                          <m:ctrlPr>
                            <a:rPr lang="pl-PL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sz="1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pl-PL" sz="1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l-PL" sz="1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l-PL" sz="1800" b="0" i="1" smtClean="0">
                          <a:latin typeface="Cambria Math" panose="02040503050406030204" pitchFamily="18" charset="0"/>
                        </a:rPr>
                        <m:t>𝑐𝑎𝑙𝑐𝑢𝑙𝑎𝑡𝑒𝑑</m:t>
                      </m:r>
                      <m:r>
                        <a:rPr lang="pl-PL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l-PL" sz="1800" b="0" i="1" smtClean="0">
                          <a:latin typeface="Cambria Math" panose="02040503050406030204" pitchFamily="18" charset="0"/>
                        </a:rPr>
                        <m:t>𝑉𝑎𝑅</m:t>
                      </m:r>
                      <m:r>
                        <a:rPr lang="pl-PL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l-PL" sz="1800" b="0" i="1" smtClean="0">
                          <a:latin typeface="Cambria Math" panose="02040503050406030204" pitchFamily="18" charset="0"/>
                        </a:rPr>
                        <m:t>𝑐𝑜𝑟𝑟𝑒𝑠𝑝𝑜𝑛𝑑𝑖𝑛𝑔</m:t>
                      </m:r>
                      <m:r>
                        <a:rPr lang="pl-PL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pl-PL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l-PL" sz="1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l-PL" sz="1800" b="0" i="0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  <m:oMath xmlns:m="http://schemas.openxmlformats.org/officeDocument/2006/math">
                      <m:r>
                        <a:rPr lang="pl-PL" sz="18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pl-PL" sz="1800" b="0" i="1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pl-PL" sz="1800" b="0" i="1" smtClean="0">
                          <a:latin typeface="Cambria Math" panose="02040503050406030204" pitchFamily="18" charset="0"/>
                        </a:rPr>
                        <m:t>𝑛𝑢𝑚𝑏𝑒𝑟</m:t>
                      </m:r>
                      <m:r>
                        <a:rPr lang="pl-PL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l-PL" sz="18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pl-PL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l-PL" sz="1800" b="0" i="1" smtClean="0">
                          <a:latin typeface="Cambria Math" panose="02040503050406030204" pitchFamily="18" charset="0"/>
                        </a:rPr>
                        <m:t>𝑏𝑎𝑐𝑘𝑡𝑒𝑠𝑡𝑒𝑑</m:t>
                      </m:r>
                      <m:r>
                        <a:rPr lang="pl-PL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l-PL" sz="1800" b="0" i="1" smtClean="0">
                          <a:latin typeface="Cambria Math" panose="02040503050406030204" pitchFamily="18" charset="0"/>
                        </a:rPr>
                        <m:t>𝑑𝑎𝑦𝑠</m:t>
                      </m:r>
                      <m:r>
                        <a:rPr lang="pl-PL" sz="18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l-PL" sz="2000" dirty="0"/>
              </a:p>
            </p:txBody>
          </p:sp>
        </mc:Choice>
        <mc:Fallback xmlns="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68E90919-11C2-9C4F-F911-4AB0F9D42A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00" t="-825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79925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74" name="Rectangle 4161">
            <a:extLst>
              <a:ext uri="{FF2B5EF4-FFF2-40B4-BE49-F238E27FC236}">
                <a16:creationId xmlns:a16="http://schemas.microsoft.com/office/drawing/2014/main" id="{2D6FBB9D-1CAA-4D05-AB33-BABDFE17B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175" name="Rectangle 4163">
            <a:extLst>
              <a:ext uri="{FF2B5EF4-FFF2-40B4-BE49-F238E27FC236}">
                <a16:creationId xmlns:a16="http://schemas.microsoft.com/office/drawing/2014/main" id="{04727B71-B4B6-4823-80A1-68C40B475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76" name="Rectangle 4165">
            <a:extLst>
              <a:ext uri="{FF2B5EF4-FFF2-40B4-BE49-F238E27FC236}">
                <a16:creationId xmlns:a16="http://schemas.microsoft.com/office/drawing/2014/main" id="{79A6DB05-9FB5-4B07-8675-74C23D4FD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177" name="Rectangle 4167">
            <a:extLst>
              <a:ext uri="{FF2B5EF4-FFF2-40B4-BE49-F238E27FC236}">
                <a16:creationId xmlns:a16="http://schemas.microsoft.com/office/drawing/2014/main" id="{CBB2B1F0-0DD6-4744-9A46-7A344FB48E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A50945E0-1139-608C-FCF9-4414B784B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26720"/>
            <a:ext cx="10506456" cy="1919141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6000"/>
              <a:t>Backtesting</a:t>
            </a:r>
          </a:p>
        </p:txBody>
      </p:sp>
      <p:sp>
        <p:nvSpPr>
          <p:cNvPr id="4178" name="Rectangle 4169">
            <a:extLst>
              <a:ext uri="{FF2B5EF4-FFF2-40B4-BE49-F238E27FC236}">
                <a16:creationId xmlns:a16="http://schemas.microsoft.com/office/drawing/2014/main" id="{7A0B5DEA-ADF6-4BA5-9307-147F0A468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8680" y="2898648"/>
            <a:ext cx="1050645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79" name="Rectangle 4171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2783982"/>
            <a:ext cx="1873457" cy="1371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Symbol zastępczy tekstu 4">
                <a:extLst>
                  <a:ext uri="{FF2B5EF4-FFF2-40B4-BE49-F238E27FC236}">
                    <a16:creationId xmlns:a16="http://schemas.microsoft.com/office/drawing/2014/main" id="{01D042C7-9FCB-8F9C-5425-47031AF031C1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986214" y="3225703"/>
                <a:ext cx="10509504" cy="2905686"/>
              </a:xfrm>
            </p:spPr>
            <p:txBody>
              <a:bodyPr vert="horz" lIns="91440" tIns="45720" rIns="91440" bIns="45720" rtlCol="0">
                <a:normAutofit/>
              </a:bodyPr>
              <a:lstStyle/>
              <a:p>
                <a:r>
                  <a:rPr lang="en-US" sz="2000" dirty="0"/>
                  <a:t>Depending on the value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000" dirty="0"/>
                  <a:t> we can fall into one of three zones, for 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𝑘=250 </a:t>
                </a:r>
                <a:r>
                  <a:rPr lang="en-US" sz="2000" dirty="0"/>
                  <a:t>we have:</a:t>
                </a:r>
              </a:p>
              <a:p>
                <a:pPr marL="285750" indent="-2286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Green: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000" b="0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ctrlPr>
                          <a:rPr lang="en-US" sz="20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0, 0.02</m:t>
                        </m:r>
                      </m:e>
                    </m:d>
                    <m:r>
                      <a:rPr lang="en-US" sz="2000" b="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- correct estimator has </a:t>
                </a:r>
                <a:r>
                  <a:rPr lang="pl-PL" sz="2000" dirty="0" err="1"/>
                  <a:t>about</a:t>
                </a:r>
                <a:r>
                  <a:rPr lang="en-US" sz="2000" dirty="0"/>
                  <a:t> 90% chance to be there,</a:t>
                </a:r>
              </a:p>
              <a:p>
                <a:pPr marL="285750" indent="-2286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Yellow: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000" b="0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ctrlPr>
                          <a:rPr lang="en-US" sz="20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0.02 0.04</m:t>
                        </m:r>
                      </m:e>
                    </m:d>
                  </m:oMath>
                </a14:m>
                <a:r>
                  <a:rPr lang="en-US" sz="2000" dirty="0"/>
                  <a:t> - correct estimator has </a:t>
                </a:r>
                <a:r>
                  <a:rPr lang="pl-PL" sz="2000" dirty="0" err="1"/>
                  <a:t>about</a:t>
                </a:r>
                <a:r>
                  <a:rPr lang="en-US" sz="2000" dirty="0"/>
                  <a:t> 10% chance to be there,</a:t>
                </a:r>
              </a:p>
              <a:p>
                <a:pPr marL="285750" indent="-2286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Red: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000" b="0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0.04, 1</m:t>
                        </m:r>
                      </m:e>
                    </m:d>
                    <m:r>
                      <a:rPr lang="en-US" sz="2000" b="0" i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- correct estimator has </a:t>
                </a:r>
                <a:r>
                  <a:rPr lang="pl-PL" sz="2000" dirty="0" err="1"/>
                  <a:t>about</a:t>
                </a:r>
                <a:r>
                  <a:rPr lang="en-US" sz="2000" dirty="0"/>
                  <a:t> 0.01% chance to be there.</a:t>
                </a:r>
              </a:p>
            </p:txBody>
          </p:sp>
        </mc:Choice>
        <mc:Fallback>
          <p:sp>
            <p:nvSpPr>
              <p:cNvPr id="5" name="Symbol zastępczy tekstu 4">
                <a:extLst>
                  <a:ext uri="{FF2B5EF4-FFF2-40B4-BE49-F238E27FC236}">
                    <a16:creationId xmlns:a16="http://schemas.microsoft.com/office/drawing/2014/main" id="{01D042C7-9FCB-8F9C-5425-47031AF031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986214" y="3225703"/>
                <a:ext cx="10509504" cy="2905686"/>
              </a:xfrm>
              <a:blipFill>
                <a:blip r:embed="rId2"/>
                <a:stretch>
                  <a:fillRect l="-603" t="-4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70705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6" name="Rectangle 3095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98" name="Rectangle 3097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100" name="Rectangle 3099">
            <a:extLst>
              <a:ext uri="{FF2B5EF4-FFF2-40B4-BE49-F238E27FC236}">
                <a16:creationId xmlns:a16="http://schemas.microsoft.com/office/drawing/2014/main" id="{96646FC9-C66D-4EC7-8310-0DD4ACC49C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102" name="Rectangle 3101">
            <a:extLst>
              <a:ext uri="{FF2B5EF4-FFF2-40B4-BE49-F238E27FC236}">
                <a16:creationId xmlns:a16="http://schemas.microsoft.com/office/drawing/2014/main" id="{A3473CF9-37EB-43E7-89EF-D2D1C53D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615" y="221673"/>
            <a:ext cx="8384770" cy="133263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A50945E0-1139-608C-FCF9-4414B784B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1" y="310343"/>
            <a:ext cx="7985759" cy="8688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dirty="0" err="1"/>
              <a:t>Backtesting</a:t>
            </a:r>
            <a:endParaRPr lang="en-US" sz="2800" dirty="0"/>
          </a:p>
        </p:txBody>
      </p:sp>
      <p:sp>
        <p:nvSpPr>
          <p:cNvPr id="3104" name="Rectangle: Rounded Corners 3103">
            <a:extLst>
              <a:ext uri="{FF2B5EF4-FFF2-40B4-BE49-F238E27FC236}">
                <a16:creationId xmlns:a16="http://schemas.microsoft.com/office/drawing/2014/main" id="{586B4EF9-43BA-4655-A6FF-1D8E21574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3110" y="1211407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pic>
        <p:nvPicPr>
          <p:cNvPr id="3074" name="Picture 2" descr="Obraz zawierający tekst, diagram, Wykres, zrzut ekranu&#10;&#10;Opis wygenerowany automatycznie">
            <a:extLst>
              <a:ext uri="{FF2B5EF4-FFF2-40B4-BE49-F238E27FC236}">
                <a16:creationId xmlns:a16="http://schemas.microsoft.com/office/drawing/2014/main" id="{B74D17B2-9F78-C8C3-BD17-C6A3BAE39C91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20000" y="2160000"/>
            <a:ext cx="4968000" cy="410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Obraz zawierający tekst, diagram, linia, Wykres&#10;&#10;Opis wygenerowany automatycznie">
            <a:extLst>
              <a:ext uri="{FF2B5EF4-FFF2-40B4-BE49-F238E27FC236}">
                <a16:creationId xmlns:a16="http://schemas.microsoft.com/office/drawing/2014/main" id="{520AC04B-4E12-7CE8-25DE-9785B840D223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80000" y="2160000"/>
            <a:ext cx="4968000" cy="410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pole tekstowe 8">
            <a:extLst>
              <a:ext uri="{FF2B5EF4-FFF2-40B4-BE49-F238E27FC236}">
                <a16:creationId xmlns:a16="http://schemas.microsoft.com/office/drawing/2014/main" id="{A4A034D9-10EC-F119-6A63-86EC7FA3A8D6}"/>
              </a:ext>
            </a:extLst>
          </p:cNvPr>
          <p:cNvSpPr txBox="1"/>
          <p:nvPr/>
        </p:nvSpPr>
        <p:spPr>
          <a:xfrm>
            <a:off x="2566219" y="1305502"/>
            <a:ext cx="706939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S&amp;P</a:t>
            </a:r>
            <a:r>
              <a:rPr lang="pl-PL" sz="2800" b="1" dirty="0">
                <a:solidFill>
                  <a:schemeClr val="bg1"/>
                </a:solidFill>
              </a:rPr>
              <a:t> </a:t>
            </a:r>
            <a:r>
              <a:rPr lang="en-US" sz="2800" b="1" dirty="0">
                <a:solidFill>
                  <a:schemeClr val="bg1"/>
                </a:solidFill>
              </a:rPr>
              <a:t>500</a:t>
            </a:r>
            <a:endParaRPr lang="en-GB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01112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6" name="Rectangle 3095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98" name="Rectangle 3097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100" name="Rectangle 3099">
            <a:extLst>
              <a:ext uri="{FF2B5EF4-FFF2-40B4-BE49-F238E27FC236}">
                <a16:creationId xmlns:a16="http://schemas.microsoft.com/office/drawing/2014/main" id="{96646FC9-C66D-4EC7-8310-0DD4ACC49C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102" name="Rectangle 3101">
            <a:extLst>
              <a:ext uri="{FF2B5EF4-FFF2-40B4-BE49-F238E27FC236}">
                <a16:creationId xmlns:a16="http://schemas.microsoft.com/office/drawing/2014/main" id="{A3473CF9-37EB-43E7-89EF-D2D1C53D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615" y="221673"/>
            <a:ext cx="8384770" cy="133263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A50945E0-1139-608C-FCF9-4414B784B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1" y="310343"/>
            <a:ext cx="7985759" cy="8688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dirty="0" err="1"/>
              <a:t>Backtesting</a:t>
            </a:r>
            <a:endParaRPr lang="en-US" sz="2800" dirty="0"/>
          </a:p>
        </p:txBody>
      </p:sp>
      <p:sp>
        <p:nvSpPr>
          <p:cNvPr id="3104" name="Rectangle: Rounded Corners 3103">
            <a:extLst>
              <a:ext uri="{FF2B5EF4-FFF2-40B4-BE49-F238E27FC236}">
                <a16:creationId xmlns:a16="http://schemas.microsoft.com/office/drawing/2014/main" id="{586B4EF9-43BA-4655-A6FF-1D8E21574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3110" y="1211407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A4A034D9-10EC-F119-6A63-86EC7FA3A8D6}"/>
              </a:ext>
            </a:extLst>
          </p:cNvPr>
          <p:cNvSpPr txBox="1"/>
          <p:nvPr/>
        </p:nvSpPr>
        <p:spPr>
          <a:xfrm>
            <a:off x="2566219" y="1305502"/>
            <a:ext cx="706939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l-PL" sz="2800" b="1" dirty="0">
                <a:solidFill>
                  <a:schemeClr val="bg1"/>
                </a:solidFill>
              </a:rPr>
              <a:t>DAX</a:t>
            </a:r>
            <a:endParaRPr lang="en-GB" sz="2800" b="1" dirty="0">
              <a:solidFill>
                <a:schemeClr val="bg1"/>
              </a:solidFill>
            </a:endParaRP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9C571A47-05DB-CBE1-7172-F1B8456BF561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00" y="2160000"/>
            <a:ext cx="4968000" cy="410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>
            <a:extLst>
              <a:ext uri="{FF2B5EF4-FFF2-40B4-BE49-F238E27FC236}">
                <a16:creationId xmlns:a16="http://schemas.microsoft.com/office/drawing/2014/main" id="{40FABCB3-946C-4030-CEC7-EEBF82EA10D7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0000" y="2160000"/>
            <a:ext cx="4968000" cy="410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10415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6" name="Rectangle 3095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98" name="Rectangle 3097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100" name="Rectangle 3099">
            <a:extLst>
              <a:ext uri="{FF2B5EF4-FFF2-40B4-BE49-F238E27FC236}">
                <a16:creationId xmlns:a16="http://schemas.microsoft.com/office/drawing/2014/main" id="{96646FC9-C66D-4EC7-8310-0DD4ACC49C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102" name="Rectangle 3101">
            <a:extLst>
              <a:ext uri="{FF2B5EF4-FFF2-40B4-BE49-F238E27FC236}">
                <a16:creationId xmlns:a16="http://schemas.microsoft.com/office/drawing/2014/main" id="{A3473CF9-37EB-43E7-89EF-D2D1C53D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615" y="221673"/>
            <a:ext cx="8384770" cy="133263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A50945E0-1139-608C-FCF9-4414B784B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1" y="310343"/>
            <a:ext cx="7985759" cy="8688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dirty="0" err="1"/>
              <a:t>Backtesting</a:t>
            </a:r>
            <a:endParaRPr lang="en-US" sz="2800" dirty="0"/>
          </a:p>
        </p:txBody>
      </p:sp>
      <p:sp>
        <p:nvSpPr>
          <p:cNvPr id="3104" name="Rectangle: Rounded Corners 3103">
            <a:extLst>
              <a:ext uri="{FF2B5EF4-FFF2-40B4-BE49-F238E27FC236}">
                <a16:creationId xmlns:a16="http://schemas.microsoft.com/office/drawing/2014/main" id="{586B4EF9-43BA-4655-A6FF-1D8E21574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3110" y="1211407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A4A034D9-10EC-F119-6A63-86EC7FA3A8D6}"/>
              </a:ext>
            </a:extLst>
          </p:cNvPr>
          <p:cNvSpPr txBox="1"/>
          <p:nvPr/>
        </p:nvSpPr>
        <p:spPr>
          <a:xfrm>
            <a:off x="2566219" y="1305502"/>
            <a:ext cx="706939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l-PL" sz="2800" b="1" dirty="0">
                <a:solidFill>
                  <a:schemeClr val="bg1"/>
                </a:solidFill>
              </a:rPr>
              <a:t>FTSE 100</a:t>
            </a:r>
            <a:endParaRPr lang="en-GB" sz="2800" b="1" dirty="0">
              <a:solidFill>
                <a:schemeClr val="bg1"/>
              </a:solidFill>
            </a:endParaRP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D47E205F-8FD4-4600-6D55-5A40448E0654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00" y="2160000"/>
            <a:ext cx="4968000" cy="410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>
            <a:extLst>
              <a:ext uri="{FF2B5EF4-FFF2-40B4-BE49-F238E27FC236}">
                <a16:creationId xmlns:a16="http://schemas.microsoft.com/office/drawing/2014/main" id="{95FE8DE7-27BD-9D2D-C405-E303E28A1EFE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0000" y="2160000"/>
            <a:ext cx="4968000" cy="410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73948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6" name="Rectangle 3095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98" name="Rectangle 3097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100" name="Rectangle 3099">
            <a:extLst>
              <a:ext uri="{FF2B5EF4-FFF2-40B4-BE49-F238E27FC236}">
                <a16:creationId xmlns:a16="http://schemas.microsoft.com/office/drawing/2014/main" id="{96646FC9-C66D-4EC7-8310-0DD4ACC49C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102" name="Rectangle 3101">
            <a:extLst>
              <a:ext uri="{FF2B5EF4-FFF2-40B4-BE49-F238E27FC236}">
                <a16:creationId xmlns:a16="http://schemas.microsoft.com/office/drawing/2014/main" id="{A3473CF9-37EB-43E7-89EF-D2D1C53D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615" y="221673"/>
            <a:ext cx="8384770" cy="133263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A50945E0-1139-608C-FCF9-4414B784B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1" y="310343"/>
            <a:ext cx="7985759" cy="8688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dirty="0" err="1"/>
              <a:t>Backtesting</a:t>
            </a:r>
            <a:endParaRPr lang="en-US" sz="2800" dirty="0"/>
          </a:p>
        </p:txBody>
      </p:sp>
      <p:sp>
        <p:nvSpPr>
          <p:cNvPr id="3104" name="Rectangle: Rounded Corners 3103">
            <a:extLst>
              <a:ext uri="{FF2B5EF4-FFF2-40B4-BE49-F238E27FC236}">
                <a16:creationId xmlns:a16="http://schemas.microsoft.com/office/drawing/2014/main" id="{586B4EF9-43BA-4655-A6FF-1D8E21574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3110" y="1211407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A4A034D9-10EC-F119-6A63-86EC7FA3A8D6}"/>
              </a:ext>
            </a:extLst>
          </p:cNvPr>
          <p:cNvSpPr txBox="1"/>
          <p:nvPr/>
        </p:nvSpPr>
        <p:spPr>
          <a:xfrm>
            <a:off x="2566219" y="1305502"/>
            <a:ext cx="706939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l-PL" sz="2800" b="1" dirty="0">
                <a:solidFill>
                  <a:schemeClr val="bg1"/>
                </a:solidFill>
              </a:rPr>
              <a:t>NIKKEI 225</a:t>
            </a:r>
            <a:endParaRPr lang="en-GB" sz="2800" b="1" dirty="0">
              <a:solidFill>
                <a:schemeClr val="bg1"/>
              </a:solidFill>
            </a:endParaRP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B768DDE0-943A-DA1B-0B81-726CFCDDA818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00" y="2160000"/>
            <a:ext cx="4968000" cy="410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>
            <a:extLst>
              <a:ext uri="{FF2B5EF4-FFF2-40B4-BE49-F238E27FC236}">
                <a16:creationId xmlns:a16="http://schemas.microsoft.com/office/drawing/2014/main" id="{B0286A94-EA9F-DCC0-F167-E731200D476A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0000" y="2160000"/>
            <a:ext cx="4968000" cy="410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33993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53" name="Rectangle 4136">
            <a:extLst>
              <a:ext uri="{FF2B5EF4-FFF2-40B4-BE49-F238E27FC236}">
                <a16:creationId xmlns:a16="http://schemas.microsoft.com/office/drawing/2014/main" id="{2D6FBB9D-1CAA-4D05-AB33-BABDFE17B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154" name="Rectangle 4138">
            <a:extLst>
              <a:ext uri="{FF2B5EF4-FFF2-40B4-BE49-F238E27FC236}">
                <a16:creationId xmlns:a16="http://schemas.microsoft.com/office/drawing/2014/main" id="{04727B71-B4B6-4823-80A1-68C40B475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55" name="Rectangle 4140">
            <a:extLst>
              <a:ext uri="{FF2B5EF4-FFF2-40B4-BE49-F238E27FC236}">
                <a16:creationId xmlns:a16="http://schemas.microsoft.com/office/drawing/2014/main" id="{79A6DB05-9FB5-4B07-8675-74C23D4FD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156" name="Rectangle 4142">
            <a:extLst>
              <a:ext uri="{FF2B5EF4-FFF2-40B4-BE49-F238E27FC236}">
                <a16:creationId xmlns:a16="http://schemas.microsoft.com/office/drawing/2014/main" id="{0B9EE3F3-89B7-43C3-8651-C4C968309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A50945E0-1139-608C-FCF9-4414B784B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91443"/>
            <a:ext cx="4443154" cy="1087819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 err="1"/>
              <a:t>Backtesting</a:t>
            </a:r>
            <a:endParaRPr lang="en-US" dirty="0"/>
          </a:p>
        </p:txBody>
      </p:sp>
      <p:sp>
        <p:nvSpPr>
          <p:cNvPr id="4157" name="Rectangle 4144">
            <a:extLst>
              <a:ext uri="{FF2B5EF4-FFF2-40B4-BE49-F238E27FC236}">
                <a16:creationId xmlns:a16="http://schemas.microsoft.com/office/drawing/2014/main" id="{33AE4636-AEEC-45D6-84D4-7AC2DA48E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58" name="Rectangle 4146">
            <a:extLst>
              <a:ext uri="{FF2B5EF4-FFF2-40B4-BE49-F238E27FC236}">
                <a16:creationId xmlns:a16="http://schemas.microsoft.com/office/drawing/2014/main" id="{8D9CE0F4-2EB2-4F1F-8AAC-DB3571D9F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42FA0CBF-49E4-D1F1-7E71-EC8E74C7A4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11480" y="2684095"/>
            <a:ext cx="4443154" cy="349286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700" dirty="0"/>
              <a:t>Backtesting can be done for all calculated </a:t>
            </a:r>
            <a:r>
              <a:rPr lang="en-US" sz="1700" dirty="0" err="1"/>
              <a:t>VaRs</a:t>
            </a:r>
            <a:r>
              <a:rPr lang="en-US" sz="1700" dirty="0"/>
              <a:t> (𝑘=1007), in which case</a:t>
            </a:r>
            <a:r>
              <a:rPr lang="pl-PL" sz="17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700" b="0" i="0" dirty="0"/>
              <a:t>the </a:t>
            </a:r>
            <a:r>
              <a:rPr lang="pl-PL" sz="1700" b="0" i="0" dirty="0" err="1"/>
              <a:t>green</a:t>
            </a:r>
            <a:r>
              <a:rPr lang="pl-PL" sz="1700" b="0" i="0" dirty="0"/>
              <a:t> </a:t>
            </a:r>
            <a:r>
              <a:rPr lang="pl-PL" sz="1700" b="0" i="0" dirty="0" err="1"/>
              <a:t>zone</a:t>
            </a:r>
            <a:r>
              <a:rPr lang="pl-PL" sz="1700" b="0" i="0" dirty="0"/>
              <a:t> </a:t>
            </a:r>
            <a:r>
              <a:rPr lang="pl-PL" sz="1700" b="0" i="0" dirty="0" err="1"/>
              <a:t>ends</a:t>
            </a:r>
            <a:r>
              <a:rPr lang="pl-PL" sz="1700" b="0" i="0" dirty="0"/>
              <a:t> with 13 </a:t>
            </a:r>
            <a:r>
              <a:rPr lang="pl-PL" sz="1700" b="0" i="0" dirty="0" err="1"/>
              <a:t>breaches</a:t>
            </a:r>
            <a:endParaRPr lang="pl-PL" sz="17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/>
              <a:t>the yellow zone starts with 14 </a:t>
            </a:r>
            <a:r>
              <a:rPr lang="pl-PL" sz="1700" dirty="0" err="1"/>
              <a:t>breaches</a:t>
            </a:r>
            <a:endParaRPr lang="pl-PL" sz="17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/>
              <a:t>the red zone starts with 24 </a:t>
            </a:r>
            <a:r>
              <a:rPr lang="pl-PL" sz="1700" dirty="0" err="1"/>
              <a:t>breaches</a:t>
            </a:r>
            <a:endParaRPr lang="pl-PL" sz="1700" b="0" i="0" dirty="0"/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558AEBC1-A6B7-28FF-7DAC-3257FC7276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6674380"/>
              </p:ext>
            </p:extLst>
          </p:nvPr>
        </p:nvGraphicFramePr>
        <p:xfrm>
          <a:off x="5266114" y="1941094"/>
          <a:ext cx="6560128" cy="33818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8359">
                  <a:extLst>
                    <a:ext uri="{9D8B030D-6E8A-4147-A177-3AD203B41FA5}">
                      <a16:colId xmlns:a16="http://schemas.microsoft.com/office/drawing/2014/main" val="539989791"/>
                    </a:ext>
                  </a:extLst>
                </a:gridCol>
                <a:gridCol w="1154097">
                  <a:extLst>
                    <a:ext uri="{9D8B030D-6E8A-4147-A177-3AD203B41FA5}">
                      <a16:colId xmlns:a16="http://schemas.microsoft.com/office/drawing/2014/main" val="349241118"/>
                    </a:ext>
                  </a:extLst>
                </a:gridCol>
                <a:gridCol w="1173078">
                  <a:extLst>
                    <a:ext uri="{9D8B030D-6E8A-4147-A177-3AD203B41FA5}">
                      <a16:colId xmlns:a16="http://schemas.microsoft.com/office/drawing/2014/main" val="2411615418"/>
                    </a:ext>
                  </a:extLst>
                </a:gridCol>
                <a:gridCol w="1343915">
                  <a:extLst>
                    <a:ext uri="{9D8B030D-6E8A-4147-A177-3AD203B41FA5}">
                      <a16:colId xmlns:a16="http://schemas.microsoft.com/office/drawing/2014/main" val="1942990170"/>
                    </a:ext>
                  </a:extLst>
                </a:gridCol>
                <a:gridCol w="1590679">
                  <a:extLst>
                    <a:ext uri="{9D8B030D-6E8A-4147-A177-3AD203B41FA5}">
                      <a16:colId xmlns:a16="http://schemas.microsoft.com/office/drawing/2014/main" val="1674727045"/>
                    </a:ext>
                  </a:extLst>
                </a:gridCol>
              </a:tblGrid>
              <a:tr h="891653">
                <a:tc>
                  <a:txBody>
                    <a:bodyPr/>
                    <a:lstStyle/>
                    <a:p>
                      <a:pPr algn="ctr"/>
                      <a:endParaRPr lang="en-GB" sz="1800" dirty="0"/>
                    </a:p>
                  </a:txBody>
                  <a:tcPr marL="134175" marR="134175" marT="67088" marB="6708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800" dirty="0"/>
                        <a:t>S&amp;P 500</a:t>
                      </a:r>
                      <a:endParaRPr lang="en-GB" sz="1800" dirty="0"/>
                    </a:p>
                  </a:txBody>
                  <a:tcPr marL="134175" marR="134175" marT="67088" marB="6708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800" dirty="0"/>
                        <a:t>DAX</a:t>
                      </a:r>
                      <a:endParaRPr lang="en-GB" sz="1800" dirty="0"/>
                    </a:p>
                  </a:txBody>
                  <a:tcPr marL="134175" marR="134175" marT="67088" marB="6708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800" dirty="0"/>
                        <a:t>FTSE 100</a:t>
                      </a:r>
                    </a:p>
                  </a:txBody>
                  <a:tcPr marL="134175" marR="134175" marT="67088" marB="6708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800" dirty="0"/>
                        <a:t>NIKKEI 225</a:t>
                      </a:r>
                      <a:endParaRPr lang="en-GB" sz="1800" dirty="0"/>
                    </a:p>
                  </a:txBody>
                  <a:tcPr marL="134175" marR="134175" marT="67088" marB="67088" anchor="ctr"/>
                </a:tc>
                <a:extLst>
                  <a:ext uri="{0D108BD9-81ED-4DB2-BD59-A6C34878D82A}">
                    <a16:rowId xmlns:a16="http://schemas.microsoft.com/office/drawing/2014/main" val="988212168"/>
                  </a:ext>
                </a:extLst>
              </a:tr>
              <a:tr h="602468">
                <a:tc>
                  <a:txBody>
                    <a:bodyPr/>
                    <a:lstStyle/>
                    <a:p>
                      <a:pPr algn="ctr"/>
                      <a:r>
                        <a:rPr lang="pl-PL" sz="1800" dirty="0" err="1"/>
                        <a:t>Empirical</a:t>
                      </a:r>
                      <a:endParaRPr lang="en-GB" sz="1800" dirty="0"/>
                    </a:p>
                  </a:txBody>
                  <a:tcPr marL="134175" marR="134175" marT="67088" marB="6708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  <a:endParaRPr lang="en-GB" sz="1800" dirty="0"/>
                    </a:p>
                  </a:txBody>
                  <a:tcPr marL="134175" marR="134175" marT="67088" marB="67088" anchor="ctr">
                    <a:solidFill>
                      <a:srgbClr val="F9FF1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800" dirty="0"/>
                        <a:t>17</a:t>
                      </a:r>
                      <a:endParaRPr lang="en-GB" sz="1800" dirty="0"/>
                    </a:p>
                  </a:txBody>
                  <a:tcPr marL="134175" marR="134175" marT="67088" marB="67088" anchor="ctr">
                    <a:solidFill>
                      <a:srgbClr val="F9FF1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800" dirty="0"/>
                        <a:t>19</a:t>
                      </a:r>
                      <a:endParaRPr lang="en-GB" sz="1800" dirty="0"/>
                    </a:p>
                  </a:txBody>
                  <a:tcPr marL="134175" marR="134175" marT="67088" marB="67088" anchor="ctr">
                    <a:solidFill>
                      <a:srgbClr val="F9FF1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800" dirty="0"/>
                        <a:t>17</a:t>
                      </a:r>
                      <a:endParaRPr lang="en-GB" sz="1800" dirty="0"/>
                    </a:p>
                  </a:txBody>
                  <a:tcPr marL="134175" marR="134175" marT="67088" marB="67088" anchor="ctr">
                    <a:solidFill>
                      <a:srgbClr val="F9FF1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9685073"/>
                  </a:ext>
                </a:extLst>
              </a:tr>
              <a:tr h="602468">
                <a:tc>
                  <a:txBody>
                    <a:bodyPr/>
                    <a:lstStyle/>
                    <a:p>
                      <a:pPr algn="ctr"/>
                      <a:r>
                        <a:rPr lang="pl-PL" sz="1800" dirty="0" err="1"/>
                        <a:t>Normal</a:t>
                      </a:r>
                      <a:endParaRPr lang="en-GB" sz="1800" dirty="0"/>
                    </a:p>
                  </a:txBody>
                  <a:tcPr marL="134175" marR="134175" marT="67088" marB="6708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800" dirty="0"/>
                        <a:t>32</a:t>
                      </a:r>
                      <a:endParaRPr lang="en-GB" sz="1800" dirty="0"/>
                    </a:p>
                  </a:txBody>
                  <a:tcPr marL="134175" marR="134175" marT="67088" marB="67088" anchor="ctr">
                    <a:solidFill>
                      <a:srgbClr val="FF373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800" dirty="0"/>
                        <a:t>23</a:t>
                      </a:r>
                      <a:endParaRPr lang="en-GB" sz="1800" dirty="0"/>
                    </a:p>
                  </a:txBody>
                  <a:tcPr marL="134175" marR="134175" marT="67088" marB="67088" anchor="ctr">
                    <a:solidFill>
                      <a:srgbClr val="F9FF1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800" dirty="0"/>
                        <a:t>25</a:t>
                      </a:r>
                      <a:endParaRPr lang="en-GB" sz="1800" dirty="0"/>
                    </a:p>
                  </a:txBody>
                  <a:tcPr marL="134175" marR="134175" marT="67088" marB="67088" anchor="ctr">
                    <a:solidFill>
                      <a:srgbClr val="FF373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800" dirty="0"/>
                        <a:t>19</a:t>
                      </a:r>
                      <a:endParaRPr lang="en-GB" sz="1800" dirty="0"/>
                    </a:p>
                  </a:txBody>
                  <a:tcPr marL="134175" marR="134175" marT="67088" marB="67088" anchor="ctr">
                    <a:solidFill>
                      <a:srgbClr val="F9FF1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6642950"/>
                  </a:ext>
                </a:extLst>
              </a:tr>
              <a:tr h="647506">
                <a:tc>
                  <a:txBody>
                    <a:bodyPr/>
                    <a:lstStyle/>
                    <a:p>
                      <a:pPr algn="ctr"/>
                      <a:r>
                        <a:rPr lang="pl-PL" sz="1800" dirty="0" err="1"/>
                        <a:t>Unbiased</a:t>
                      </a:r>
                      <a:r>
                        <a:rPr lang="pl-PL" sz="1800" dirty="0"/>
                        <a:t> </a:t>
                      </a:r>
                      <a:r>
                        <a:rPr lang="pl-PL" sz="1800" dirty="0" err="1"/>
                        <a:t>normal</a:t>
                      </a:r>
                      <a:endParaRPr lang="en-GB" sz="1800" dirty="0"/>
                    </a:p>
                  </a:txBody>
                  <a:tcPr marL="134175" marR="134175" marT="67088" marB="6708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800" dirty="0"/>
                        <a:t>31</a:t>
                      </a:r>
                      <a:endParaRPr lang="en-GB" sz="1800" dirty="0"/>
                    </a:p>
                  </a:txBody>
                  <a:tcPr marL="134175" marR="134175" marT="67088" marB="67088" anchor="ctr">
                    <a:solidFill>
                      <a:srgbClr val="FF373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800" dirty="0"/>
                        <a:t>23</a:t>
                      </a:r>
                      <a:endParaRPr lang="en-GB" sz="1800" dirty="0"/>
                    </a:p>
                  </a:txBody>
                  <a:tcPr marL="134175" marR="134175" marT="67088" marB="67088" anchor="ctr">
                    <a:solidFill>
                      <a:srgbClr val="F9FF1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800" dirty="0"/>
                        <a:t>24</a:t>
                      </a:r>
                      <a:endParaRPr lang="en-GB" sz="1800" dirty="0"/>
                    </a:p>
                  </a:txBody>
                  <a:tcPr marL="134175" marR="134175" marT="67088" marB="67088" anchor="ctr">
                    <a:solidFill>
                      <a:srgbClr val="FF373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800" dirty="0"/>
                        <a:t>19</a:t>
                      </a:r>
                      <a:endParaRPr lang="en-GB" sz="1800" dirty="0"/>
                    </a:p>
                  </a:txBody>
                  <a:tcPr marL="134175" marR="134175" marT="67088" marB="67088" anchor="ctr">
                    <a:solidFill>
                      <a:srgbClr val="F9FF1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5300286"/>
                  </a:ext>
                </a:extLst>
              </a:tr>
              <a:tr h="602468">
                <a:tc>
                  <a:txBody>
                    <a:bodyPr/>
                    <a:lstStyle/>
                    <a:p>
                      <a:pPr algn="ctr"/>
                      <a:r>
                        <a:rPr lang="pl-PL" sz="1800" dirty="0" err="1"/>
                        <a:t>Weighted</a:t>
                      </a:r>
                      <a:endParaRPr lang="en-GB" sz="1800" dirty="0"/>
                    </a:p>
                  </a:txBody>
                  <a:tcPr marL="134175" marR="134175" marT="67088" marB="6708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800" dirty="0"/>
                        <a:t>14</a:t>
                      </a:r>
                      <a:endParaRPr lang="en-GB" sz="1800" dirty="0"/>
                    </a:p>
                  </a:txBody>
                  <a:tcPr marL="134175" marR="134175" marT="67088" marB="67088" anchor="ctr">
                    <a:solidFill>
                      <a:srgbClr val="F9FF1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800" dirty="0"/>
                        <a:t>12</a:t>
                      </a:r>
                      <a:endParaRPr lang="en-GB" sz="1800" dirty="0"/>
                    </a:p>
                  </a:txBody>
                  <a:tcPr marL="134175" marR="134175" marT="67088" marB="67088" anchor="ctr">
                    <a:solidFill>
                      <a:srgbClr val="0BE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800" dirty="0"/>
                        <a:t>10</a:t>
                      </a:r>
                      <a:endParaRPr lang="en-GB" sz="1800" dirty="0"/>
                    </a:p>
                  </a:txBody>
                  <a:tcPr marL="134175" marR="134175" marT="67088" marB="67088" anchor="ctr">
                    <a:solidFill>
                      <a:srgbClr val="0BE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800" dirty="0"/>
                        <a:t>14</a:t>
                      </a:r>
                      <a:endParaRPr lang="en-GB" sz="1800" dirty="0"/>
                    </a:p>
                  </a:txBody>
                  <a:tcPr marL="134175" marR="134175" marT="67088" marB="67088" anchor="ctr">
                    <a:solidFill>
                      <a:srgbClr val="F9FF1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49929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23766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6" name="Rectangle 3095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98" name="Rectangle 3097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100" name="Rectangle 3099">
            <a:extLst>
              <a:ext uri="{FF2B5EF4-FFF2-40B4-BE49-F238E27FC236}">
                <a16:creationId xmlns:a16="http://schemas.microsoft.com/office/drawing/2014/main" id="{96646FC9-C66D-4EC7-8310-0DD4ACC49C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102" name="Rectangle 3101">
            <a:extLst>
              <a:ext uri="{FF2B5EF4-FFF2-40B4-BE49-F238E27FC236}">
                <a16:creationId xmlns:a16="http://schemas.microsoft.com/office/drawing/2014/main" id="{A3473CF9-37EB-43E7-89EF-D2D1C53D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615" y="221673"/>
            <a:ext cx="8384770" cy="133263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A50945E0-1139-608C-FCF9-4414B784B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1" y="310343"/>
            <a:ext cx="7985759" cy="8688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dirty="0" err="1"/>
              <a:t>Backtesting</a:t>
            </a:r>
            <a:br>
              <a:rPr lang="pl-PL" sz="2800" dirty="0"/>
            </a:br>
            <a:r>
              <a:rPr lang="pl-PL" sz="1800" dirty="0"/>
              <a:t>for </a:t>
            </a:r>
            <a:r>
              <a:rPr lang="pl-PL" sz="1800" dirty="0" err="1"/>
              <a:t>VaR’s</a:t>
            </a:r>
            <a:r>
              <a:rPr lang="pl-PL" sz="1800" dirty="0"/>
              <a:t> </a:t>
            </a:r>
            <a:r>
              <a:rPr lang="pl-PL" sz="1800" dirty="0" err="1"/>
              <a:t>lookback</a:t>
            </a:r>
            <a:r>
              <a:rPr lang="pl-PL" sz="1800" dirty="0"/>
              <a:t> = 500 </a:t>
            </a:r>
            <a:r>
              <a:rPr lang="pl-PL" sz="1800" dirty="0" err="1"/>
              <a:t>days</a:t>
            </a:r>
            <a:endParaRPr lang="en-US" sz="2800" dirty="0"/>
          </a:p>
        </p:txBody>
      </p:sp>
      <p:sp>
        <p:nvSpPr>
          <p:cNvPr id="3104" name="Rectangle: Rounded Corners 3103">
            <a:extLst>
              <a:ext uri="{FF2B5EF4-FFF2-40B4-BE49-F238E27FC236}">
                <a16:creationId xmlns:a16="http://schemas.microsoft.com/office/drawing/2014/main" id="{586B4EF9-43BA-4655-A6FF-1D8E21574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3110" y="1211407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A4A034D9-10EC-F119-6A63-86EC7FA3A8D6}"/>
              </a:ext>
            </a:extLst>
          </p:cNvPr>
          <p:cNvSpPr txBox="1"/>
          <p:nvPr/>
        </p:nvSpPr>
        <p:spPr>
          <a:xfrm>
            <a:off x="2566219" y="1305502"/>
            <a:ext cx="706939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S&amp;P</a:t>
            </a:r>
            <a:r>
              <a:rPr lang="pl-PL" sz="2800" b="1" dirty="0">
                <a:solidFill>
                  <a:schemeClr val="bg1"/>
                </a:solidFill>
              </a:rPr>
              <a:t> </a:t>
            </a:r>
            <a:r>
              <a:rPr lang="en-US" sz="2800" b="1" dirty="0">
                <a:solidFill>
                  <a:schemeClr val="bg1"/>
                </a:solidFill>
              </a:rPr>
              <a:t>500</a:t>
            </a:r>
            <a:endParaRPr lang="en-GB" sz="2800" b="1" dirty="0">
              <a:solidFill>
                <a:schemeClr val="bg1"/>
              </a:solidFill>
            </a:endParaRP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0CFB5DB0-EF6F-3356-B2A0-864C90CB31B7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00" y="2160000"/>
            <a:ext cx="4968000" cy="39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0" name="Picture 6">
            <a:extLst>
              <a:ext uri="{FF2B5EF4-FFF2-40B4-BE49-F238E27FC236}">
                <a16:creationId xmlns:a16="http://schemas.microsoft.com/office/drawing/2014/main" id="{6EE843D2-E12A-B9B1-8AA3-B2F3C8BC59A9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0000" y="2160000"/>
            <a:ext cx="4968000" cy="45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02974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6" name="Rectangle 3095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98" name="Rectangle 3097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100" name="Rectangle 3099">
            <a:extLst>
              <a:ext uri="{FF2B5EF4-FFF2-40B4-BE49-F238E27FC236}">
                <a16:creationId xmlns:a16="http://schemas.microsoft.com/office/drawing/2014/main" id="{96646FC9-C66D-4EC7-8310-0DD4ACC49C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102" name="Rectangle 3101">
            <a:extLst>
              <a:ext uri="{FF2B5EF4-FFF2-40B4-BE49-F238E27FC236}">
                <a16:creationId xmlns:a16="http://schemas.microsoft.com/office/drawing/2014/main" id="{A3473CF9-37EB-43E7-89EF-D2D1C53D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615" y="221673"/>
            <a:ext cx="8384770" cy="133263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A50945E0-1139-608C-FCF9-4414B784B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1" y="310343"/>
            <a:ext cx="7985759" cy="8688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dirty="0" err="1"/>
              <a:t>Backtesting</a:t>
            </a:r>
            <a:br>
              <a:rPr lang="pl-PL" sz="2800" dirty="0"/>
            </a:br>
            <a:r>
              <a:rPr kumimoji="0" lang="pl-PL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ue Haas Grotesk Text Pro"/>
                <a:ea typeface="+mj-ea"/>
                <a:cs typeface="+mj-cs"/>
              </a:rPr>
              <a:t>for </a:t>
            </a:r>
            <a:r>
              <a:rPr kumimoji="0" lang="pl-PL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ue Haas Grotesk Text Pro"/>
                <a:ea typeface="+mj-ea"/>
                <a:cs typeface="+mj-cs"/>
              </a:rPr>
              <a:t>VaR’s</a:t>
            </a:r>
            <a:r>
              <a:rPr kumimoji="0" lang="pl-PL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ue Haas Grotesk Text Pro"/>
                <a:ea typeface="+mj-ea"/>
                <a:cs typeface="+mj-cs"/>
              </a:rPr>
              <a:t> </a:t>
            </a:r>
            <a:r>
              <a:rPr kumimoji="0" lang="pl-PL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ue Haas Grotesk Text Pro"/>
                <a:ea typeface="+mj-ea"/>
                <a:cs typeface="+mj-cs"/>
              </a:rPr>
              <a:t>lookback</a:t>
            </a:r>
            <a:r>
              <a:rPr kumimoji="0" lang="pl-PL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ue Haas Grotesk Text Pro"/>
                <a:ea typeface="+mj-ea"/>
                <a:cs typeface="+mj-cs"/>
              </a:rPr>
              <a:t> = 500 </a:t>
            </a:r>
            <a:r>
              <a:rPr kumimoji="0" lang="pl-PL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ue Haas Grotesk Text Pro"/>
                <a:ea typeface="+mj-ea"/>
                <a:cs typeface="+mj-cs"/>
              </a:rPr>
              <a:t>days</a:t>
            </a:r>
            <a:endParaRPr lang="en-US" sz="2800" b="0" dirty="0"/>
          </a:p>
        </p:txBody>
      </p:sp>
      <p:sp>
        <p:nvSpPr>
          <p:cNvPr id="3104" name="Rectangle: Rounded Corners 3103">
            <a:extLst>
              <a:ext uri="{FF2B5EF4-FFF2-40B4-BE49-F238E27FC236}">
                <a16:creationId xmlns:a16="http://schemas.microsoft.com/office/drawing/2014/main" id="{586B4EF9-43BA-4655-A6FF-1D8E21574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3110" y="1211407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A4A034D9-10EC-F119-6A63-86EC7FA3A8D6}"/>
              </a:ext>
            </a:extLst>
          </p:cNvPr>
          <p:cNvSpPr txBox="1"/>
          <p:nvPr/>
        </p:nvSpPr>
        <p:spPr>
          <a:xfrm>
            <a:off x="2566219" y="1305502"/>
            <a:ext cx="706939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l-PL" sz="2800" b="1" dirty="0">
                <a:solidFill>
                  <a:schemeClr val="bg1"/>
                </a:solidFill>
              </a:rPr>
              <a:t>DAX</a:t>
            </a:r>
            <a:endParaRPr lang="en-GB" sz="2800" b="1" dirty="0">
              <a:solidFill>
                <a:schemeClr val="bg1"/>
              </a:solidFill>
            </a:endParaRPr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59976211-3627-69CC-3D91-9963F688CA81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00" y="2160000"/>
            <a:ext cx="4968000" cy="39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>
            <a:extLst>
              <a:ext uri="{FF2B5EF4-FFF2-40B4-BE49-F238E27FC236}">
                <a16:creationId xmlns:a16="http://schemas.microsoft.com/office/drawing/2014/main" id="{7151C979-50DD-F544-B87F-C3016D839205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0000" y="2160000"/>
            <a:ext cx="4968000" cy="45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35153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6" name="Rectangle 3095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98" name="Rectangle 3097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100" name="Rectangle 3099">
            <a:extLst>
              <a:ext uri="{FF2B5EF4-FFF2-40B4-BE49-F238E27FC236}">
                <a16:creationId xmlns:a16="http://schemas.microsoft.com/office/drawing/2014/main" id="{96646FC9-C66D-4EC7-8310-0DD4ACC49C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102" name="Rectangle 3101">
            <a:extLst>
              <a:ext uri="{FF2B5EF4-FFF2-40B4-BE49-F238E27FC236}">
                <a16:creationId xmlns:a16="http://schemas.microsoft.com/office/drawing/2014/main" id="{A3473CF9-37EB-43E7-89EF-D2D1C53D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615" y="221673"/>
            <a:ext cx="8384770" cy="133263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A50945E0-1139-608C-FCF9-4414B784B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1" y="310343"/>
            <a:ext cx="7985759" cy="8688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dirty="0" err="1"/>
              <a:t>Backtesting</a:t>
            </a:r>
            <a:br>
              <a:rPr lang="pl-PL" sz="2800" dirty="0"/>
            </a:br>
            <a:r>
              <a:rPr kumimoji="0" lang="pl-PL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ue Haas Grotesk Text Pro"/>
                <a:ea typeface="+mj-ea"/>
                <a:cs typeface="+mj-cs"/>
              </a:rPr>
              <a:t>for </a:t>
            </a:r>
            <a:r>
              <a:rPr kumimoji="0" lang="pl-PL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ue Haas Grotesk Text Pro"/>
                <a:ea typeface="+mj-ea"/>
                <a:cs typeface="+mj-cs"/>
              </a:rPr>
              <a:t>VaR’s</a:t>
            </a:r>
            <a:r>
              <a:rPr kumimoji="0" lang="pl-PL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ue Haas Grotesk Text Pro"/>
                <a:ea typeface="+mj-ea"/>
                <a:cs typeface="+mj-cs"/>
              </a:rPr>
              <a:t> </a:t>
            </a:r>
            <a:r>
              <a:rPr kumimoji="0" lang="pl-PL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ue Haas Grotesk Text Pro"/>
                <a:ea typeface="+mj-ea"/>
                <a:cs typeface="+mj-cs"/>
              </a:rPr>
              <a:t>lookback</a:t>
            </a:r>
            <a:r>
              <a:rPr kumimoji="0" lang="pl-PL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ue Haas Grotesk Text Pro"/>
                <a:ea typeface="+mj-ea"/>
                <a:cs typeface="+mj-cs"/>
              </a:rPr>
              <a:t> = 500 </a:t>
            </a:r>
            <a:r>
              <a:rPr kumimoji="0" lang="pl-PL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ue Haas Grotesk Text Pro"/>
                <a:ea typeface="+mj-ea"/>
                <a:cs typeface="+mj-cs"/>
              </a:rPr>
              <a:t>days</a:t>
            </a:r>
            <a:endParaRPr lang="en-US" sz="2800" b="0" dirty="0"/>
          </a:p>
        </p:txBody>
      </p:sp>
      <p:sp>
        <p:nvSpPr>
          <p:cNvPr id="3104" name="Rectangle: Rounded Corners 3103">
            <a:extLst>
              <a:ext uri="{FF2B5EF4-FFF2-40B4-BE49-F238E27FC236}">
                <a16:creationId xmlns:a16="http://schemas.microsoft.com/office/drawing/2014/main" id="{586B4EF9-43BA-4655-A6FF-1D8E21574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3110" y="1211407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A4A034D9-10EC-F119-6A63-86EC7FA3A8D6}"/>
              </a:ext>
            </a:extLst>
          </p:cNvPr>
          <p:cNvSpPr txBox="1"/>
          <p:nvPr/>
        </p:nvSpPr>
        <p:spPr>
          <a:xfrm>
            <a:off x="2566219" y="1305502"/>
            <a:ext cx="706939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l-PL" sz="2800" b="1" dirty="0">
                <a:solidFill>
                  <a:schemeClr val="bg1"/>
                </a:solidFill>
              </a:rPr>
              <a:t>FTSE 100</a:t>
            </a:r>
            <a:endParaRPr lang="en-GB" sz="2800" b="1" dirty="0">
              <a:solidFill>
                <a:schemeClr val="bg1"/>
              </a:solidFill>
            </a:endParaRPr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86EFCBF4-3330-C6CD-926E-BCB01D420ED3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00" y="2160000"/>
            <a:ext cx="4968000" cy="39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6" name="Picture 4">
            <a:extLst>
              <a:ext uri="{FF2B5EF4-FFF2-40B4-BE49-F238E27FC236}">
                <a16:creationId xmlns:a16="http://schemas.microsoft.com/office/drawing/2014/main" id="{21167C12-7083-2C0F-D87B-1DEBD5BB2BB7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0000" y="2160000"/>
            <a:ext cx="4968000" cy="45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1766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DF0863FC-7EF5-A836-52D7-495F8A26F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800" dirty="0"/>
              <a:t>DATA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Graphic 7" descr="Bar chart">
            <a:extLst>
              <a:ext uri="{FF2B5EF4-FFF2-40B4-BE49-F238E27FC236}">
                <a16:creationId xmlns:a16="http://schemas.microsoft.com/office/drawing/2014/main" id="{01F02F1E-70C3-F638-9416-8175B1056F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60099" y="625683"/>
            <a:ext cx="5455380" cy="5455380"/>
          </a:xfrm>
          <a:prstGeom prst="rect">
            <a:avLst/>
          </a:prstGeom>
        </p:spPr>
      </p:pic>
      <p:sp>
        <p:nvSpPr>
          <p:cNvPr id="5" name="pole tekstowe 4">
            <a:extLst>
              <a:ext uri="{FF2B5EF4-FFF2-40B4-BE49-F238E27FC236}">
                <a16:creationId xmlns:a16="http://schemas.microsoft.com/office/drawing/2014/main" id="{FE9DDF29-9C75-C639-7E6D-A986672591C1}"/>
              </a:ext>
            </a:extLst>
          </p:cNvPr>
          <p:cNvSpPr txBox="1"/>
          <p:nvPr/>
        </p:nvSpPr>
        <p:spPr>
          <a:xfrm>
            <a:off x="578652" y="4754880"/>
            <a:ext cx="37291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We </a:t>
            </a:r>
            <a:r>
              <a:rPr lang="pl-PL" dirty="0" err="1"/>
              <a:t>have</a:t>
            </a:r>
            <a:r>
              <a:rPr lang="pl-PL" dirty="0"/>
              <a:t> </a:t>
            </a:r>
            <a:r>
              <a:rPr lang="en-GB" dirty="0"/>
              <a:t>downloaded</a:t>
            </a:r>
            <a:r>
              <a:rPr lang="pl-PL" dirty="0"/>
              <a:t> the data from Yahoo Finance.</a:t>
            </a:r>
          </a:p>
          <a:p>
            <a:r>
              <a:rPr lang="pl-PL" dirty="0"/>
              <a:t>We </a:t>
            </a:r>
            <a:r>
              <a:rPr lang="pl-PL" dirty="0" err="1"/>
              <a:t>will</a:t>
            </a:r>
            <a:r>
              <a:rPr lang="pl-PL" dirty="0"/>
              <a:t> </a:t>
            </a:r>
            <a:r>
              <a:rPr lang="pl-PL" dirty="0" err="1"/>
              <a:t>use</a:t>
            </a:r>
            <a:r>
              <a:rPr lang="pl-PL" dirty="0"/>
              <a:t> </a:t>
            </a:r>
            <a:r>
              <a:rPr lang="pl-PL" dirty="0" err="1"/>
              <a:t>indexes</a:t>
            </a:r>
            <a:r>
              <a:rPr lang="pl-PL" dirty="0"/>
              <a:t> as </a:t>
            </a:r>
            <a:r>
              <a:rPr lang="pl-PL" dirty="0" err="1"/>
              <a:t>follows</a:t>
            </a:r>
            <a:r>
              <a:rPr lang="pl-PL" dirty="0"/>
              <a:t>: S&amp;P 500, DAX, FTSE 100, NIKKEI 225.</a:t>
            </a:r>
          </a:p>
        </p:txBody>
      </p:sp>
    </p:spTree>
    <p:extLst>
      <p:ext uri="{BB962C8B-B14F-4D97-AF65-F5344CB8AC3E}">
        <p14:creationId xmlns:p14="http://schemas.microsoft.com/office/powerpoint/2010/main" val="15441659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6" name="Rectangle 3095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98" name="Rectangle 3097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100" name="Rectangle 3099">
            <a:extLst>
              <a:ext uri="{FF2B5EF4-FFF2-40B4-BE49-F238E27FC236}">
                <a16:creationId xmlns:a16="http://schemas.microsoft.com/office/drawing/2014/main" id="{96646FC9-C66D-4EC7-8310-0DD4ACC49C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102" name="Rectangle 3101">
            <a:extLst>
              <a:ext uri="{FF2B5EF4-FFF2-40B4-BE49-F238E27FC236}">
                <a16:creationId xmlns:a16="http://schemas.microsoft.com/office/drawing/2014/main" id="{A3473CF9-37EB-43E7-89EF-D2D1C53D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615" y="221673"/>
            <a:ext cx="8384770" cy="133263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A50945E0-1139-608C-FCF9-4414B784B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1" y="310343"/>
            <a:ext cx="7985759" cy="8688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dirty="0" err="1"/>
              <a:t>Backtesting</a:t>
            </a:r>
            <a:br>
              <a:rPr lang="pl-PL" sz="2800" dirty="0"/>
            </a:br>
            <a:r>
              <a:rPr kumimoji="0" lang="pl-PL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ue Haas Grotesk Text Pro"/>
                <a:ea typeface="+mj-ea"/>
                <a:cs typeface="+mj-cs"/>
              </a:rPr>
              <a:t>for </a:t>
            </a:r>
            <a:r>
              <a:rPr kumimoji="0" lang="pl-PL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ue Haas Grotesk Text Pro"/>
                <a:ea typeface="+mj-ea"/>
                <a:cs typeface="+mj-cs"/>
              </a:rPr>
              <a:t>VaR’s</a:t>
            </a:r>
            <a:r>
              <a:rPr kumimoji="0" lang="pl-PL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ue Haas Grotesk Text Pro"/>
                <a:ea typeface="+mj-ea"/>
                <a:cs typeface="+mj-cs"/>
              </a:rPr>
              <a:t> </a:t>
            </a:r>
            <a:r>
              <a:rPr kumimoji="0" lang="pl-PL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ue Haas Grotesk Text Pro"/>
                <a:ea typeface="+mj-ea"/>
                <a:cs typeface="+mj-cs"/>
              </a:rPr>
              <a:t>lookback</a:t>
            </a:r>
            <a:r>
              <a:rPr kumimoji="0" lang="pl-PL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ue Haas Grotesk Text Pro"/>
                <a:ea typeface="+mj-ea"/>
                <a:cs typeface="+mj-cs"/>
              </a:rPr>
              <a:t> = 500 </a:t>
            </a:r>
            <a:r>
              <a:rPr kumimoji="0" lang="pl-PL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ue Haas Grotesk Text Pro"/>
                <a:ea typeface="+mj-ea"/>
                <a:cs typeface="+mj-cs"/>
              </a:rPr>
              <a:t>days</a:t>
            </a:r>
            <a:endParaRPr lang="en-US" sz="2800" b="0" dirty="0"/>
          </a:p>
        </p:txBody>
      </p:sp>
      <p:sp>
        <p:nvSpPr>
          <p:cNvPr id="3104" name="Rectangle: Rounded Corners 3103">
            <a:extLst>
              <a:ext uri="{FF2B5EF4-FFF2-40B4-BE49-F238E27FC236}">
                <a16:creationId xmlns:a16="http://schemas.microsoft.com/office/drawing/2014/main" id="{586B4EF9-43BA-4655-A6FF-1D8E21574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3110" y="1211407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A4A034D9-10EC-F119-6A63-86EC7FA3A8D6}"/>
              </a:ext>
            </a:extLst>
          </p:cNvPr>
          <p:cNvSpPr txBox="1"/>
          <p:nvPr/>
        </p:nvSpPr>
        <p:spPr>
          <a:xfrm>
            <a:off x="2566219" y="1305502"/>
            <a:ext cx="706939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l-PL" sz="2800" b="1" dirty="0">
                <a:solidFill>
                  <a:schemeClr val="bg1"/>
                </a:solidFill>
              </a:rPr>
              <a:t>NIKKEI 225</a:t>
            </a:r>
            <a:endParaRPr lang="en-GB" sz="2800" b="1" dirty="0">
              <a:solidFill>
                <a:schemeClr val="bg1"/>
              </a:solidFill>
            </a:endParaRPr>
          </a:p>
        </p:txBody>
      </p:sp>
      <p:pic>
        <p:nvPicPr>
          <p:cNvPr id="14338" name="Picture 2">
            <a:extLst>
              <a:ext uri="{FF2B5EF4-FFF2-40B4-BE49-F238E27FC236}">
                <a16:creationId xmlns:a16="http://schemas.microsoft.com/office/drawing/2014/main" id="{3FCC6918-7AA6-CF6A-93A7-F69F38EBC8C5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00" y="2160000"/>
            <a:ext cx="4968000" cy="39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2" name="Picture 6">
            <a:extLst>
              <a:ext uri="{FF2B5EF4-FFF2-40B4-BE49-F238E27FC236}">
                <a16:creationId xmlns:a16="http://schemas.microsoft.com/office/drawing/2014/main" id="{E260E7AE-8ACA-B470-ED69-B58BB2D59C66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0000" y="2160000"/>
            <a:ext cx="4968000" cy="45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33822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53" name="Rectangle 4136">
            <a:extLst>
              <a:ext uri="{FF2B5EF4-FFF2-40B4-BE49-F238E27FC236}">
                <a16:creationId xmlns:a16="http://schemas.microsoft.com/office/drawing/2014/main" id="{2D6FBB9D-1CAA-4D05-AB33-BABDFE17B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154" name="Rectangle 4138">
            <a:extLst>
              <a:ext uri="{FF2B5EF4-FFF2-40B4-BE49-F238E27FC236}">
                <a16:creationId xmlns:a16="http://schemas.microsoft.com/office/drawing/2014/main" id="{04727B71-B4B6-4823-80A1-68C40B475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55" name="Rectangle 4140">
            <a:extLst>
              <a:ext uri="{FF2B5EF4-FFF2-40B4-BE49-F238E27FC236}">
                <a16:creationId xmlns:a16="http://schemas.microsoft.com/office/drawing/2014/main" id="{79A6DB05-9FB5-4B07-8675-74C23D4FD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156" name="Rectangle 4142">
            <a:extLst>
              <a:ext uri="{FF2B5EF4-FFF2-40B4-BE49-F238E27FC236}">
                <a16:creationId xmlns:a16="http://schemas.microsoft.com/office/drawing/2014/main" id="{0B9EE3F3-89B7-43C3-8651-C4C968309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A50945E0-1139-608C-FCF9-4414B784B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91443"/>
            <a:ext cx="4443154" cy="1087819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 err="1"/>
              <a:t>Backtesting</a:t>
            </a:r>
            <a:br>
              <a:rPr lang="pl-PL" dirty="0"/>
            </a:br>
            <a:r>
              <a:rPr kumimoji="0" lang="pl-PL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ue Haas Grotesk Text Pro"/>
                <a:ea typeface="+mj-ea"/>
                <a:cs typeface="+mj-cs"/>
              </a:rPr>
              <a:t>for </a:t>
            </a:r>
            <a:r>
              <a:rPr kumimoji="0" lang="pl-PL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ue Haas Grotesk Text Pro"/>
                <a:ea typeface="+mj-ea"/>
                <a:cs typeface="+mj-cs"/>
              </a:rPr>
              <a:t>VaR’s</a:t>
            </a:r>
            <a:r>
              <a:rPr kumimoji="0" lang="pl-PL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ue Haas Grotesk Text Pro"/>
                <a:ea typeface="+mj-ea"/>
                <a:cs typeface="+mj-cs"/>
              </a:rPr>
              <a:t> </a:t>
            </a:r>
            <a:r>
              <a:rPr kumimoji="0" lang="pl-PL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ue Haas Grotesk Text Pro"/>
                <a:ea typeface="+mj-ea"/>
                <a:cs typeface="+mj-cs"/>
              </a:rPr>
              <a:t>lookback</a:t>
            </a:r>
            <a:r>
              <a:rPr kumimoji="0" lang="pl-PL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ue Haas Grotesk Text Pro"/>
                <a:ea typeface="+mj-ea"/>
                <a:cs typeface="+mj-cs"/>
              </a:rPr>
              <a:t> = 500 </a:t>
            </a:r>
            <a:r>
              <a:rPr kumimoji="0" lang="pl-PL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ue Haas Grotesk Text Pro"/>
                <a:ea typeface="+mj-ea"/>
                <a:cs typeface="+mj-cs"/>
              </a:rPr>
              <a:t>days</a:t>
            </a:r>
            <a:endParaRPr lang="en-US" dirty="0"/>
          </a:p>
        </p:txBody>
      </p:sp>
      <p:sp>
        <p:nvSpPr>
          <p:cNvPr id="4157" name="Rectangle 4144">
            <a:extLst>
              <a:ext uri="{FF2B5EF4-FFF2-40B4-BE49-F238E27FC236}">
                <a16:creationId xmlns:a16="http://schemas.microsoft.com/office/drawing/2014/main" id="{33AE4636-AEEC-45D6-84D4-7AC2DA48E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58" name="Rectangle 4146">
            <a:extLst>
              <a:ext uri="{FF2B5EF4-FFF2-40B4-BE49-F238E27FC236}">
                <a16:creationId xmlns:a16="http://schemas.microsoft.com/office/drawing/2014/main" id="{8D9CE0F4-2EB2-4F1F-8AAC-DB3571D9F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558AEBC1-A6B7-28FF-7DAC-3257FC7276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3541763"/>
              </p:ext>
            </p:extLst>
          </p:nvPr>
        </p:nvGraphicFramePr>
        <p:xfrm>
          <a:off x="5266114" y="1941094"/>
          <a:ext cx="6560128" cy="33818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8359">
                  <a:extLst>
                    <a:ext uri="{9D8B030D-6E8A-4147-A177-3AD203B41FA5}">
                      <a16:colId xmlns:a16="http://schemas.microsoft.com/office/drawing/2014/main" val="539989791"/>
                    </a:ext>
                  </a:extLst>
                </a:gridCol>
                <a:gridCol w="1154097">
                  <a:extLst>
                    <a:ext uri="{9D8B030D-6E8A-4147-A177-3AD203B41FA5}">
                      <a16:colId xmlns:a16="http://schemas.microsoft.com/office/drawing/2014/main" val="349241118"/>
                    </a:ext>
                  </a:extLst>
                </a:gridCol>
                <a:gridCol w="1173078">
                  <a:extLst>
                    <a:ext uri="{9D8B030D-6E8A-4147-A177-3AD203B41FA5}">
                      <a16:colId xmlns:a16="http://schemas.microsoft.com/office/drawing/2014/main" val="2411615418"/>
                    </a:ext>
                  </a:extLst>
                </a:gridCol>
                <a:gridCol w="1343915">
                  <a:extLst>
                    <a:ext uri="{9D8B030D-6E8A-4147-A177-3AD203B41FA5}">
                      <a16:colId xmlns:a16="http://schemas.microsoft.com/office/drawing/2014/main" val="1942990170"/>
                    </a:ext>
                  </a:extLst>
                </a:gridCol>
                <a:gridCol w="1590679">
                  <a:extLst>
                    <a:ext uri="{9D8B030D-6E8A-4147-A177-3AD203B41FA5}">
                      <a16:colId xmlns:a16="http://schemas.microsoft.com/office/drawing/2014/main" val="1674727045"/>
                    </a:ext>
                  </a:extLst>
                </a:gridCol>
              </a:tblGrid>
              <a:tr h="891653">
                <a:tc>
                  <a:txBody>
                    <a:bodyPr/>
                    <a:lstStyle/>
                    <a:p>
                      <a:pPr algn="ctr"/>
                      <a:endParaRPr lang="en-GB" sz="1800" dirty="0"/>
                    </a:p>
                  </a:txBody>
                  <a:tcPr marL="134175" marR="134175" marT="67088" marB="6708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800" dirty="0"/>
                        <a:t>S&amp;P 500</a:t>
                      </a:r>
                      <a:endParaRPr lang="en-GB" sz="1800" dirty="0"/>
                    </a:p>
                  </a:txBody>
                  <a:tcPr marL="134175" marR="134175" marT="67088" marB="6708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800" dirty="0"/>
                        <a:t>DAX</a:t>
                      </a:r>
                      <a:endParaRPr lang="en-GB" sz="1800" dirty="0"/>
                    </a:p>
                  </a:txBody>
                  <a:tcPr marL="134175" marR="134175" marT="67088" marB="6708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800" dirty="0"/>
                        <a:t>FTSE 100</a:t>
                      </a:r>
                    </a:p>
                  </a:txBody>
                  <a:tcPr marL="134175" marR="134175" marT="67088" marB="6708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800" dirty="0"/>
                        <a:t>NIKKEI 225</a:t>
                      </a:r>
                      <a:endParaRPr lang="en-GB" sz="1800" dirty="0"/>
                    </a:p>
                  </a:txBody>
                  <a:tcPr marL="134175" marR="134175" marT="67088" marB="67088" anchor="ctr"/>
                </a:tc>
                <a:extLst>
                  <a:ext uri="{0D108BD9-81ED-4DB2-BD59-A6C34878D82A}">
                    <a16:rowId xmlns:a16="http://schemas.microsoft.com/office/drawing/2014/main" val="988212168"/>
                  </a:ext>
                </a:extLst>
              </a:tr>
              <a:tr h="602468">
                <a:tc>
                  <a:txBody>
                    <a:bodyPr/>
                    <a:lstStyle/>
                    <a:p>
                      <a:pPr algn="ctr"/>
                      <a:r>
                        <a:rPr lang="pl-PL" sz="1800" dirty="0" err="1"/>
                        <a:t>Empirical</a:t>
                      </a:r>
                      <a:endParaRPr lang="en-GB" sz="1800" dirty="0"/>
                    </a:p>
                  </a:txBody>
                  <a:tcPr marL="134175" marR="134175" marT="67088" marB="6708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800" dirty="0"/>
                        <a:t>10</a:t>
                      </a:r>
                      <a:endParaRPr lang="en-GB" sz="1800" dirty="0"/>
                    </a:p>
                  </a:txBody>
                  <a:tcPr marL="134175" marR="134175" marT="67088" marB="67088" anchor="ctr">
                    <a:solidFill>
                      <a:srgbClr val="0BE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800" dirty="0"/>
                        <a:t>2</a:t>
                      </a:r>
                      <a:endParaRPr lang="en-GB" sz="1800" dirty="0"/>
                    </a:p>
                  </a:txBody>
                  <a:tcPr marL="134175" marR="134175" marT="67088" marB="67088" anchor="ctr">
                    <a:solidFill>
                      <a:srgbClr val="0BE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800" dirty="0"/>
                        <a:t>5</a:t>
                      </a:r>
                      <a:endParaRPr lang="en-GB" sz="1800" dirty="0"/>
                    </a:p>
                  </a:txBody>
                  <a:tcPr marL="134175" marR="134175" marT="67088" marB="67088" anchor="ctr">
                    <a:solidFill>
                      <a:srgbClr val="0BE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800" dirty="0"/>
                        <a:t>2</a:t>
                      </a:r>
                      <a:endParaRPr lang="en-GB" sz="1800" dirty="0"/>
                    </a:p>
                  </a:txBody>
                  <a:tcPr marL="134175" marR="134175" marT="67088" marB="67088" anchor="ctr">
                    <a:solidFill>
                      <a:srgbClr val="0BE2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9685073"/>
                  </a:ext>
                </a:extLst>
              </a:tr>
              <a:tr h="602468">
                <a:tc>
                  <a:txBody>
                    <a:bodyPr/>
                    <a:lstStyle/>
                    <a:p>
                      <a:pPr algn="ctr"/>
                      <a:r>
                        <a:rPr lang="pl-PL" sz="1800" dirty="0" err="1"/>
                        <a:t>Normal</a:t>
                      </a:r>
                      <a:endParaRPr lang="en-GB" sz="1800" dirty="0"/>
                    </a:p>
                  </a:txBody>
                  <a:tcPr marL="134175" marR="134175" marT="67088" marB="6708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800" dirty="0"/>
                        <a:t>12</a:t>
                      </a:r>
                      <a:endParaRPr lang="en-GB" sz="1800" dirty="0"/>
                    </a:p>
                  </a:txBody>
                  <a:tcPr marL="134175" marR="134175" marT="67088" marB="67088" anchor="ctr">
                    <a:solidFill>
                      <a:srgbClr val="F9FF1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800" dirty="0"/>
                        <a:t>11</a:t>
                      </a:r>
                      <a:endParaRPr lang="en-GB" sz="1800" dirty="0"/>
                    </a:p>
                  </a:txBody>
                  <a:tcPr marL="134175" marR="134175" marT="67088" marB="67088" anchor="ctr">
                    <a:solidFill>
                      <a:srgbClr val="F9FF1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800" dirty="0"/>
                        <a:t>8</a:t>
                      </a:r>
                      <a:endParaRPr lang="en-GB" sz="1800" dirty="0"/>
                    </a:p>
                  </a:txBody>
                  <a:tcPr marL="134175" marR="134175" marT="67088" marB="67088" anchor="ctr">
                    <a:solidFill>
                      <a:srgbClr val="0BE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800" dirty="0"/>
                        <a:t>5</a:t>
                      </a:r>
                      <a:endParaRPr lang="en-GB" sz="1800" dirty="0"/>
                    </a:p>
                  </a:txBody>
                  <a:tcPr marL="134175" marR="134175" marT="67088" marB="67088" anchor="ctr">
                    <a:solidFill>
                      <a:srgbClr val="0BE2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6642950"/>
                  </a:ext>
                </a:extLst>
              </a:tr>
              <a:tr h="647506">
                <a:tc>
                  <a:txBody>
                    <a:bodyPr/>
                    <a:lstStyle/>
                    <a:p>
                      <a:pPr algn="ctr"/>
                      <a:r>
                        <a:rPr lang="pl-PL" sz="1800" dirty="0" err="1"/>
                        <a:t>Unbiased</a:t>
                      </a:r>
                      <a:r>
                        <a:rPr lang="pl-PL" sz="1800" dirty="0"/>
                        <a:t> </a:t>
                      </a:r>
                      <a:r>
                        <a:rPr lang="pl-PL" sz="1800" dirty="0" err="1"/>
                        <a:t>normal</a:t>
                      </a:r>
                      <a:endParaRPr lang="en-GB" sz="1800" dirty="0"/>
                    </a:p>
                  </a:txBody>
                  <a:tcPr marL="134175" marR="134175" marT="67088" marB="6708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800" dirty="0"/>
                        <a:t>12</a:t>
                      </a:r>
                      <a:endParaRPr lang="en-GB" sz="1800" dirty="0"/>
                    </a:p>
                  </a:txBody>
                  <a:tcPr marL="134175" marR="134175" marT="67088" marB="67088" anchor="ctr">
                    <a:solidFill>
                      <a:srgbClr val="F9FF1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800" dirty="0"/>
                        <a:t>11</a:t>
                      </a:r>
                      <a:endParaRPr lang="en-GB" sz="1800" dirty="0"/>
                    </a:p>
                  </a:txBody>
                  <a:tcPr marL="134175" marR="134175" marT="67088" marB="67088" anchor="ctr">
                    <a:solidFill>
                      <a:srgbClr val="F9FF1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800" dirty="0"/>
                        <a:t>8</a:t>
                      </a:r>
                      <a:endParaRPr lang="en-GB" sz="1800" dirty="0"/>
                    </a:p>
                  </a:txBody>
                  <a:tcPr marL="134175" marR="134175" marT="67088" marB="67088" anchor="ctr">
                    <a:solidFill>
                      <a:srgbClr val="0BE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800" dirty="0"/>
                        <a:t>5</a:t>
                      </a:r>
                      <a:endParaRPr lang="en-GB" sz="1800" dirty="0"/>
                    </a:p>
                  </a:txBody>
                  <a:tcPr marL="134175" marR="134175" marT="67088" marB="67088" anchor="ctr">
                    <a:solidFill>
                      <a:srgbClr val="0BE2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5300286"/>
                  </a:ext>
                </a:extLst>
              </a:tr>
              <a:tr h="602468">
                <a:tc>
                  <a:txBody>
                    <a:bodyPr/>
                    <a:lstStyle/>
                    <a:p>
                      <a:pPr algn="ctr"/>
                      <a:r>
                        <a:rPr lang="pl-PL" sz="1800" dirty="0" err="1"/>
                        <a:t>Weighted</a:t>
                      </a:r>
                      <a:endParaRPr lang="en-GB" sz="1800" dirty="0"/>
                    </a:p>
                  </a:txBody>
                  <a:tcPr marL="134175" marR="134175" marT="67088" marB="6708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800" dirty="0"/>
                        <a:t>8</a:t>
                      </a:r>
                      <a:endParaRPr lang="en-GB" sz="1800" dirty="0"/>
                    </a:p>
                  </a:txBody>
                  <a:tcPr marL="134175" marR="134175" marT="67088" marB="67088" anchor="ctr">
                    <a:solidFill>
                      <a:srgbClr val="0BE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800" dirty="0"/>
                        <a:t>8</a:t>
                      </a:r>
                      <a:endParaRPr lang="en-GB" sz="1800" dirty="0"/>
                    </a:p>
                  </a:txBody>
                  <a:tcPr marL="134175" marR="134175" marT="67088" marB="67088" anchor="ctr">
                    <a:solidFill>
                      <a:srgbClr val="0BE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800" dirty="0"/>
                        <a:t>5</a:t>
                      </a:r>
                      <a:endParaRPr lang="en-GB" sz="1800" dirty="0"/>
                    </a:p>
                  </a:txBody>
                  <a:tcPr marL="134175" marR="134175" marT="67088" marB="67088" anchor="ctr">
                    <a:solidFill>
                      <a:srgbClr val="0BE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800" dirty="0"/>
                        <a:t>7</a:t>
                      </a:r>
                      <a:endParaRPr lang="en-GB" sz="1800" dirty="0"/>
                    </a:p>
                  </a:txBody>
                  <a:tcPr marL="134175" marR="134175" marT="67088" marB="67088" anchor="ctr">
                    <a:solidFill>
                      <a:srgbClr val="0BE2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499299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Symbol zastępczy tekstu 3">
                <a:extLst>
                  <a:ext uri="{FF2B5EF4-FFF2-40B4-BE49-F238E27FC236}">
                    <a16:creationId xmlns:a16="http://schemas.microsoft.com/office/drawing/2014/main" id="{BE596FE4-00A6-67C2-1F60-27C8780D17C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11480" y="2691969"/>
                <a:ext cx="4443154" cy="349286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l" defTabSz="914400" rtl="0" eaLnBrk="1" latinLnBrk="0" hangingPunct="1">
                  <a:lnSpc>
                    <a:spcPct val="11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l" defTabSz="914400" rtl="0" eaLnBrk="1" latinLnBrk="0" hangingPunct="1">
                  <a:lnSpc>
                    <a:spcPct val="11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l" defTabSz="914400" rtl="0" eaLnBrk="1" latinLnBrk="0" hangingPunct="1">
                  <a:lnSpc>
                    <a:spcPct val="11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l" defTabSz="914400" rtl="0" eaLnBrk="1" latinLnBrk="0" hangingPunct="1">
                  <a:lnSpc>
                    <a:spcPct val="11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l" defTabSz="914400" rtl="0" eaLnBrk="1" latinLnBrk="0" hangingPunct="1">
                  <a:lnSpc>
                    <a:spcPct val="11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700" dirty="0"/>
                  <a:t>Backtesting </a:t>
                </a:r>
                <a:r>
                  <a:rPr lang="pl-PL" sz="1700" dirty="0"/>
                  <a:t>for </a:t>
                </a:r>
                <a:r>
                  <a:rPr lang="pl-PL" sz="1700" dirty="0" err="1"/>
                  <a:t>all</a:t>
                </a:r>
                <a:r>
                  <a:rPr lang="pl-PL" sz="1700" dirty="0"/>
                  <a:t> (</a:t>
                </a:r>
                <a14:m>
                  <m:oMath xmlns:m="http://schemas.openxmlformats.org/officeDocument/2006/math">
                    <m:r>
                      <a:rPr lang="pl-PL" sz="17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pl-PL" sz="1700" b="0" i="1" smtClean="0">
                        <a:latin typeface="Cambria Math" panose="02040503050406030204" pitchFamily="18" charset="0"/>
                      </a:rPr>
                      <m:t>=755)</m:t>
                    </m:r>
                  </m:oMath>
                </a14:m>
                <a:r>
                  <a:rPr lang="pl-PL" sz="1700" dirty="0"/>
                  <a:t> </a:t>
                </a:r>
                <a:r>
                  <a:rPr lang="pl-PL" sz="1700" dirty="0" err="1"/>
                  <a:t>calculated</a:t>
                </a:r>
                <a:r>
                  <a:rPr lang="pl-PL" sz="1700" dirty="0"/>
                  <a:t> </a:t>
                </a:r>
                <a:r>
                  <a:rPr lang="pl-PL" sz="1700" dirty="0" err="1"/>
                  <a:t>VaRs</a:t>
                </a:r>
                <a:r>
                  <a:rPr lang="pl-PL" sz="1700" dirty="0"/>
                  <a:t> with 500 </a:t>
                </a:r>
                <a:r>
                  <a:rPr lang="pl-PL" sz="1700" dirty="0" err="1"/>
                  <a:t>days</a:t>
                </a:r>
                <a:r>
                  <a:rPr lang="pl-PL" sz="1700" dirty="0"/>
                  <a:t> </a:t>
                </a:r>
                <a:r>
                  <a:rPr lang="pl-PL" sz="1700" dirty="0" err="1"/>
                  <a:t>lookback</a:t>
                </a:r>
                <a:r>
                  <a:rPr lang="pl-PL" sz="1700" dirty="0"/>
                  <a:t> period: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l-PL" sz="1700" b="0" i="0" dirty="0"/>
                  <a:t>the </a:t>
                </a:r>
                <a:r>
                  <a:rPr lang="pl-PL" sz="1700" b="0" i="0" dirty="0" err="1"/>
                  <a:t>green</a:t>
                </a:r>
                <a:r>
                  <a:rPr lang="pl-PL" sz="1700" b="0" i="0" dirty="0"/>
                  <a:t> </a:t>
                </a:r>
                <a:r>
                  <a:rPr lang="pl-PL" sz="1700" b="0" i="0" dirty="0" err="1"/>
                  <a:t>zone</a:t>
                </a:r>
                <a:r>
                  <a:rPr lang="pl-PL" sz="1700" b="0" i="0" dirty="0"/>
                  <a:t> </a:t>
                </a:r>
                <a:r>
                  <a:rPr lang="pl-PL" sz="1700" b="0" i="0" dirty="0" err="1"/>
                  <a:t>ends</a:t>
                </a:r>
                <a:r>
                  <a:rPr lang="pl-PL" sz="1700" b="0" i="0" dirty="0"/>
                  <a:t> with 10 </a:t>
                </a:r>
                <a:r>
                  <a:rPr lang="pl-PL" sz="1700" b="0" i="0" dirty="0" err="1"/>
                  <a:t>breaches</a:t>
                </a:r>
                <a:endParaRPr lang="pl-PL" sz="17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700" dirty="0"/>
                  <a:t>the yellow zone starts with 1</a:t>
                </a:r>
                <a:r>
                  <a:rPr lang="pl-PL" sz="1700" dirty="0"/>
                  <a:t>1</a:t>
                </a:r>
                <a:r>
                  <a:rPr lang="en-US" sz="1700" dirty="0"/>
                  <a:t> </a:t>
                </a:r>
                <a:r>
                  <a:rPr lang="pl-PL" sz="1700" dirty="0" err="1"/>
                  <a:t>breaches</a:t>
                </a:r>
                <a:endParaRPr lang="pl-PL" sz="17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700" dirty="0"/>
                  <a:t>the red zone starts with </a:t>
                </a:r>
                <a:r>
                  <a:rPr lang="pl-PL" sz="1700" dirty="0"/>
                  <a:t>20</a:t>
                </a:r>
                <a:r>
                  <a:rPr lang="en-US" sz="1700" dirty="0"/>
                  <a:t> </a:t>
                </a:r>
                <a:r>
                  <a:rPr lang="pl-PL" sz="1700" dirty="0" err="1"/>
                  <a:t>breaches</a:t>
                </a:r>
                <a:endParaRPr lang="pl-PL" sz="1700" b="0" i="0" dirty="0"/>
              </a:p>
              <a:p>
                <a:endParaRPr lang="pl-PL" sz="1700" dirty="0"/>
              </a:p>
            </p:txBody>
          </p:sp>
        </mc:Choice>
        <mc:Fallback xmlns="">
          <p:sp>
            <p:nvSpPr>
              <p:cNvPr id="5" name="Symbol zastępczy tekstu 3">
                <a:extLst>
                  <a:ext uri="{FF2B5EF4-FFF2-40B4-BE49-F238E27FC236}">
                    <a16:creationId xmlns:a16="http://schemas.microsoft.com/office/drawing/2014/main" id="{BE596FE4-00A6-67C2-1F60-27C8780D17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80" y="2691969"/>
                <a:ext cx="4443154" cy="3492868"/>
              </a:xfrm>
              <a:prstGeom prst="rect">
                <a:avLst/>
              </a:prstGeom>
              <a:blipFill>
                <a:blip r:embed="rId2"/>
                <a:stretch>
                  <a:fillRect l="-962" t="-349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32275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DB28DD5-87F0-ACBD-261E-90F41DE8C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Conclusions</a:t>
            </a:r>
            <a:endParaRPr lang="pl-PL" dirty="0"/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530CE09A-70A2-EE0D-C69E-065556C0DF78}"/>
              </a:ext>
            </a:extLst>
          </p:cNvPr>
          <p:cNvSpPr>
            <a:spLocks noGrp="1"/>
          </p:cNvSpPr>
          <p:nvPr>
            <p:ph type="pic" idx="1"/>
          </p:nvPr>
        </p:nvSpPr>
        <p:spPr/>
        <p:txBody>
          <a:bodyPr>
            <a:normAutofit/>
          </a:bodyPr>
          <a:lstStyle/>
          <a:p>
            <a:r>
              <a:rPr lang="pl-PL" sz="2400" dirty="0"/>
              <a:t>The </a:t>
            </a:r>
            <a:r>
              <a:rPr lang="pl-PL" sz="2400" dirty="0" err="1"/>
              <a:t>best</a:t>
            </a:r>
            <a:r>
              <a:rPr lang="pl-PL" sz="2400" dirty="0"/>
              <a:t> </a:t>
            </a:r>
            <a:r>
              <a:rPr lang="pl-PL" sz="2400" dirty="0" err="1"/>
              <a:t>estimators</a:t>
            </a:r>
            <a:r>
              <a:rPr lang="pl-PL" sz="2400" dirty="0"/>
              <a:t> for </a:t>
            </a:r>
            <a:r>
              <a:rPr lang="pl-PL" sz="2400" dirty="0" err="1"/>
              <a:t>us</a:t>
            </a:r>
            <a:r>
              <a:rPr lang="pl-PL" sz="2400" dirty="0"/>
              <a:t> </a:t>
            </a:r>
            <a:r>
              <a:rPr lang="pl-PL" sz="2400" dirty="0" err="1"/>
              <a:t>are</a:t>
            </a:r>
            <a:r>
              <a:rPr lang="pl-PL" sz="2400" dirty="0"/>
              <a:t> </a:t>
            </a:r>
            <a:r>
              <a:rPr lang="pl-PL" sz="2400" dirty="0" err="1"/>
              <a:t>historical</a:t>
            </a:r>
            <a:r>
              <a:rPr lang="pl-PL" sz="2400" dirty="0"/>
              <a:t> and </a:t>
            </a:r>
            <a:r>
              <a:rPr lang="pl-PL" sz="2400" dirty="0" err="1"/>
              <a:t>weighted</a:t>
            </a:r>
            <a:r>
              <a:rPr lang="pl-PL" sz="2400" dirty="0"/>
              <a:t> </a:t>
            </a:r>
            <a:r>
              <a:rPr lang="pl-PL" sz="2400" dirty="0" err="1"/>
              <a:t>historical</a:t>
            </a:r>
            <a:r>
              <a:rPr lang="pl-PL" sz="2400" dirty="0"/>
              <a:t> </a:t>
            </a:r>
            <a:r>
              <a:rPr lang="pl-PL" sz="2400" dirty="0" err="1"/>
              <a:t>VaRs</a:t>
            </a:r>
            <a:r>
              <a:rPr lang="pl-PL" sz="2400" dirty="0"/>
              <a:t>. </a:t>
            </a:r>
          </a:p>
          <a:p>
            <a:r>
              <a:rPr lang="pl-PL" sz="2400" dirty="0"/>
              <a:t>We </a:t>
            </a:r>
            <a:r>
              <a:rPr lang="pl-PL" sz="2400" dirty="0" err="1"/>
              <a:t>see</a:t>
            </a:r>
            <a:r>
              <a:rPr lang="pl-PL" sz="2400" dirty="0"/>
              <a:t> </a:t>
            </a:r>
            <a:r>
              <a:rPr lang="pl-PL" sz="2400" dirty="0" err="1"/>
              <a:t>that</a:t>
            </a:r>
            <a:r>
              <a:rPr lang="pl-PL" sz="2400" dirty="0"/>
              <a:t> the </a:t>
            </a:r>
            <a:r>
              <a:rPr lang="pl-PL" sz="2400" dirty="0" err="1"/>
              <a:t>weighted</a:t>
            </a:r>
            <a:r>
              <a:rPr lang="pl-PL" sz="2400" dirty="0"/>
              <a:t> one </a:t>
            </a:r>
            <a:r>
              <a:rPr lang="pl-PL" sz="2400" dirty="0" err="1"/>
              <a:t>is</a:t>
            </a:r>
            <a:r>
              <a:rPr lang="pl-PL" sz="2400" dirty="0"/>
              <a:t> </a:t>
            </a:r>
            <a:r>
              <a:rPr lang="pl-PL" sz="2400" dirty="0" err="1"/>
              <a:t>slightly</a:t>
            </a:r>
            <a:r>
              <a:rPr lang="pl-PL" sz="2400" dirty="0"/>
              <a:t> </a:t>
            </a:r>
            <a:r>
              <a:rPr lang="pl-PL" sz="2400" dirty="0" err="1"/>
              <a:t>harder</a:t>
            </a:r>
            <a:r>
              <a:rPr lang="pl-PL" sz="2400" dirty="0"/>
              <a:t> to </a:t>
            </a:r>
            <a:r>
              <a:rPr lang="pl-PL" sz="2400" dirty="0" err="1"/>
              <a:t>implement</a:t>
            </a:r>
            <a:r>
              <a:rPr lang="pl-PL" sz="2400" dirty="0"/>
              <a:t> and we </a:t>
            </a:r>
            <a:r>
              <a:rPr lang="pl-PL" sz="2400" dirty="0" err="1"/>
              <a:t>must</a:t>
            </a:r>
            <a:r>
              <a:rPr lang="pl-PL" sz="2400" dirty="0"/>
              <a:t> </a:t>
            </a:r>
            <a:r>
              <a:rPr lang="pl-PL" sz="2400" dirty="0" err="1"/>
              <a:t>find</a:t>
            </a:r>
            <a:r>
              <a:rPr lang="pl-PL" sz="2400" dirty="0"/>
              <a:t> </a:t>
            </a:r>
            <a:r>
              <a:rPr lang="pl-PL" sz="2400" dirty="0" err="1"/>
              <a:t>appropriate</a:t>
            </a:r>
            <a:r>
              <a:rPr lang="pl-PL" sz="2400" dirty="0"/>
              <a:t> </a:t>
            </a:r>
            <a:r>
              <a:rPr lang="pl-PL" sz="2400" dirty="0" err="1"/>
              <a:t>decay</a:t>
            </a:r>
            <a:r>
              <a:rPr lang="pl-PL" sz="2400" dirty="0"/>
              <a:t> </a:t>
            </a:r>
            <a:r>
              <a:rPr lang="pl-PL" sz="2400" dirty="0" err="1"/>
              <a:t>factor</a:t>
            </a:r>
            <a:r>
              <a:rPr lang="pl-PL" sz="2400" dirty="0"/>
              <a:t>. </a:t>
            </a:r>
            <a:r>
              <a:rPr lang="pl-PL" sz="2400" dirty="0" err="1"/>
              <a:t>However</a:t>
            </a:r>
            <a:r>
              <a:rPr lang="pl-PL" sz="2400" dirty="0"/>
              <a:t> we </a:t>
            </a:r>
            <a:r>
              <a:rPr lang="pl-PL" sz="2400" dirty="0" err="1"/>
              <a:t>are</a:t>
            </a:r>
            <a:r>
              <a:rPr lang="pl-PL" sz="2400" dirty="0"/>
              <a:t> </a:t>
            </a:r>
            <a:r>
              <a:rPr lang="pl-PL" sz="2400" dirty="0" err="1"/>
              <a:t>more</a:t>
            </a:r>
            <a:r>
              <a:rPr lang="pl-PL" sz="2400" dirty="0"/>
              <a:t> </a:t>
            </a:r>
            <a:r>
              <a:rPr lang="pl-PL" sz="2400" dirty="0" err="1"/>
              <a:t>flexible</a:t>
            </a:r>
            <a:r>
              <a:rPr lang="pl-PL" sz="2400" dirty="0"/>
              <a:t> in </a:t>
            </a:r>
            <a:r>
              <a:rPr lang="pl-PL" sz="2400" dirty="0" err="1"/>
              <a:t>this</a:t>
            </a:r>
            <a:r>
              <a:rPr lang="pl-PL" sz="2400" dirty="0"/>
              <a:t> </a:t>
            </a:r>
            <a:r>
              <a:rPr lang="pl-PL" sz="2400" dirty="0" err="1"/>
              <a:t>case</a:t>
            </a:r>
            <a:r>
              <a:rPr lang="pl-PL" sz="2400" dirty="0"/>
              <a:t>.</a:t>
            </a:r>
          </a:p>
          <a:p>
            <a:r>
              <a:rPr lang="en-US" sz="2400" dirty="0"/>
              <a:t>To conclude, we decided to choose weighted historical </a:t>
            </a:r>
            <a:r>
              <a:rPr lang="en-US" sz="2400" dirty="0" err="1"/>
              <a:t>VaR</a:t>
            </a:r>
            <a:r>
              <a:rPr lang="en-US" sz="2400" dirty="0"/>
              <a:t> as the best estimator. As stated by the regulator, we chose a 250-day lookback period.</a:t>
            </a:r>
            <a:endParaRPr lang="pl-PL" sz="2400" dirty="0"/>
          </a:p>
        </p:txBody>
      </p:sp>
      <p:pic>
        <p:nvPicPr>
          <p:cNvPr id="8" name="Grafika 7" descr="Żarówka i koło zębate z wypełnieniem pełnym">
            <a:extLst>
              <a:ext uri="{FF2B5EF4-FFF2-40B4-BE49-F238E27FC236}">
                <a16:creationId xmlns:a16="http://schemas.microsoft.com/office/drawing/2014/main" id="{ECA22841-FCFB-1ECE-6457-C981F73D30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24749" y="3233043"/>
            <a:ext cx="2187678" cy="2187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9857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F7A980F2-515F-5005-8FAB-3C6017C42F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pl-PL" sz="4800"/>
              <a:t>Thank you!</a:t>
            </a:r>
            <a:endParaRPr lang="en-GB" sz="480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C1B2BEED-EEE9-C45E-18BB-6E6AB5C52E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1" y="4872922"/>
            <a:ext cx="3933306" cy="1208141"/>
          </a:xfrm>
        </p:spPr>
        <p:txBody>
          <a:bodyPr>
            <a:normAutofit/>
          </a:bodyPr>
          <a:lstStyle/>
          <a:p>
            <a:r>
              <a:rPr lang="en-GB" sz="2000" dirty="0" err="1"/>
              <a:t>Honglin</a:t>
            </a:r>
            <a:r>
              <a:rPr lang="zh-CN" altLang="en-US" sz="2000" dirty="0"/>
              <a:t> </a:t>
            </a:r>
            <a:r>
              <a:rPr lang="en-US" altLang="zh-CN" sz="2000" dirty="0"/>
              <a:t>Qian</a:t>
            </a:r>
          </a:p>
          <a:p>
            <a:endParaRPr lang="en-GB" sz="20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Uścisk dłoni">
            <a:extLst>
              <a:ext uri="{FF2B5EF4-FFF2-40B4-BE49-F238E27FC236}">
                <a16:creationId xmlns:a16="http://schemas.microsoft.com/office/drawing/2014/main" id="{B6C544A7-EE58-71D3-0050-8B281A30D0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60099" y="625683"/>
            <a:ext cx="5455380" cy="5455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611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D7D12574-25F0-4BB1-AA48-9DE7527AF5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A3473CF9-37EB-43E7-89EF-D2D1C53D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615" y="221673"/>
            <a:ext cx="8384770" cy="133263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DF0863FC-7EF5-A836-52D7-495F8A26F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1" y="310343"/>
            <a:ext cx="7985759" cy="8688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000"/>
              <a:t>DATA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586B4EF9-43BA-4655-A6FF-1D8E21574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3110" y="1211407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pic>
        <p:nvPicPr>
          <p:cNvPr id="8" name="Graphic 7" descr="Bar chart">
            <a:extLst>
              <a:ext uri="{FF2B5EF4-FFF2-40B4-BE49-F238E27FC236}">
                <a16:creationId xmlns:a16="http://schemas.microsoft.com/office/drawing/2014/main" id="{01F02F1E-70C3-F638-9416-8175B1056F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9241" y="4606213"/>
            <a:ext cx="1991507" cy="1991507"/>
          </a:xfrm>
          <a:prstGeom prst="rect">
            <a:avLst/>
          </a:prstGeom>
        </p:spPr>
      </p:pic>
      <p:pic>
        <p:nvPicPr>
          <p:cNvPr id="4" name="Obraz 3">
            <a:extLst>
              <a:ext uri="{FF2B5EF4-FFF2-40B4-BE49-F238E27FC236}">
                <a16:creationId xmlns:a16="http://schemas.microsoft.com/office/drawing/2014/main" id="{8768F5DE-6D91-DE65-F34D-72076EB64F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2627" y="2338552"/>
            <a:ext cx="7246264" cy="1557945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C022AC45-3F18-1C04-71B2-7525C7BA52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44340" y="4224921"/>
            <a:ext cx="3703320" cy="731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0927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01" name="Rectangle 1087">
            <a:extLst>
              <a:ext uri="{FF2B5EF4-FFF2-40B4-BE49-F238E27FC236}">
                <a16:creationId xmlns:a16="http://schemas.microsoft.com/office/drawing/2014/main" id="{2D6FBB9D-1CAA-4D05-AB33-BABDFE17B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02" name="Rectangle 1089">
            <a:extLst>
              <a:ext uri="{FF2B5EF4-FFF2-40B4-BE49-F238E27FC236}">
                <a16:creationId xmlns:a16="http://schemas.microsoft.com/office/drawing/2014/main" id="{04727B71-B4B6-4823-80A1-68C40B475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03" name="Rectangle 1091">
            <a:extLst>
              <a:ext uri="{FF2B5EF4-FFF2-40B4-BE49-F238E27FC236}">
                <a16:creationId xmlns:a16="http://schemas.microsoft.com/office/drawing/2014/main" id="{79A6DB05-9FB5-4B07-8675-74C23D4FD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04" name="Rectangle 1093">
            <a:extLst>
              <a:ext uri="{FF2B5EF4-FFF2-40B4-BE49-F238E27FC236}">
                <a16:creationId xmlns:a16="http://schemas.microsoft.com/office/drawing/2014/main" id="{385E1BDC-A9B0-4A87-82E3-F3187F69A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05" name="Rectangle 1095">
            <a:extLst>
              <a:ext uri="{FF2B5EF4-FFF2-40B4-BE49-F238E27FC236}">
                <a16:creationId xmlns:a16="http://schemas.microsoft.com/office/drawing/2014/main" id="{0990C621-3B8B-4820-8328-D47EF7CE8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E8E470C0-7BD7-2BF5-0696-2CF9663E3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586822"/>
            <a:ext cx="3538728" cy="16459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700" dirty="0"/>
              <a:t>S&amp;P 500</a:t>
            </a:r>
            <a:br>
              <a:rPr lang="en-US" sz="2700" dirty="0"/>
            </a:br>
            <a:r>
              <a:rPr lang="en-US" sz="2700" dirty="0"/>
              <a:t>1.01.2019-1.01.2024</a:t>
            </a:r>
          </a:p>
        </p:txBody>
      </p:sp>
      <p:sp>
        <p:nvSpPr>
          <p:cNvPr id="1106" name="Rectangle 1097">
            <a:extLst>
              <a:ext uri="{FF2B5EF4-FFF2-40B4-BE49-F238E27FC236}">
                <a16:creationId xmlns:a16="http://schemas.microsoft.com/office/drawing/2014/main" id="{C1A2385B-1D2A-4E17-84FA-6CB7F0AAE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00" name="Rectangle 1099">
            <a:extLst>
              <a:ext uri="{FF2B5EF4-FFF2-40B4-BE49-F238E27FC236}">
                <a16:creationId xmlns:a16="http://schemas.microsoft.com/office/drawing/2014/main" id="{5E791F2F-79DB-4CC0-9FA1-001E3E91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8113" y="1405210"/>
            <a:ext cx="146304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60C2EA99-F817-1E41-B514-694F24D719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49240" y="586822"/>
            <a:ext cx="2188466" cy="16459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World events:</a:t>
            </a:r>
          </a:p>
          <a:p>
            <a:pPr marL="285750"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Covid in Wuhan</a:t>
            </a:r>
          </a:p>
          <a:p>
            <a:pPr marL="285750"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Covid in Europe</a:t>
            </a:r>
          </a:p>
        </p:txBody>
      </p:sp>
      <p:pic>
        <p:nvPicPr>
          <p:cNvPr id="1036" name="Picture 12">
            <a:extLst>
              <a:ext uri="{FF2B5EF4-FFF2-40B4-BE49-F238E27FC236}">
                <a16:creationId xmlns:a16="http://schemas.microsoft.com/office/drawing/2014/main" id="{466F9310-F0BF-5BC7-6F6A-5FD251247C60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6048" y="2510452"/>
            <a:ext cx="5580000" cy="41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pole tekstowe 4">
            <a:extLst>
              <a:ext uri="{FF2B5EF4-FFF2-40B4-BE49-F238E27FC236}">
                <a16:creationId xmlns:a16="http://schemas.microsoft.com/office/drawing/2014/main" id="{BCF94AD6-6AB8-D25C-4925-7B41F983B89C}"/>
              </a:ext>
            </a:extLst>
          </p:cNvPr>
          <p:cNvSpPr txBox="1"/>
          <p:nvPr/>
        </p:nvSpPr>
        <p:spPr>
          <a:xfrm>
            <a:off x="7902741" y="1150047"/>
            <a:ext cx="218846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USA elections</a:t>
            </a:r>
          </a:p>
          <a:p>
            <a:pPr marL="285750"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War in Ukraine</a:t>
            </a:r>
          </a:p>
          <a:p>
            <a:pPr marL="285750"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War </a:t>
            </a:r>
            <a:r>
              <a:rPr lang="pl-PL" dirty="0"/>
              <a:t>in</a:t>
            </a:r>
            <a:r>
              <a:rPr lang="en-US" sz="1800" dirty="0"/>
              <a:t> Gaza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8936117-8106-9A64-5845-D860B3C329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834" y="2510452"/>
            <a:ext cx="5580000" cy="4156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1131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01" name="Rectangle 1087">
            <a:extLst>
              <a:ext uri="{FF2B5EF4-FFF2-40B4-BE49-F238E27FC236}">
                <a16:creationId xmlns:a16="http://schemas.microsoft.com/office/drawing/2014/main" id="{2D6FBB9D-1CAA-4D05-AB33-BABDFE17B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02" name="Rectangle 1089">
            <a:extLst>
              <a:ext uri="{FF2B5EF4-FFF2-40B4-BE49-F238E27FC236}">
                <a16:creationId xmlns:a16="http://schemas.microsoft.com/office/drawing/2014/main" id="{04727B71-B4B6-4823-80A1-68C40B475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03" name="Rectangle 1091">
            <a:extLst>
              <a:ext uri="{FF2B5EF4-FFF2-40B4-BE49-F238E27FC236}">
                <a16:creationId xmlns:a16="http://schemas.microsoft.com/office/drawing/2014/main" id="{79A6DB05-9FB5-4B07-8675-74C23D4FD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04" name="Rectangle 1093">
            <a:extLst>
              <a:ext uri="{FF2B5EF4-FFF2-40B4-BE49-F238E27FC236}">
                <a16:creationId xmlns:a16="http://schemas.microsoft.com/office/drawing/2014/main" id="{385E1BDC-A9B0-4A87-82E3-F3187F69A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05" name="Rectangle 1095">
            <a:extLst>
              <a:ext uri="{FF2B5EF4-FFF2-40B4-BE49-F238E27FC236}">
                <a16:creationId xmlns:a16="http://schemas.microsoft.com/office/drawing/2014/main" id="{0990C621-3B8B-4820-8328-D47EF7CE8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E8E470C0-7BD7-2BF5-0696-2CF9663E3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586822"/>
            <a:ext cx="3538728" cy="16459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pl-PL" sz="2700" dirty="0"/>
              <a:t>DAX</a:t>
            </a:r>
            <a:br>
              <a:rPr lang="en-US" sz="2700" dirty="0"/>
            </a:br>
            <a:r>
              <a:rPr lang="en-US" sz="2700" dirty="0"/>
              <a:t>1.01.2019-1.01.2024</a:t>
            </a:r>
          </a:p>
        </p:txBody>
      </p:sp>
      <p:sp>
        <p:nvSpPr>
          <p:cNvPr id="1106" name="Rectangle 1097">
            <a:extLst>
              <a:ext uri="{FF2B5EF4-FFF2-40B4-BE49-F238E27FC236}">
                <a16:creationId xmlns:a16="http://schemas.microsoft.com/office/drawing/2014/main" id="{C1A2385B-1D2A-4E17-84FA-6CB7F0AAE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00" name="Rectangle 1099">
            <a:extLst>
              <a:ext uri="{FF2B5EF4-FFF2-40B4-BE49-F238E27FC236}">
                <a16:creationId xmlns:a16="http://schemas.microsoft.com/office/drawing/2014/main" id="{5E791F2F-79DB-4CC0-9FA1-001E3E91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8113" y="1405210"/>
            <a:ext cx="146304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60C2EA99-F817-1E41-B514-694F24D719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49240" y="586822"/>
            <a:ext cx="2188466" cy="16459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World events:</a:t>
            </a:r>
          </a:p>
          <a:p>
            <a:pPr marL="285750"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Covid in Wuhan</a:t>
            </a:r>
          </a:p>
          <a:p>
            <a:pPr marL="285750"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Covid in Europe</a:t>
            </a: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BCF94AD6-6AB8-D25C-4925-7B41F983B89C}"/>
              </a:ext>
            </a:extLst>
          </p:cNvPr>
          <p:cNvSpPr txBox="1"/>
          <p:nvPr/>
        </p:nvSpPr>
        <p:spPr>
          <a:xfrm>
            <a:off x="7902741" y="1150047"/>
            <a:ext cx="218846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USA elections</a:t>
            </a:r>
          </a:p>
          <a:p>
            <a:pPr marL="285750"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War in Ukraine</a:t>
            </a:r>
          </a:p>
          <a:p>
            <a:pPr marL="285750"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War </a:t>
            </a:r>
            <a:r>
              <a:rPr lang="pl-PL" sz="1800" dirty="0"/>
              <a:t>i</a:t>
            </a:r>
            <a:r>
              <a:rPr lang="en-US" sz="1800" dirty="0"/>
              <a:t>n Gaza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E2C7BB1-33AC-1AE5-7F5C-BAC7CCF805B3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0" y="2509200"/>
            <a:ext cx="5580000" cy="41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CE48E384-04CF-86EF-AA68-21A064354CDF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000" y="2509200"/>
            <a:ext cx="5580000" cy="41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5218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01" name="Rectangle 1087">
            <a:extLst>
              <a:ext uri="{FF2B5EF4-FFF2-40B4-BE49-F238E27FC236}">
                <a16:creationId xmlns:a16="http://schemas.microsoft.com/office/drawing/2014/main" id="{2D6FBB9D-1CAA-4D05-AB33-BABDFE17B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02" name="Rectangle 1089">
            <a:extLst>
              <a:ext uri="{FF2B5EF4-FFF2-40B4-BE49-F238E27FC236}">
                <a16:creationId xmlns:a16="http://schemas.microsoft.com/office/drawing/2014/main" id="{04727B71-B4B6-4823-80A1-68C40B475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03" name="Rectangle 1091">
            <a:extLst>
              <a:ext uri="{FF2B5EF4-FFF2-40B4-BE49-F238E27FC236}">
                <a16:creationId xmlns:a16="http://schemas.microsoft.com/office/drawing/2014/main" id="{79A6DB05-9FB5-4B07-8675-74C23D4FD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04" name="Rectangle 1093">
            <a:extLst>
              <a:ext uri="{FF2B5EF4-FFF2-40B4-BE49-F238E27FC236}">
                <a16:creationId xmlns:a16="http://schemas.microsoft.com/office/drawing/2014/main" id="{385E1BDC-A9B0-4A87-82E3-F3187F69A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05" name="Rectangle 1095">
            <a:extLst>
              <a:ext uri="{FF2B5EF4-FFF2-40B4-BE49-F238E27FC236}">
                <a16:creationId xmlns:a16="http://schemas.microsoft.com/office/drawing/2014/main" id="{0990C621-3B8B-4820-8328-D47EF7CE8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E8E470C0-7BD7-2BF5-0696-2CF9663E3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586822"/>
            <a:ext cx="3538728" cy="16459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pl-PL" sz="2700" dirty="0"/>
              <a:t>FTSE 100</a:t>
            </a:r>
            <a:br>
              <a:rPr lang="en-US" sz="2700" dirty="0"/>
            </a:br>
            <a:r>
              <a:rPr lang="en-US" sz="2700" dirty="0"/>
              <a:t>1.01.2019-1.01.2024</a:t>
            </a:r>
          </a:p>
        </p:txBody>
      </p:sp>
      <p:sp>
        <p:nvSpPr>
          <p:cNvPr id="1106" name="Rectangle 1097">
            <a:extLst>
              <a:ext uri="{FF2B5EF4-FFF2-40B4-BE49-F238E27FC236}">
                <a16:creationId xmlns:a16="http://schemas.microsoft.com/office/drawing/2014/main" id="{C1A2385B-1D2A-4E17-84FA-6CB7F0AAE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00" name="Rectangle 1099">
            <a:extLst>
              <a:ext uri="{FF2B5EF4-FFF2-40B4-BE49-F238E27FC236}">
                <a16:creationId xmlns:a16="http://schemas.microsoft.com/office/drawing/2014/main" id="{5E791F2F-79DB-4CC0-9FA1-001E3E91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8113" y="1405210"/>
            <a:ext cx="146304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60C2EA99-F817-1E41-B514-694F24D719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49240" y="586822"/>
            <a:ext cx="2188466" cy="16459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World events:</a:t>
            </a:r>
          </a:p>
          <a:p>
            <a:pPr marL="285750"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Covid in Wuhan</a:t>
            </a:r>
          </a:p>
          <a:p>
            <a:pPr marL="285750"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Covid in Europe</a:t>
            </a: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BCF94AD6-6AB8-D25C-4925-7B41F983B89C}"/>
              </a:ext>
            </a:extLst>
          </p:cNvPr>
          <p:cNvSpPr txBox="1"/>
          <p:nvPr/>
        </p:nvSpPr>
        <p:spPr>
          <a:xfrm>
            <a:off x="7902741" y="1150047"/>
            <a:ext cx="218846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USA elections</a:t>
            </a:r>
          </a:p>
          <a:p>
            <a:pPr marL="285750"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War in Ukraine</a:t>
            </a:r>
          </a:p>
          <a:p>
            <a:pPr marL="285750"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War </a:t>
            </a:r>
            <a:r>
              <a:rPr lang="pl-PL" sz="1800" dirty="0"/>
              <a:t>i</a:t>
            </a:r>
            <a:r>
              <a:rPr lang="en-US" sz="1800" dirty="0"/>
              <a:t>n Gaza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678F1B8-B189-4ED2-FEA1-DE88540C1A72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0" y="2509492"/>
            <a:ext cx="5580000" cy="41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DC346046-C4FB-0C3A-F1A6-9B89176439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000" y="2509200"/>
            <a:ext cx="5580000" cy="4091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67431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01" name="Rectangle 1087">
            <a:extLst>
              <a:ext uri="{FF2B5EF4-FFF2-40B4-BE49-F238E27FC236}">
                <a16:creationId xmlns:a16="http://schemas.microsoft.com/office/drawing/2014/main" id="{2D6FBB9D-1CAA-4D05-AB33-BABDFE17B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02" name="Rectangle 1089">
            <a:extLst>
              <a:ext uri="{FF2B5EF4-FFF2-40B4-BE49-F238E27FC236}">
                <a16:creationId xmlns:a16="http://schemas.microsoft.com/office/drawing/2014/main" id="{04727B71-B4B6-4823-80A1-68C40B475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03" name="Rectangle 1091">
            <a:extLst>
              <a:ext uri="{FF2B5EF4-FFF2-40B4-BE49-F238E27FC236}">
                <a16:creationId xmlns:a16="http://schemas.microsoft.com/office/drawing/2014/main" id="{79A6DB05-9FB5-4B07-8675-74C23D4FD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04" name="Rectangle 1093">
            <a:extLst>
              <a:ext uri="{FF2B5EF4-FFF2-40B4-BE49-F238E27FC236}">
                <a16:creationId xmlns:a16="http://schemas.microsoft.com/office/drawing/2014/main" id="{385E1BDC-A9B0-4A87-82E3-F3187F69A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05" name="Rectangle 1095">
            <a:extLst>
              <a:ext uri="{FF2B5EF4-FFF2-40B4-BE49-F238E27FC236}">
                <a16:creationId xmlns:a16="http://schemas.microsoft.com/office/drawing/2014/main" id="{0990C621-3B8B-4820-8328-D47EF7CE8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E8E470C0-7BD7-2BF5-0696-2CF9663E3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586822"/>
            <a:ext cx="3538728" cy="16459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pl-PL" sz="2700" dirty="0"/>
              <a:t>NIKKEI 225</a:t>
            </a:r>
            <a:br>
              <a:rPr lang="en-US" sz="2700" dirty="0"/>
            </a:br>
            <a:r>
              <a:rPr lang="en-US" sz="2700" dirty="0"/>
              <a:t>1.01.2019-1.01.2024</a:t>
            </a:r>
          </a:p>
        </p:txBody>
      </p:sp>
      <p:sp>
        <p:nvSpPr>
          <p:cNvPr id="1106" name="Rectangle 1097">
            <a:extLst>
              <a:ext uri="{FF2B5EF4-FFF2-40B4-BE49-F238E27FC236}">
                <a16:creationId xmlns:a16="http://schemas.microsoft.com/office/drawing/2014/main" id="{C1A2385B-1D2A-4E17-84FA-6CB7F0AAE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00" name="Rectangle 1099">
            <a:extLst>
              <a:ext uri="{FF2B5EF4-FFF2-40B4-BE49-F238E27FC236}">
                <a16:creationId xmlns:a16="http://schemas.microsoft.com/office/drawing/2014/main" id="{5E791F2F-79DB-4CC0-9FA1-001E3E91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8113" y="1405210"/>
            <a:ext cx="146304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60C2EA99-F817-1E41-B514-694F24D719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49240" y="586822"/>
            <a:ext cx="2188466" cy="16459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World events:</a:t>
            </a:r>
          </a:p>
          <a:p>
            <a:pPr marL="285750"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Covid in Wuhan</a:t>
            </a:r>
          </a:p>
          <a:p>
            <a:pPr marL="285750"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Covid in Europe</a:t>
            </a: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BCF94AD6-6AB8-D25C-4925-7B41F983B89C}"/>
              </a:ext>
            </a:extLst>
          </p:cNvPr>
          <p:cNvSpPr txBox="1"/>
          <p:nvPr/>
        </p:nvSpPr>
        <p:spPr>
          <a:xfrm>
            <a:off x="7902741" y="1150047"/>
            <a:ext cx="218846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USA elections</a:t>
            </a:r>
          </a:p>
          <a:p>
            <a:pPr marL="285750"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War in Ukraine</a:t>
            </a:r>
          </a:p>
          <a:p>
            <a:pPr marL="285750"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War </a:t>
            </a:r>
            <a:r>
              <a:rPr lang="pl-PL" sz="1800" dirty="0"/>
              <a:t>i</a:t>
            </a:r>
            <a:r>
              <a:rPr lang="en-US" sz="1800" dirty="0"/>
              <a:t>n Gaza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5FBD5E8B-9D2A-AC39-B00A-6C333C79C940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0" y="2509200"/>
            <a:ext cx="5580000" cy="41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3F10C8A5-0604-751E-7988-A2DCDBD247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1386" y="2545879"/>
            <a:ext cx="5591175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69807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82156BD-C742-C07F-4182-E63F66DCB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Tests</a:t>
            </a:r>
            <a:endParaRPr lang="pl-P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obrazu 2">
                <a:extLst>
                  <a:ext uri="{FF2B5EF4-FFF2-40B4-BE49-F238E27FC236}">
                    <a16:creationId xmlns:a16="http://schemas.microsoft.com/office/drawing/2014/main" id="{761B45BD-B637-9277-3BB1-8E90038B9CCE}"/>
                  </a:ext>
                </a:extLst>
              </p:cNvPr>
              <p:cNvSpPr>
                <a:spLocks noGrp="1"/>
              </p:cNvSpPr>
              <p:nvPr>
                <p:ph type="pic" idx="1"/>
              </p:nvPr>
            </p:nvSpPr>
            <p:spPr>
              <a:xfrm>
                <a:off x="4975024" y="1709927"/>
                <a:ext cx="6729984" cy="3805969"/>
              </a:xfrm>
            </p:spPr>
            <p:txBody>
              <a:bodyPr>
                <a:norm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pl-PL" sz="2800" b="1" dirty="0"/>
                  <a:t>Shapiro-Wilk –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8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pl-PL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l-PL" sz="2800" dirty="0"/>
                  <a:t>: </a:t>
                </a:r>
                <a:r>
                  <a:rPr lang="pl-PL" dirty="0" err="1"/>
                  <a:t>normality</a:t>
                </a:r>
                <a:endParaRPr lang="pl-PL" sz="28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pl-PL" sz="2800" b="1" dirty="0" err="1"/>
                  <a:t>Ljung</a:t>
                </a:r>
                <a:r>
                  <a:rPr lang="pl-PL" sz="2800" b="1" dirty="0"/>
                  <a:t>-Box –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8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pl-PL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l-PL" sz="2800" dirty="0"/>
                  <a:t>: </a:t>
                </a:r>
                <a:r>
                  <a:rPr lang="pl-PL" dirty="0"/>
                  <a:t>no </a:t>
                </a:r>
                <a:r>
                  <a:rPr lang="pl-PL" dirty="0" err="1"/>
                  <a:t>autocorrelation</a:t>
                </a:r>
                <a:endParaRPr lang="pl-PL" sz="2800" b="1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pl-PL" sz="2800" b="1" dirty="0" err="1"/>
                  <a:t>Levene</a:t>
                </a:r>
                <a:r>
                  <a:rPr lang="pl-PL" b="1" dirty="0"/>
                  <a:t> –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8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pl-PL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l-PL" dirty="0"/>
                  <a:t>: </a:t>
                </a:r>
                <a:r>
                  <a:rPr lang="pl-PL" dirty="0" err="1"/>
                  <a:t>homoscedasticity</a:t>
                </a:r>
                <a:endParaRPr lang="pl-PL" b="1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pl-PL" sz="2800" b="1" dirty="0"/>
                  <a:t>ADF </a:t>
                </a:r>
                <a:r>
                  <a:rPr lang="pl-PL" b="1" dirty="0"/>
                  <a:t>–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8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pl-PL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l-PL" dirty="0"/>
                  <a:t>: </a:t>
                </a:r>
                <a:r>
                  <a:rPr lang="pl-PL" dirty="0" err="1"/>
                  <a:t>nonstationarity</a:t>
                </a:r>
                <a:endParaRPr lang="pl-PL" dirty="0"/>
              </a:p>
              <a:p>
                <a:r>
                  <a:rPr lang="pl-PL" dirty="0"/>
                  <a:t>We </a:t>
                </a:r>
                <a:r>
                  <a:rPr lang="pl-PL" dirty="0" err="1"/>
                  <a:t>will</a:t>
                </a:r>
                <a:r>
                  <a:rPr lang="pl-PL" dirty="0"/>
                  <a:t> </a:t>
                </a:r>
                <a:r>
                  <a:rPr lang="pl-PL" dirty="0" err="1"/>
                  <a:t>perform</a:t>
                </a:r>
                <a:r>
                  <a:rPr lang="pl-PL" dirty="0"/>
                  <a:t> </a:t>
                </a:r>
                <a:r>
                  <a:rPr lang="pl-PL" dirty="0" err="1"/>
                  <a:t>all</a:t>
                </a:r>
                <a:r>
                  <a:rPr lang="pl-PL" dirty="0"/>
                  <a:t> </a:t>
                </a:r>
                <a:r>
                  <a:rPr lang="pl-PL" dirty="0" err="1"/>
                  <a:t>these</a:t>
                </a:r>
                <a:r>
                  <a:rPr lang="pl-PL" dirty="0"/>
                  <a:t> </a:t>
                </a:r>
                <a:r>
                  <a:rPr lang="pl-PL" dirty="0" err="1"/>
                  <a:t>tests</a:t>
                </a:r>
                <a:r>
                  <a:rPr lang="pl-PL" dirty="0"/>
                  <a:t> for </a:t>
                </a:r>
                <a:r>
                  <a:rPr lang="pl-PL" dirty="0" err="1"/>
                  <a:t>rates</a:t>
                </a:r>
                <a:r>
                  <a:rPr lang="pl-PL" dirty="0"/>
                  <a:t> of return from </a:t>
                </a:r>
                <a:r>
                  <a:rPr lang="pl-PL" dirty="0" err="1"/>
                  <a:t>chosen</a:t>
                </a:r>
                <a:r>
                  <a:rPr lang="pl-PL" dirty="0"/>
                  <a:t> </a:t>
                </a:r>
                <a:r>
                  <a:rPr lang="pl-PL" dirty="0" err="1"/>
                  <a:t>indexes</a:t>
                </a:r>
                <a:r>
                  <a:rPr lang="pl-PL" dirty="0"/>
                  <a:t>.</a:t>
                </a:r>
                <a:endParaRPr lang="pl-PL" sz="2800" dirty="0"/>
              </a:p>
              <a:p>
                <a:endParaRPr lang="pl-PL" dirty="0"/>
              </a:p>
            </p:txBody>
          </p:sp>
        </mc:Choice>
        <mc:Fallback xmlns="">
          <p:sp>
            <p:nvSpPr>
              <p:cNvPr id="3" name="Symbol zastępczy obrazu 2">
                <a:extLst>
                  <a:ext uri="{FF2B5EF4-FFF2-40B4-BE49-F238E27FC236}">
                    <a16:creationId xmlns:a16="http://schemas.microsoft.com/office/drawing/2014/main" id="{761B45BD-B637-9277-3BB1-8E90038B9C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pic" idx="1"/>
              </p:nvPr>
            </p:nvSpPr>
            <p:spPr>
              <a:xfrm>
                <a:off x="4975024" y="1709927"/>
                <a:ext cx="6729984" cy="3805969"/>
              </a:xfrm>
              <a:blipFill>
                <a:blip r:embed="rId2"/>
                <a:stretch>
                  <a:fillRect l="-1812" t="-1280" r="-99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Grafika 5" descr="Lista z wypełnieniem pełnym">
            <a:extLst>
              <a:ext uri="{FF2B5EF4-FFF2-40B4-BE49-F238E27FC236}">
                <a16:creationId xmlns:a16="http://schemas.microsoft.com/office/drawing/2014/main" id="{E7642869-856A-6514-9C14-CB4DB8216C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77265" y="3033251"/>
            <a:ext cx="2482645" cy="2482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464802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RegularSeedRightStep">
      <a:dk1>
        <a:srgbClr val="000000"/>
      </a:dk1>
      <a:lt1>
        <a:srgbClr val="FFFFFF"/>
      </a:lt1>
      <a:dk2>
        <a:srgbClr val="412435"/>
      </a:dk2>
      <a:lt2>
        <a:srgbClr val="E2E8E5"/>
      </a:lt2>
      <a:accent1>
        <a:srgbClr val="C34D91"/>
      </a:accent1>
      <a:accent2>
        <a:srgbClr val="B13B4E"/>
      </a:accent2>
      <a:accent3>
        <a:srgbClr val="C36B4D"/>
      </a:accent3>
      <a:accent4>
        <a:srgbClr val="B18B3B"/>
      </a:accent4>
      <a:accent5>
        <a:srgbClr val="A0AA43"/>
      </a:accent5>
      <a:accent6>
        <a:srgbClr val="75B13B"/>
      </a:accent6>
      <a:hlink>
        <a:srgbClr val="31935A"/>
      </a:hlink>
      <a:folHlink>
        <a:srgbClr val="7F7F7F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Pakiet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1431</TotalTime>
  <Words>1006</Words>
  <Application>Microsoft Macintosh PowerPoint</Application>
  <PresentationFormat>宽屏</PresentationFormat>
  <Paragraphs>190</Paragraphs>
  <Slides>33</Slides>
  <Notes>2</Notes>
  <HiddenSlides>1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40" baseType="lpstr">
      <vt:lpstr>Aptos</vt:lpstr>
      <vt:lpstr>Arial</vt:lpstr>
      <vt:lpstr>Avenir Next LT Pro</vt:lpstr>
      <vt:lpstr>Calibri</vt:lpstr>
      <vt:lpstr>Cambria Math</vt:lpstr>
      <vt:lpstr>Neue Haas Grotesk Text Pro</vt:lpstr>
      <vt:lpstr>AccentBoxVTI</vt:lpstr>
      <vt:lpstr>Value at risk</vt:lpstr>
      <vt:lpstr>Value-at-Risk</vt:lpstr>
      <vt:lpstr>DATA</vt:lpstr>
      <vt:lpstr>DATA</vt:lpstr>
      <vt:lpstr>S&amp;P 500 1.01.2019-1.01.2024</vt:lpstr>
      <vt:lpstr>DAX 1.01.2019-1.01.2024</vt:lpstr>
      <vt:lpstr>FTSE 100 1.01.2019-1.01.2024</vt:lpstr>
      <vt:lpstr>NIKKEI 225 1.01.2019-1.01.2024</vt:lpstr>
      <vt:lpstr>Tests</vt:lpstr>
      <vt:lpstr>Results</vt:lpstr>
      <vt:lpstr>Estimators</vt:lpstr>
      <vt:lpstr>Estimators</vt:lpstr>
      <vt:lpstr>Weighted historical VaR</vt:lpstr>
      <vt:lpstr>Weighted historical VaR</vt:lpstr>
      <vt:lpstr>Pros and cons of estimators</vt:lpstr>
      <vt:lpstr>S&amp;P 500 1-Day 99% VaR</vt:lpstr>
      <vt:lpstr>DAX 1-Day 99% VaR</vt:lpstr>
      <vt:lpstr>FTSE 100 1-Day 99% VaR</vt:lpstr>
      <vt:lpstr>NIKKEI 225 1-Day 99% VaR</vt:lpstr>
      <vt:lpstr>Model monitoring - backtesting</vt:lpstr>
      <vt:lpstr>Backtesting</vt:lpstr>
      <vt:lpstr>Backtesting</vt:lpstr>
      <vt:lpstr>Backtesting</vt:lpstr>
      <vt:lpstr>Backtesting</vt:lpstr>
      <vt:lpstr>Backtesting</vt:lpstr>
      <vt:lpstr>Backtesting</vt:lpstr>
      <vt:lpstr>Backtesting for VaR’s lookback = 500 days</vt:lpstr>
      <vt:lpstr>Backtesting for VaR’s lookback = 500 days</vt:lpstr>
      <vt:lpstr>Backtesting for VaR’s lookback = 500 days</vt:lpstr>
      <vt:lpstr>Backtesting for VaR’s lookback = 500 days</vt:lpstr>
      <vt:lpstr>Backtesting for VaR’s lookback = 500 days</vt:lpstr>
      <vt:lpstr>Conclusions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Norbert Lużyński</dc:creator>
  <cp:lastModifiedBy>Qian, Honglin</cp:lastModifiedBy>
  <cp:revision>39</cp:revision>
  <dcterms:created xsi:type="dcterms:W3CDTF">2024-06-10T14:25:10Z</dcterms:created>
  <dcterms:modified xsi:type="dcterms:W3CDTF">2024-09-01T19:59:59Z</dcterms:modified>
</cp:coreProperties>
</file>