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5A9CB9-C9CD-423F-87E7-CF2059FA185B}">
  <a:tblStyle styleId="{085A9CB9-C9CD-423F-87E7-CF2059FA1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706725" y="1571350"/>
            <a:ext cx="5236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Location of RF Signals with </a:t>
            </a:r>
            <a:r>
              <a:rPr lang="en" sz="3000"/>
              <a:t>Direction of Arrival(DOA)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 Liu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Lumantas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Rogue RF signals can cause interference with normal radio operation creating possible safety hazards and costly delays for projects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of the RF signals allows quick response for removing the interfering transmission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6818391" y="3132199"/>
            <a:ext cx="2164239" cy="1563455"/>
            <a:chOff x="259525" y="3002775"/>
            <a:chExt cx="2563050" cy="1776250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525" y="3002775"/>
              <a:ext cx="2563050" cy="172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259525" y="4649425"/>
              <a:ext cx="2451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http://walltowallcomms.co.uk/index.php/blog/202-how-to-reduce-interference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18200" y="1492875"/>
            <a:ext cx="467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uniform linear array (ULA) of antennas to determine direction of arrival of unknown signal at a particular receiver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Beamforming, Maximum Likelihood Estimators, MUSIC, etc. are potential algorithms to achieve an accurate estimate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Correlate DOAs from multiple receivers to determine a probable transmission location of the signal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70" y="1443538"/>
            <a:ext cx="2945050" cy="20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717150" y="3594800"/>
            <a:ext cx="2945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Optimizing the Performance of Modern Telecom Networks using a Novel Beam Sweep DOA method with LMS Algorithm in an Adaptive Smart Antenna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296875" y="2800475"/>
            <a:ext cx="9066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SDR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 flipH="1" rot="10800000">
            <a:off x="6815625" y="2615688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6961875" y="2808613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6942875" y="2892413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 flipH="1" rot="10800000">
            <a:off x="6815625" y="2970838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/>
          <p:nvPr/>
        </p:nvCxnSpPr>
        <p:spPr>
          <a:xfrm>
            <a:off x="6961875" y="315562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6942875" y="3247563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7296875" y="3865925"/>
            <a:ext cx="9066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SDR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6815625" y="3681138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6961875" y="386607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6942875" y="3957863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/>
          <p:nvPr/>
        </p:nvSpPr>
        <p:spPr>
          <a:xfrm flipH="1" rot="10800000">
            <a:off x="6815625" y="4036288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/>
          <p:nvPr/>
        </p:nvCxnSpPr>
        <p:spPr>
          <a:xfrm>
            <a:off x="6961875" y="422107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6942875" y="4313013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/>
          <p:nvPr/>
        </p:nvSpPr>
        <p:spPr>
          <a:xfrm flipH="1">
            <a:off x="724300" y="2728300"/>
            <a:ext cx="9066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SDR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 rot="10800000">
            <a:off x="1819650" y="2523750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/>
          <p:nvPr/>
        </p:nvCxnSpPr>
        <p:spPr>
          <a:xfrm>
            <a:off x="1965900" y="271667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1630900" y="2800475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 rot="10800000">
            <a:off x="1819650" y="2878900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1965900" y="307182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1630900" y="3155625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/>
          <p:nvPr/>
        </p:nvSpPr>
        <p:spPr>
          <a:xfrm flipH="1">
            <a:off x="724300" y="3793750"/>
            <a:ext cx="9066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SDR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 rot="10800000">
            <a:off x="1819650" y="3589200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1965900" y="378212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1630900" y="3865925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/>
          <p:nvPr/>
        </p:nvSpPr>
        <p:spPr>
          <a:xfrm rot="10800000">
            <a:off x="1819650" y="3944350"/>
            <a:ext cx="292500" cy="19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1965900" y="4137275"/>
            <a:ext cx="0" cy="8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1630900" y="4221075"/>
            <a:ext cx="35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/>
          <p:nvPr/>
        </p:nvSpPr>
        <p:spPr>
          <a:xfrm rot="10800000">
            <a:off x="4351050" y="1019413"/>
            <a:ext cx="292500" cy="1983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>
            <a:off x="4497300" y="1212338"/>
            <a:ext cx="1500" cy="324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/>
          <p:nvPr/>
        </p:nvSpPr>
        <p:spPr>
          <a:xfrm>
            <a:off x="3591588" y="212125"/>
            <a:ext cx="1812900" cy="1812900"/>
          </a:xfrm>
          <a:prstGeom prst="arc">
            <a:avLst>
              <a:gd fmla="val 2701006" name="adj1"/>
              <a:gd fmla="val 80893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123444" y="-255275"/>
            <a:ext cx="2747700" cy="2747700"/>
          </a:xfrm>
          <a:prstGeom prst="arc">
            <a:avLst>
              <a:gd fmla="val 2708457" name="adj1"/>
              <a:gd fmla="val 80833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340600" y="-644975"/>
            <a:ext cx="4314900" cy="3527100"/>
          </a:xfrm>
          <a:prstGeom prst="arc">
            <a:avLst>
              <a:gd fmla="val 2356960" name="adj1"/>
              <a:gd fmla="val 843606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813503" y="-1018125"/>
            <a:ext cx="5369100" cy="4388700"/>
          </a:xfrm>
          <a:prstGeom prst="arc">
            <a:avLst>
              <a:gd fmla="val 2348047" name="adj1"/>
              <a:gd fmla="val 84237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Shape 191"/>
          <p:cNvCxnSpPr>
            <a:stCxn id="171" idx="2"/>
            <a:endCxn id="178" idx="0"/>
          </p:cNvCxnSpPr>
          <p:nvPr/>
        </p:nvCxnSpPr>
        <p:spPr>
          <a:xfrm>
            <a:off x="1177600" y="3227800"/>
            <a:ext cx="0" cy="56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57" idx="2"/>
            <a:endCxn id="164" idx="0"/>
          </p:cNvCxnSpPr>
          <p:nvPr/>
        </p:nvCxnSpPr>
        <p:spPr>
          <a:xfrm>
            <a:off x="7750175" y="3299975"/>
            <a:ext cx="0" cy="56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/>
        </p:nvSpPr>
        <p:spPr>
          <a:xfrm rot="-5400000">
            <a:off x="778650" y="3173750"/>
            <a:ext cx="73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MIMO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 rot="-5400000">
            <a:off x="7355400" y="3231700"/>
            <a:ext cx="734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MIMO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 flipH="1">
            <a:off x="104600" y="1600100"/>
            <a:ext cx="10800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 flipH="1">
            <a:off x="7442675" y="1600100"/>
            <a:ext cx="1080000" cy="49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7" name="Shape 197"/>
          <p:cNvCxnSpPr>
            <a:endCxn id="171" idx="0"/>
          </p:cNvCxnSpPr>
          <p:nvPr/>
        </p:nvCxnSpPr>
        <p:spPr>
          <a:xfrm flipH="1" rot="-5400000">
            <a:off x="596650" y="2147350"/>
            <a:ext cx="628800" cy="533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6" idx="2"/>
            <a:endCxn id="157" idx="0"/>
          </p:cNvCxnSpPr>
          <p:nvPr/>
        </p:nvCxnSpPr>
        <p:spPr>
          <a:xfrm rot="5400000">
            <a:off x="7516025" y="2333750"/>
            <a:ext cx="700800" cy="2325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 txBox="1"/>
          <p:nvPr/>
        </p:nvSpPr>
        <p:spPr>
          <a:xfrm>
            <a:off x="644500" y="2126425"/>
            <a:ext cx="81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LabVIEW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7261200" y="2179138"/>
            <a:ext cx="81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LabVIEW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699350" y="2373725"/>
            <a:ext cx="637500" cy="199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 rot="-5400000">
            <a:off x="1722450" y="3573200"/>
            <a:ext cx="114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Phased Array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 flipH="1">
            <a:off x="6590000" y="2492425"/>
            <a:ext cx="637500" cy="199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 rot="-5400000">
            <a:off x="6188175" y="3665150"/>
            <a:ext cx="114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Phased Array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flipH="1">
            <a:off x="445450" y="484079"/>
            <a:ext cx="12288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Phased Array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 flipH="1">
            <a:off x="2059750" y="1522654"/>
            <a:ext cx="13356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Angle Estimation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 flipH="1">
            <a:off x="3847800" y="1522654"/>
            <a:ext cx="13356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DOA</a:t>
            </a:r>
            <a:r>
              <a:rPr lang="en">
                <a:solidFill>
                  <a:srgbClr val="FFFFFF"/>
                </a:solidFill>
              </a:rPr>
              <a:t> Estimation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3434700" y="1772404"/>
            <a:ext cx="44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3" name="Shape 213"/>
          <p:cNvSpPr/>
          <p:nvPr/>
        </p:nvSpPr>
        <p:spPr>
          <a:xfrm flipH="1">
            <a:off x="5635850" y="1526704"/>
            <a:ext cx="1612800" cy="491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DOA</a:t>
            </a:r>
            <a:r>
              <a:rPr lang="en">
                <a:solidFill>
                  <a:srgbClr val="FFFFFF"/>
                </a:solidFill>
              </a:rPr>
              <a:t> Transmission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x="5183400" y="1772404"/>
            <a:ext cx="44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5" name="Shape 215"/>
          <p:cNvSpPr/>
          <p:nvPr/>
        </p:nvSpPr>
        <p:spPr>
          <a:xfrm>
            <a:off x="1809325" y="1428154"/>
            <a:ext cx="3541500" cy="17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LabVIEW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 flipH="1">
            <a:off x="4782200" y="3706200"/>
            <a:ext cx="3320100" cy="694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Computer (for triangulation)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flipH="1">
            <a:off x="445450" y="2495154"/>
            <a:ext cx="12288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Amplifier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8" name="Shape 218"/>
          <p:cNvCxnSpPr>
            <a:stCxn id="209" idx="2"/>
            <a:endCxn id="217" idx="0"/>
          </p:cNvCxnSpPr>
          <p:nvPr/>
        </p:nvCxnSpPr>
        <p:spPr>
          <a:xfrm>
            <a:off x="1059850" y="983579"/>
            <a:ext cx="0" cy="151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" name="Shape 219"/>
          <p:cNvCxnSpPr>
            <a:stCxn id="217" idx="1"/>
          </p:cNvCxnSpPr>
          <p:nvPr/>
        </p:nvCxnSpPr>
        <p:spPr>
          <a:xfrm>
            <a:off x="1674250" y="2744904"/>
            <a:ext cx="385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0" name="Shape 220"/>
          <p:cNvSpPr/>
          <p:nvPr/>
        </p:nvSpPr>
        <p:spPr>
          <a:xfrm flipH="1">
            <a:off x="2113150" y="2495154"/>
            <a:ext cx="12288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SDRs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" name="Shape 221"/>
          <p:cNvCxnSpPr>
            <a:stCxn id="220" idx="0"/>
            <a:endCxn id="210" idx="2"/>
          </p:cNvCxnSpPr>
          <p:nvPr/>
        </p:nvCxnSpPr>
        <p:spPr>
          <a:xfrm rot="10800000">
            <a:off x="2727550" y="2022054"/>
            <a:ext cx="0" cy="47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2" name="Shape 222"/>
          <p:cNvSpPr txBox="1"/>
          <p:nvPr/>
        </p:nvSpPr>
        <p:spPr>
          <a:xfrm>
            <a:off x="1674250" y="406250"/>
            <a:ext cx="1858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900 MHz carrier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16.665 cm (½ λ)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 rot="5400000">
            <a:off x="6351700" y="2507450"/>
            <a:ext cx="92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Ethernet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875400" y="4023450"/>
            <a:ext cx="92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Ethernet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" name="Shape 225"/>
          <p:cNvCxnSpPr>
            <a:stCxn id="216" idx="3"/>
            <a:endCxn id="220" idx="2"/>
          </p:cNvCxnSpPr>
          <p:nvPr/>
        </p:nvCxnSpPr>
        <p:spPr>
          <a:xfrm rot="10800000">
            <a:off x="2727500" y="2994750"/>
            <a:ext cx="2054700" cy="10587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" name="Shape 226"/>
          <p:cNvCxnSpPr>
            <a:stCxn id="213" idx="2"/>
            <a:endCxn id="216" idx="0"/>
          </p:cNvCxnSpPr>
          <p:nvPr/>
        </p:nvCxnSpPr>
        <p:spPr>
          <a:xfrm flipH="1" rot="-5400000">
            <a:off x="5598500" y="2861854"/>
            <a:ext cx="16881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7" name="Shape 227"/>
          <p:cNvSpPr/>
          <p:nvPr/>
        </p:nvSpPr>
        <p:spPr>
          <a:xfrm>
            <a:off x="246950" y="1247492"/>
            <a:ext cx="8452500" cy="219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 flipH="1">
            <a:off x="1154550" y="2548075"/>
            <a:ext cx="12288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MATLab Simulation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 flipH="1">
            <a:off x="2824050" y="2548075"/>
            <a:ext cx="13356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Antenna Construction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4" name="Shape 234"/>
          <p:cNvCxnSpPr>
            <a:stCxn id="232" idx="1"/>
            <a:endCxn id="233" idx="3"/>
          </p:cNvCxnSpPr>
          <p:nvPr/>
        </p:nvCxnSpPr>
        <p:spPr>
          <a:xfrm>
            <a:off x="2383350" y="2797825"/>
            <a:ext cx="44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5" name="Shape 235"/>
          <p:cNvSpPr/>
          <p:nvPr/>
        </p:nvSpPr>
        <p:spPr>
          <a:xfrm flipH="1">
            <a:off x="4600350" y="2548075"/>
            <a:ext cx="1335600" cy="49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Compare with Simulation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4159650" y="2797825"/>
            <a:ext cx="44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37" name="Shape 237"/>
          <p:cNvCxnSpPr>
            <a:stCxn id="235" idx="2"/>
            <a:endCxn id="232" idx="2"/>
          </p:cNvCxnSpPr>
          <p:nvPr/>
        </p:nvCxnSpPr>
        <p:spPr>
          <a:xfrm rot="5400000">
            <a:off x="3518250" y="1298275"/>
            <a:ext cx="600" cy="3499200"/>
          </a:xfrm>
          <a:prstGeom prst="bentConnector3">
            <a:avLst>
              <a:gd fmla="val 81908333" name="adj1"/>
            </a:avLst>
          </a:prstGeom>
          <a:noFill/>
          <a:ln cap="flat" cmpd="sng" w="28575">
            <a:solidFill>
              <a:srgbClr val="FF0000"/>
            </a:solidFill>
            <a:prstDash val="dot"/>
            <a:round/>
            <a:headEnd len="lg" w="lg" type="none"/>
            <a:tailEnd len="lg" w="lg" type="stealth"/>
          </a:ln>
        </p:spPr>
      </p:cxnSp>
      <p:cxnSp>
        <p:nvCxnSpPr>
          <p:cNvPr id="238" name="Shape 238"/>
          <p:cNvCxnSpPr/>
          <p:nvPr/>
        </p:nvCxnSpPr>
        <p:spPr>
          <a:xfrm>
            <a:off x="5935950" y="2797825"/>
            <a:ext cx="4407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9" name="Shape 239"/>
          <p:cNvSpPr/>
          <p:nvPr/>
        </p:nvSpPr>
        <p:spPr>
          <a:xfrm flipH="1">
            <a:off x="2824050" y="1604475"/>
            <a:ext cx="1776300" cy="491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Labview Implementation 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Shape 240"/>
          <p:cNvCxnSpPr>
            <a:stCxn id="239" idx="3"/>
          </p:cNvCxnSpPr>
          <p:nvPr/>
        </p:nvCxnSpPr>
        <p:spPr>
          <a:xfrm flipH="1">
            <a:off x="1768950" y="1850175"/>
            <a:ext cx="1055100" cy="697800"/>
          </a:xfrm>
          <a:prstGeom prst="bentConnector3">
            <a:avLst>
              <a:gd fmla="val 9963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1" name="Shape 241"/>
          <p:cNvSpPr/>
          <p:nvPr/>
        </p:nvSpPr>
        <p:spPr>
          <a:xfrm flipH="1">
            <a:off x="6376650" y="2478125"/>
            <a:ext cx="1612800" cy="491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Prototype Testing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4600350" y="1794675"/>
            <a:ext cx="1776300" cy="808800"/>
          </a:xfrm>
          <a:prstGeom prst="bentConnector3">
            <a:avLst>
              <a:gd fmla="val 7986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5 10/30/17 Matlab Simulation of Antenna and Phased Array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6 11/06/17 Finalize Antenna Design and begin to order parts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7-8 11/13/17 Develop Algorithm to estimate DOA and begin implementation into LabVIEW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9 11/27/17 Antenna Construction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10 12/4/17 Finish Antenna Construction and begin characterization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Winter Break 12/18/17 - 1/1/18 Catch up on any unfinished tasks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1 1/08/18 Iterate on Antenna Design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2 1/15/18 Finish Antenna Characterization and assembly of prototype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3 1/22/18 Fine-tune prototype and estimation algorithms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4 -5 Overflow time/ Further </a:t>
            </a:r>
            <a:r>
              <a:rPr lang="en"/>
              <a:t>reliability</a:t>
            </a:r>
            <a:r>
              <a:rPr lang="en"/>
              <a:t> 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Division</a:t>
            </a:r>
            <a:endParaRPr/>
          </a:p>
        </p:txBody>
      </p:sp>
      <p:graphicFrame>
        <p:nvGraphicFramePr>
          <p:cNvPr id="254" name="Shape 254"/>
          <p:cNvGraphicFramePr/>
          <p:nvPr/>
        </p:nvGraphicFramePr>
        <p:xfrm>
          <a:off x="952500" y="192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{085A9CB9-C9CD-423F-87E7-CF2059FA185B}</a:tableStyleId>
              </a:tblPr>
              <a:tblGrid>
                <a:gridCol w="3619500"/>
                <a:gridCol w="3619500"/>
              </a:tblGrid>
              <a:tr h="39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Albert Liu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Matt Lumantas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17538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Phased array antenna Matlab simulation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DOA estimation Matlab simulation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PCB Design for Phased Array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Characterization of Phased Array Antenna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Prototype testing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Create beamforming/DOA algorithm in LabVIEW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Design circuit for pre-amp at antenna elements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Construct antenna array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Interface receivers with LabVIEW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Prototype testing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950250" y="1948150"/>
            <a:ext cx="7243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Questions?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