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3.xml" ContentType="application/vnd.openxmlformats-officedocument.presentationml.notesSlide+xml"/>
  <Override PartName="/ppt/tags/tag3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77" r:id="rId4"/>
    <p:sldId id="311" r:id="rId5"/>
    <p:sldId id="312" r:id="rId6"/>
    <p:sldId id="313" r:id="rId7"/>
    <p:sldId id="278" r:id="rId8"/>
    <p:sldId id="279" r:id="rId9"/>
    <p:sldId id="280" r:id="rId10"/>
    <p:sldId id="281" r:id="rId11"/>
    <p:sldId id="282" r:id="rId12"/>
    <p:sldId id="305" r:id="rId13"/>
    <p:sldId id="283" r:id="rId14"/>
    <p:sldId id="284" r:id="rId15"/>
    <p:sldId id="285" r:id="rId16"/>
    <p:sldId id="314" r:id="rId17"/>
    <p:sldId id="315" r:id="rId18"/>
    <p:sldId id="286" r:id="rId19"/>
    <p:sldId id="287" r:id="rId20"/>
    <p:sldId id="288" r:id="rId21"/>
    <p:sldId id="290" r:id="rId22"/>
    <p:sldId id="289" r:id="rId23"/>
    <p:sldId id="291" r:id="rId24"/>
    <p:sldId id="292" r:id="rId25"/>
    <p:sldId id="293" r:id="rId26"/>
    <p:sldId id="294" r:id="rId27"/>
    <p:sldId id="295" r:id="rId28"/>
    <p:sldId id="297" r:id="rId29"/>
    <p:sldId id="298" r:id="rId30"/>
    <p:sldId id="316" r:id="rId31"/>
    <p:sldId id="300" r:id="rId32"/>
    <p:sldId id="301" r:id="rId33"/>
    <p:sldId id="299" r:id="rId34"/>
    <p:sldId id="303" r:id="rId35"/>
    <p:sldId id="304" r:id="rId36"/>
    <p:sldId id="306" r:id="rId37"/>
    <p:sldId id="307" r:id="rId38"/>
    <p:sldId id="308" r:id="rId39"/>
    <p:sldId id="309" r:id="rId40"/>
    <p:sldId id="310" r:id="rId41"/>
    <p:sldId id="317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5407" autoAdjust="0"/>
  </p:normalViewPr>
  <p:slideViewPr>
    <p:cSldViewPr snapToGrid="0">
      <p:cViewPr varScale="1">
        <p:scale>
          <a:sx n="112" d="100"/>
          <a:sy n="112" d="100"/>
        </p:scale>
        <p:origin x="15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9E3AF-9FE6-4AA0-BF23-71344A0D2388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EBAB3-3494-4749-8CD6-F8E9F9812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3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560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偏移量存放在指令的</a:t>
            </a:r>
            <a:r>
              <a:rPr lang="en-US" altLang="zh-CN" dirty="0" err="1" smtClean="0"/>
              <a:t>imm</a:t>
            </a:r>
            <a:r>
              <a:rPr lang="zh-CN" altLang="en-US" dirty="0" smtClean="0"/>
              <a:t>字段</a:t>
            </a:r>
            <a:r>
              <a:rPr lang="en-US" altLang="zh-CN" dirty="0" smtClean="0"/>
              <a:t>Instr15:0</a:t>
            </a:r>
            <a:r>
              <a:rPr lang="zh-CN" altLang="en-US" dirty="0" smtClean="0"/>
              <a:t>，表明分支经过的指令数，可正可负。</a:t>
            </a:r>
            <a:endParaRPr lang="en-US" altLang="zh-CN" dirty="0" smtClean="0"/>
          </a:p>
          <a:p>
            <a:r>
              <a:rPr lang="zh-CN" altLang="en-US" dirty="0" smtClean="0"/>
              <a:t>因此，需要进行符号扩展，并乘以</a:t>
            </a:r>
            <a:r>
              <a:rPr lang="en-US" altLang="zh-CN" dirty="0" smtClean="0"/>
              <a:t>4.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894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896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660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A1F6-383C-4D3A-A2A9-8778BC328641}" type="datetime1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87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B056-7F0C-4415-9A97-58098370D72F}" type="datetime1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44301-D1CC-47E6-9F24-D5AE9B536037}" type="datetime1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01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png"/><Relationship Id="rId5" Type="http://schemas.openxmlformats.org/officeDocument/2006/relationships/image" Target="../media/image19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pn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tags" Target="../tags/tag11.xml"/><Relationship Id="rId7" Type="http://schemas.openxmlformats.org/officeDocument/2006/relationships/oleObject" Target="../embeddings/oleObject10.bin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tags" Target="../tags/tag13.xml"/><Relationship Id="rId7" Type="http://schemas.openxmlformats.org/officeDocument/2006/relationships/oleObject" Target="../embeddings/oleObject12.bin"/><Relationship Id="rId2" Type="http://schemas.openxmlformats.org/officeDocument/2006/relationships/tags" Target="../tags/tag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tags" Target="../tags/tag15.xml"/><Relationship Id="rId7" Type="http://schemas.openxmlformats.org/officeDocument/2006/relationships/oleObject" Target="../embeddings/oleObject14.bin"/><Relationship Id="rId2" Type="http://schemas.openxmlformats.org/officeDocument/2006/relationships/tags" Target="../tags/tag1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1.png"/><Relationship Id="rId2" Type="http://schemas.openxmlformats.org/officeDocument/2006/relationships/tags" Target="../tags/tag1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4.png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35.png"/><Relationship Id="rId2" Type="http://schemas.openxmlformats.org/officeDocument/2006/relationships/tags" Target="../tags/tag1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8.bin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tags" Target="../tags/tag22.xml"/><Relationship Id="rId7" Type="http://schemas.openxmlformats.org/officeDocument/2006/relationships/oleObject" Target="../embeddings/oleObject19.bin"/><Relationship Id="rId2" Type="http://schemas.openxmlformats.org/officeDocument/2006/relationships/tags" Target="../tags/tag2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2.bin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4.bin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2088196" y="4643875"/>
            <a:ext cx="5458357" cy="6985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088197" y="3644900"/>
            <a:ext cx="5458356" cy="6985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574929"/>
            <a:ext cx="7772400" cy="1227703"/>
          </a:xfrm>
        </p:spPr>
        <p:txBody>
          <a:bodyPr anchor="ctr"/>
          <a:lstStyle/>
          <a:p>
            <a:r>
              <a:rPr lang="zh-CN" altLang="en-US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计算机体系结构实验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9538" y="2200951"/>
            <a:ext cx="6564923" cy="104563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spc="300" dirty="0"/>
              <a:t>1. MIPS</a:t>
            </a:r>
            <a:r>
              <a:rPr lang="zh-CN" altLang="en-US" sz="4400" b="1" spc="300" dirty="0"/>
              <a:t>微处理器原理</a:t>
            </a:r>
            <a:endParaRPr lang="zh-CN" altLang="en-US" sz="4400" spc="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2402" y="3514679"/>
            <a:ext cx="5894151" cy="828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体系结构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（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MIPS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汇编语言）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pic>
        <p:nvPicPr>
          <p:cNvPr id="5" name="Picture 2" descr="https://timgsa.baidu.com/timg?image&amp;quality=80&amp;size=b9999_10000&amp;sec=1486706539526&amp;di=79ff7f14d79ab459b5a7e54209358ed7&amp;imgtype=0&amp;src=http%3A%2F%2Fb.hiphotos.baidu.com%2Fbaike%2Fs%3D220%2Fsign%3Db8f5950d0afa513d55aa6bdc0d6c554c%2F3b87e950352ac65c394266a2f9f2b21192138a9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5" y="6047439"/>
            <a:ext cx="756000" cy="75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timgsa.baidu.com/timg?image&amp;quality=80&amp;size=b9999_10000&amp;sec=1486706601692&amp;di=6c9e3e11002e1601c2fcdf5329b5c70b&amp;imgtype=0&amp;src=http%3A%2F%2Fawb.img.xmtbang.com%2Fimg%2Fuploadnew%2F201510%2F23%2F760f1307425d46578fb2912eb3957857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49233" y="6006902"/>
            <a:ext cx="816309" cy="81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1652402" y="4722983"/>
            <a:ext cx="62071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200" b="1" dirty="0"/>
              <a:t>微</a:t>
            </a:r>
            <a:r>
              <a:rPr lang="zh-CN" altLang="en-US" sz="3200" b="1" dirty="0" smtClean="0"/>
              <a:t>体系结构</a:t>
            </a:r>
            <a:r>
              <a:rPr lang="zh-CN" altLang="en-US" sz="3200" b="1" dirty="0"/>
              <a:t>（</a:t>
            </a:r>
            <a:r>
              <a:rPr lang="zh-CN" altLang="en-US" sz="3200" b="1" dirty="0" smtClean="0"/>
              <a:t>单周期处理器）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559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946" y="116443"/>
            <a:ext cx="5303943" cy="775924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b="1" dirty="0" smtClean="0"/>
              <a:t>单周期数据路径 </a:t>
            </a:r>
            <a:r>
              <a:rPr lang="en-US" altLang="zh-CN" sz="4000" b="1" dirty="0" smtClean="0"/>
              <a:t>-4</a:t>
            </a:r>
            <a:endParaRPr lang="zh-CN" altLang="en-US" sz="4000" b="1" dirty="0"/>
          </a:p>
        </p:txBody>
      </p:sp>
      <p:sp>
        <p:nvSpPr>
          <p:cNvPr id="4" name="矩形 3"/>
          <p:cNvSpPr/>
          <p:nvPr/>
        </p:nvSpPr>
        <p:spPr>
          <a:xfrm>
            <a:off x="6278144" y="360961"/>
            <a:ext cx="2339102" cy="4001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US" altLang="zh-CN" sz="2000" dirty="0" smtClean="0">
                <a:latin typeface="Courier New" pitchFamily="49" charset="0"/>
              </a:rPr>
              <a:t> </a:t>
            </a:r>
            <a:r>
              <a:rPr lang="en-US" altLang="zh-CN" sz="2000" dirty="0" err="1" smtClean="0">
                <a:latin typeface="Courier New" pitchFamily="49" charset="0"/>
              </a:rPr>
              <a:t>rt</a:t>
            </a:r>
            <a:r>
              <a:rPr lang="en-US" altLang="zh-CN" sz="2000" dirty="0">
                <a:latin typeface="Courier New" pitchFamily="49" charset="0"/>
              </a:rPr>
              <a:t>, </a:t>
            </a:r>
            <a:r>
              <a:rPr lang="en-US" altLang="zh-CN" sz="2000" dirty="0" err="1">
                <a:latin typeface="Courier New" pitchFamily="49" charset="0"/>
              </a:rPr>
              <a:t>imm</a:t>
            </a:r>
            <a:r>
              <a:rPr lang="en-US" altLang="zh-CN" sz="2000" dirty="0">
                <a:latin typeface="Courier New" pitchFamily="49" charset="0"/>
              </a:rPr>
              <a:t>(</a:t>
            </a:r>
            <a:r>
              <a:rPr lang="en-US" altLang="zh-CN" sz="2000" dirty="0" err="1">
                <a:latin typeface="Courier New" pitchFamily="49" charset="0"/>
              </a:rPr>
              <a:t>rs</a:t>
            </a:r>
            <a:r>
              <a:rPr lang="en-US" altLang="zh-CN" sz="2000" dirty="0">
                <a:latin typeface="Courier New" pitchFamily="49" charset="0"/>
              </a:rPr>
              <a:t>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104045" y="1011685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(6)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rs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rt</a:t>
                      </a:r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imm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(16)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42889" y="1213538"/>
            <a:ext cx="26484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</a:rPr>
              <a:t>4</a:t>
            </a:r>
            <a:r>
              <a:rPr lang="en-US" altLang="zh-CN" sz="2400" b="1" dirty="0">
                <a:solidFill>
                  <a:schemeClr val="accent1"/>
                </a:solidFill>
              </a:rPr>
              <a:t>: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计算</a:t>
            </a:r>
            <a:r>
              <a:rPr lang="zh-CN" altLang="en-US" sz="2400" b="1" dirty="0" smtClean="0"/>
              <a:t>存储器地址</a:t>
            </a:r>
            <a:endParaRPr lang="zh-CN" altLang="en-US" sz="2400" b="1" dirty="0"/>
          </a:p>
        </p:txBody>
      </p:sp>
      <p:graphicFrame>
        <p:nvGraphicFramePr>
          <p:cNvPr id="11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/>
          </p:nvPr>
        </p:nvGraphicFramePr>
        <p:xfrm>
          <a:off x="501946" y="1579351"/>
          <a:ext cx="8077200" cy="329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3" name="VISIO" r:id="rId4" imgW="4344480" imgH="1770840" progId="Visio.Drawing.6">
                  <p:embed/>
                </p:oleObj>
              </mc:Choice>
              <mc:Fallback>
                <p:oleObj name="VISIO" r:id="rId4" imgW="4344480" imgH="17708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46" y="1579351"/>
                        <a:ext cx="8077200" cy="3290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07595" y="4021215"/>
            <a:ext cx="3502902" cy="2429672"/>
          </a:xfrm>
          <a:prstGeom prst="rect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659962" y="6081555"/>
            <a:ext cx="125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ALU</a:t>
            </a:r>
            <a:r>
              <a:rPr lang="zh-CN" altLang="en-US" dirty="0" smtClean="0">
                <a:solidFill>
                  <a:srgbClr val="0070C0"/>
                </a:solidFill>
              </a:rPr>
              <a:t>简化版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81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5327" y="116443"/>
            <a:ext cx="5344797" cy="681313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b="1" dirty="0" smtClean="0"/>
              <a:t>单周期数据路径 </a:t>
            </a:r>
            <a:r>
              <a:rPr lang="en-US" altLang="zh-CN" sz="4000" b="1" dirty="0" smtClean="0"/>
              <a:t>-5</a:t>
            </a:r>
            <a:endParaRPr lang="zh-CN" altLang="en-US" sz="4000" b="1" dirty="0"/>
          </a:p>
        </p:txBody>
      </p:sp>
      <p:sp>
        <p:nvSpPr>
          <p:cNvPr id="14" name="矩形 13"/>
          <p:cNvSpPr/>
          <p:nvPr/>
        </p:nvSpPr>
        <p:spPr>
          <a:xfrm>
            <a:off x="288544" y="1128266"/>
            <a:ext cx="38411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</a:rPr>
              <a:t>5:</a:t>
            </a:r>
            <a:r>
              <a:rPr lang="en-US" altLang="zh-CN" sz="2400" dirty="0" smtClean="0">
                <a:solidFill>
                  <a:schemeClr val="accent1"/>
                </a:solidFill>
              </a:rPr>
              <a:t> </a:t>
            </a:r>
            <a:r>
              <a:rPr lang="zh-CN" altLang="en-US" sz="2400" dirty="0" smtClean="0"/>
              <a:t>向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寄存器文件 </a:t>
            </a:r>
            <a:r>
              <a:rPr lang="zh-CN" altLang="en-US" sz="2400" dirty="0" smtClean="0"/>
              <a:t>写入 </a:t>
            </a:r>
            <a:r>
              <a:rPr lang="zh-CN" altLang="en-US" sz="2400" b="1" dirty="0" smtClean="0"/>
              <a:t>数据</a:t>
            </a:r>
            <a:endParaRPr lang="en-US" altLang="zh-CN" sz="2400" b="1" dirty="0"/>
          </a:p>
        </p:txBody>
      </p:sp>
      <p:sp>
        <p:nvSpPr>
          <p:cNvPr id="4" name="矩形 3"/>
          <p:cNvSpPr/>
          <p:nvPr/>
        </p:nvSpPr>
        <p:spPr>
          <a:xfrm>
            <a:off x="6571395" y="359963"/>
            <a:ext cx="2339102" cy="4001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US" altLang="zh-CN" sz="2000" dirty="0" smtClean="0">
                <a:latin typeface="Courier New" pitchFamily="49" charset="0"/>
              </a:rPr>
              <a:t> </a:t>
            </a:r>
            <a:r>
              <a:rPr lang="en-US" altLang="zh-CN" sz="2000" dirty="0" err="1" smtClean="0">
                <a:latin typeface="Courier New" pitchFamily="49" charset="0"/>
              </a:rPr>
              <a:t>rt</a:t>
            </a:r>
            <a:r>
              <a:rPr lang="en-US" altLang="zh-CN" sz="2000" dirty="0">
                <a:latin typeface="Courier New" pitchFamily="49" charset="0"/>
              </a:rPr>
              <a:t>, </a:t>
            </a:r>
            <a:r>
              <a:rPr lang="en-US" altLang="zh-CN" sz="2000" dirty="0" err="1">
                <a:latin typeface="Courier New" pitchFamily="49" charset="0"/>
              </a:rPr>
              <a:t>imm</a:t>
            </a:r>
            <a:r>
              <a:rPr lang="en-US" altLang="zh-CN" sz="2000" dirty="0">
                <a:latin typeface="Courier New" pitchFamily="49" charset="0"/>
              </a:rPr>
              <a:t>(</a:t>
            </a:r>
            <a:r>
              <a:rPr lang="en-US" altLang="zh-CN" sz="2000" dirty="0" err="1">
                <a:latin typeface="Courier New" pitchFamily="49" charset="0"/>
              </a:rPr>
              <a:t>rs</a:t>
            </a:r>
            <a:r>
              <a:rPr lang="en-US" altLang="zh-CN" sz="2000" dirty="0">
                <a:latin typeface="Courier New" pitchFamily="49" charset="0"/>
              </a:rPr>
              <a:t>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166720" y="963011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(6)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rs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imm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(16)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/>
          </p:nvPr>
        </p:nvGraphicFramePr>
        <p:xfrm>
          <a:off x="124409" y="1499106"/>
          <a:ext cx="8862210" cy="3844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7" name="VISIO" r:id="rId4" imgW="4843440" imgH="2101320" progId="Visio.Drawing.6">
                  <p:embed/>
                </p:oleObj>
              </mc:Choice>
              <mc:Fallback>
                <p:oleObj name="VISIO" r:id="rId4" imgW="4843440" imgH="2101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09" y="1499106"/>
                        <a:ext cx="8862210" cy="38449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393382" y="1312166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20       16</a:t>
            </a:r>
            <a:endParaRPr lang="zh-CN" altLang="en-US" sz="1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1"/>
          <a:stretch/>
        </p:blipFill>
        <p:spPr>
          <a:xfrm>
            <a:off x="3694126" y="2807514"/>
            <a:ext cx="4410075" cy="397020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050" y="5460672"/>
            <a:ext cx="326403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0070C0"/>
                </a:solidFill>
              </a:rPr>
              <a:t>寄存器文件版本</a:t>
            </a:r>
            <a:r>
              <a:rPr lang="en-US" altLang="zh-CN" sz="2000" dirty="0" smtClean="0">
                <a:solidFill>
                  <a:srgbClr val="0070C0"/>
                </a:solidFill>
              </a:rPr>
              <a:t>2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zh-CN" altLang="en-US" sz="2000" dirty="0" smtClean="0"/>
              <a:t>写入操作为同步时序电路</a:t>
            </a:r>
            <a:r>
              <a:rPr lang="zh-CN" altLang="en-US" sz="2000" dirty="0"/>
              <a:t>，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zh-CN" altLang="en-US" sz="2000" dirty="0" smtClean="0"/>
              <a:t>在时钟上升沿，写使能</a:t>
            </a:r>
            <a:r>
              <a:rPr lang="en-US" altLang="zh-CN" sz="2000" dirty="0" smtClean="0"/>
              <a:t>=1</a:t>
            </a:r>
            <a:r>
              <a:rPr lang="zh-CN" altLang="en-US" sz="2000" dirty="0" smtClean="0"/>
              <a:t>时</a:t>
            </a:r>
            <a:endParaRPr lang="zh-CN" altLang="en-US" sz="20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051672" y="1578914"/>
            <a:ext cx="727114" cy="4225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72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828" y="141842"/>
            <a:ext cx="4797720" cy="83635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 smtClean="0"/>
              <a:t>单周期 数据路径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5813645" y="313901"/>
            <a:ext cx="2765501" cy="4616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r>
              <a:rPr lang="en-US" altLang="zh-CN" sz="2400" dirty="0">
                <a:latin typeface="Courier New" pitchFamily="49" charset="0"/>
              </a:rPr>
              <a:t>, </a:t>
            </a:r>
            <a:r>
              <a:rPr lang="en-US" altLang="zh-CN" sz="2400" dirty="0" err="1">
                <a:latin typeface="Courier New" pitchFamily="49" charset="0"/>
              </a:rPr>
              <a:t>imm</a:t>
            </a:r>
            <a:r>
              <a:rPr lang="en-US" altLang="zh-CN" sz="2400" dirty="0">
                <a:latin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</a:rPr>
              <a:t>rs</a:t>
            </a:r>
            <a:r>
              <a:rPr lang="en-US" altLang="zh-CN" sz="2400" dirty="0">
                <a:latin typeface="Courier New" pitchFamily="49" charset="0"/>
              </a:rPr>
              <a:t>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260428" y="1384713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</a:t>
                      </a:r>
                      <a:r>
                        <a:rPr lang="en-US" altLang="zh-CN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rs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rt</a:t>
                      </a:r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Imm</a:t>
                      </a:r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061918" y="827948"/>
            <a:ext cx="251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装入字：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] = [</a:t>
            </a:r>
            <a:r>
              <a:rPr lang="en-US" altLang="zh-CN" dirty="0"/>
              <a:t>Address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875590" y="1745029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25       21</a:t>
            </a:r>
            <a:endParaRPr lang="zh-CN" altLang="en-US" sz="14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68" y="3173510"/>
            <a:ext cx="9132832" cy="36844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464" y="978195"/>
            <a:ext cx="2889310" cy="2682404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3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760" y="116443"/>
            <a:ext cx="5607586" cy="748712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b="1" dirty="0" smtClean="0"/>
              <a:t>单周期数据路径 </a:t>
            </a:r>
            <a:r>
              <a:rPr lang="en-US" altLang="zh-CN" sz="4000" b="1" dirty="0" smtClean="0"/>
              <a:t>-6</a:t>
            </a:r>
            <a:endParaRPr lang="zh-CN" altLang="en-US" sz="4000" b="1" dirty="0"/>
          </a:p>
        </p:txBody>
      </p:sp>
      <p:sp>
        <p:nvSpPr>
          <p:cNvPr id="14" name="矩形 13"/>
          <p:cNvSpPr/>
          <p:nvPr/>
        </p:nvSpPr>
        <p:spPr>
          <a:xfrm>
            <a:off x="316543" y="952795"/>
            <a:ext cx="4240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</a:rPr>
              <a:t>6:</a:t>
            </a:r>
            <a:r>
              <a:rPr lang="en-US" altLang="zh-CN" sz="2400" dirty="0" smtClean="0">
                <a:solidFill>
                  <a:schemeClr val="accent1"/>
                </a:solidFill>
              </a:rPr>
              <a:t> </a:t>
            </a:r>
            <a:r>
              <a:rPr lang="zh-CN" altLang="en-US" sz="2400" dirty="0" smtClean="0"/>
              <a:t>确定</a:t>
            </a:r>
            <a:r>
              <a:rPr lang="en-US" altLang="zh-CN" sz="2400" b="1" dirty="0" smtClean="0"/>
              <a:t>PC</a:t>
            </a:r>
            <a:r>
              <a:rPr lang="zh-CN" altLang="en-US" sz="2400" b="1" dirty="0" smtClean="0"/>
              <a:t>的下一个指令</a:t>
            </a:r>
            <a:r>
              <a:rPr lang="zh-CN" altLang="en-US" sz="2400" dirty="0" smtClean="0"/>
              <a:t>的地址</a:t>
            </a:r>
            <a:endParaRPr lang="en-US" altLang="zh-CN" sz="2400" b="1" dirty="0"/>
          </a:p>
        </p:txBody>
      </p:sp>
      <p:sp>
        <p:nvSpPr>
          <p:cNvPr id="4" name="矩形 3"/>
          <p:cNvSpPr/>
          <p:nvPr/>
        </p:nvSpPr>
        <p:spPr>
          <a:xfrm>
            <a:off x="6571395" y="359963"/>
            <a:ext cx="2339102" cy="4001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US" altLang="zh-CN" sz="2000" dirty="0" smtClean="0">
                <a:latin typeface="Courier New" pitchFamily="49" charset="0"/>
              </a:rPr>
              <a:t> </a:t>
            </a:r>
            <a:r>
              <a:rPr lang="en-US" altLang="zh-CN" sz="2000" dirty="0" err="1" smtClean="0">
                <a:latin typeface="Courier New" pitchFamily="49" charset="0"/>
              </a:rPr>
              <a:t>rt</a:t>
            </a:r>
            <a:r>
              <a:rPr lang="en-US" altLang="zh-CN" sz="2000" dirty="0">
                <a:latin typeface="Courier New" pitchFamily="49" charset="0"/>
              </a:rPr>
              <a:t>, </a:t>
            </a:r>
            <a:r>
              <a:rPr lang="en-US" altLang="zh-CN" sz="2000" dirty="0" err="1">
                <a:latin typeface="Courier New" pitchFamily="49" charset="0"/>
              </a:rPr>
              <a:t>imm</a:t>
            </a:r>
            <a:r>
              <a:rPr lang="en-US" altLang="zh-CN" sz="2000" dirty="0">
                <a:latin typeface="Courier New" pitchFamily="49" charset="0"/>
              </a:rPr>
              <a:t>(</a:t>
            </a:r>
            <a:r>
              <a:rPr lang="en-US" altLang="zh-CN" sz="2000" dirty="0" err="1">
                <a:latin typeface="Courier New" pitchFamily="49" charset="0"/>
              </a:rPr>
              <a:t>rs</a:t>
            </a:r>
            <a:r>
              <a:rPr lang="en-US" altLang="zh-CN" sz="2000" dirty="0">
                <a:latin typeface="Courier New" pitchFamily="49" charset="0"/>
              </a:rPr>
              <a:t>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104045" y="964836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(6)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rs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rt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imm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(16)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/>
          </p:nvPr>
        </p:nvGraphicFramePr>
        <p:xfrm>
          <a:off x="34517" y="1280591"/>
          <a:ext cx="9044577" cy="384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1" name="VISIO" r:id="rId4" imgW="5044320" imgH="2143080" progId="Visio.Drawing.6">
                  <p:embed/>
                </p:oleObj>
              </mc:Choice>
              <mc:Fallback>
                <p:oleObj name="VISIO" r:id="rId4" imgW="5044320" imgH="2143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7" y="1280591"/>
                        <a:ext cx="9044577" cy="384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01537" y="5081640"/>
            <a:ext cx="2585728" cy="1661993"/>
          </a:xfrm>
          <a:prstGeom prst="rect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module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zh-CN" altLang="en-US" b="1" dirty="0"/>
              <a:t>adder</a:t>
            </a:r>
            <a:r>
              <a:rPr lang="zh-CN" altLang="en-US" dirty="0" smtClean="0"/>
              <a:t>(</a:t>
            </a:r>
            <a:endParaRPr lang="en-US" altLang="zh-CN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</a:t>
            </a:r>
            <a:r>
              <a:rPr lang="zh-CN" altLang="en-US" b="1" dirty="0" smtClean="0">
                <a:solidFill>
                  <a:srgbClr val="0070C0"/>
                </a:solidFill>
              </a:rPr>
              <a:t>input</a:t>
            </a:r>
            <a:r>
              <a:rPr lang="zh-CN" altLang="en-US" dirty="0" smtClean="0"/>
              <a:t>    [</a:t>
            </a:r>
            <a:r>
              <a:rPr lang="zh-CN" altLang="en-US" dirty="0"/>
              <a:t>31:0] a, b,</a:t>
            </a:r>
          </a:p>
          <a:p>
            <a:r>
              <a:rPr lang="zh-CN" altLang="en-US" dirty="0"/>
              <a:t>          </a:t>
            </a:r>
            <a:r>
              <a:rPr lang="zh-CN" altLang="en-US" b="1" dirty="0" smtClean="0">
                <a:solidFill>
                  <a:srgbClr val="0070C0"/>
                </a:solidFill>
              </a:rPr>
              <a:t>output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zh-CN" altLang="en-US" dirty="0"/>
              <a:t>[31:0] </a:t>
            </a:r>
            <a:r>
              <a:rPr lang="zh-CN" altLang="en-US" dirty="0" smtClean="0"/>
              <a:t>y )</a:t>
            </a:r>
            <a:r>
              <a:rPr lang="zh-CN" altLang="en-US" dirty="0"/>
              <a:t>;</a:t>
            </a:r>
          </a:p>
          <a:p>
            <a:endParaRPr lang="zh-CN" altLang="en-US" sz="1050" dirty="0"/>
          </a:p>
          <a:p>
            <a:r>
              <a:rPr lang="zh-CN" altLang="en-US" dirty="0"/>
              <a:t>  </a:t>
            </a:r>
            <a:r>
              <a:rPr lang="zh-CN" altLang="en-US" b="1" dirty="0">
                <a:solidFill>
                  <a:srgbClr val="0070C0"/>
                </a:solidFill>
              </a:rPr>
              <a:t>assign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zh-CN" altLang="en-US" dirty="0"/>
              <a:t>y = a + b;</a:t>
            </a:r>
          </a:p>
          <a:p>
            <a:r>
              <a:rPr lang="zh-CN" altLang="en-US" b="1" dirty="0">
                <a:solidFill>
                  <a:srgbClr val="0070C0"/>
                </a:solidFill>
              </a:rPr>
              <a:t>endmodule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944081" y="5222023"/>
            <a:ext cx="6135013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MIPS</a:t>
            </a:r>
            <a:r>
              <a:rPr lang="zh-CN" altLang="en-US" dirty="0" smtClean="0"/>
              <a:t>存储器模型是字节</a:t>
            </a:r>
            <a:r>
              <a:rPr lang="en-US" altLang="zh-CN" dirty="0" smtClean="0"/>
              <a:t>(8bits)</a:t>
            </a:r>
            <a:r>
              <a:rPr lang="zh-CN" altLang="en-US" dirty="0" smtClean="0"/>
              <a:t>寻址，而不是字</a:t>
            </a:r>
            <a:r>
              <a:rPr lang="en-US" altLang="zh-CN" dirty="0" smtClean="0"/>
              <a:t>(32bits)</a:t>
            </a:r>
            <a:r>
              <a:rPr lang="zh-CN" altLang="en-US" dirty="0" smtClean="0"/>
              <a:t>寻址。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每一个数据</a:t>
            </a:r>
            <a:r>
              <a:rPr lang="zh-CN" altLang="en-US" b="1" dirty="0" smtClean="0"/>
              <a:t>字节</a:t>
            </a:r>
            <a:r>
              <a:rPr lang="zh-CN" altLang="en-US" dirty="0" smtClean="0"/>
              <a:t>都有一个</a:t>
            </a:r>
            <a:r>
              <a:rPr lang="zh-CN" altLang="en-US" b="1" dirty="0" smtClean="0"/>
              <a:t>唯一的地址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位的字包含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位字节，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即：每一个字地址都是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的倍数。</a:t>
            </a:r>
            <a:r>
              <a:rPr lang="en-US" altLang="zh-CN" dirty="0" smtClean="0"/>
              <a:t>【P185】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229874" y="1313567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20           16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07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810" y="116443"/>
            <a:ext cx="5199961" cy="775924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b="1" dirty="0" smtClean="0"/>
              <a:t>单周期数据路径 </a:t>
            </a:r>
            <a:r>
              <a:rPr lang="en-US" altLang="zh-CN" sz="4000" b="1" dirty="0" smtClean="0"/>
              <a:t>-7</a:t>
            </a:r>
            <a:endParaRPr lang="zh-CN" altLang="en-US" sz="4000" b="1" dirty="0"/>
          </a:p>
        </p:txBody>
      </p:sp>
      <p:sp>
        <p:nvSpPr>
          <p:cNvPr id="14" name="矩形 13"/>
          <p:cNvSpPr/>
          <p:nvPr/>
        </p:nvSpPr>
        <p:spPr>
          <a:xfrm>
            <a:off x="327559" y="1484070"/>
            <a:ext cx="36086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将</a:t>
            </a:r>
            <a:r>
              <a:rPr lang="zh-CN" altLang="en-US" sz="2400" b="1" dirty="0" smtClean="0"/>
              <a:t>数据</a:t>
            </a:r>
            <a:r>
              <a:rPr lang="zh-CN" altLang="en-US" sz="2400" dirty="0" smtClean="0"/>
              <a:t>写入</a:t>
            </a:r>
            <a:r>
              <a:rPr lang="zh-CN" altLang="en-US" sz="2400" b="1" dirty="0" smtClean="0"/>
              <a:t>数据存储器</a:t>
            </a:r>
            <a:endParaRPr lang="en-US" altLang="zh-CN" sz="2400" b="1" dirty="0"/>
          </a:p>
        </p:txBody>
      </p:sp>
      <p:sp>
        <p:nvSpPr>
          <p:cNvPr id="4" name="矩形 3"/>
          <p:cNvSpPr/>
          <p:nvPr/>
        </p:nvSpPr>
        <p:spPr>
          <a:xfrm>
            <a:off x="6144996" y="321863"/>
            <a:ext cx="2765501" cy="461665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rgbClr val="FF0000"/>
                </a:solidFill>
                <a:latin typeface="Courier New" pitchFamily="49" charset="0"/>
              </a:rPr>
              <a:t>sw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r>
              <a:rPr lang="en-US" altLang="zh-CN" sz="2400" dirty="0">
                <a:latin typeface="Courier New" pitchFamily="49" charset="0"/>
              </a:rPr>
              <a:t>, </a:t>
            </a:r>
            <a:r>
              <a:rPr lang="en-US" altLang="zh-CN" sz="2400" dirty="0" err="1">
                <a:latin typeface="Courier New" pitchFamily="49" charset="0"/>
              </a:rPr>
              <a:t>imm</a:t>
            </a:r>
            <a:r>
              <a:rPr lang="en-US" altLang="zh-CN" sz="2400" dirty="0">
                <a:latin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</a:rPr>
              <a:t>rs</a:t>
            </a:r>
            <a:r>
              <a:rPr lang="en-US" altLang="zh-CN" sz="2400" dirty="0">
                <a:latin typeface="Courier New" pitchFamily="49" charset="0"/>
              </a:rPr>
              <a:t>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564662"/>
              </p:ext>
            </p:extLst>
          </p:nvPr>
        </p:nvGraphicFramePr>
        <p:xfrm>
          <a:off x="5104045" y="1409640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(6)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rs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rt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imm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(16)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/>
          </p:nvPr>
        </p:nvGraphicFramePr>
        <p:xfrm>
          <a:off x="123607" y="2024519"/>
          <a:ext cx="8867993" cy="376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4" name="VISIO" r:id="rId4" imgW="5044320" imgH="2143080" progId="Visio.Drawing.6">
                  <p:embed/>
                </p:oleObj>
              </mc:Choice>
              <mc:Fallback>
                <p:oleObj name="VISIO" r:id="rId4" imgW="5044320" imgH="2143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07" y="2024519"/>
                        <a:ext cx="8867993" cy="3767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269132" y="978751"/>
            <a:ext cx="251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存储字：</a:t>
            </a:r>
            <a:r>
              <a:rPr lang="en-US" altLang="zh-CN" dirty="0" smtClean="0"/>
              <a:t>[Address] = [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094862" y="2743199"/>
            <a:ext cx="705600" cy="1209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54270" y="943100"/>
            <a:ext cx="23409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0070C0"/>
                </a:solidFill>
              </a:rPr>
              <a:t>第</a:t>
            </a:r>
            <a:r>
              <a:rPr lang="en-US" altLang="zh-CN" sz="2200" dirty="0">
                <a:solidFill>
                  <a:srgbClr val="0070C0"/>
                </a:solidFill>
              </a:rPr>
              <a:t>2</a:t>
            </a:r>
            <a:r>
              <a:rPr lang="zh-CN" altLang="en-US" sz="2200" dirty="0" smtClean="0">
                <a:solidFill>
                  <a:srgbClr val="0070C0"/>
                </a:solidFill>
              </a:rPr>
              <a:t>条汇编指令</a:t>
            </a:r>
            <a:r>
              <a:rPr lang="en-US" altLang="zh-CN" sz="2200" b="1" dirty="0" err="1" smtClean="0">
                <a:solidFill>
                  <a:srgbClr val="0070C0"/>
                </a:solidFill>
              </a:rPr>
              <a:t>sw</a:t>
            </a:r>
            <a:endParaRPr lang="zh-CN" altLang="en-US" sz="2200" b="1" dirty="0">
              <a:solidFill>
                <a:srgbClr val="0070C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45146" y="4033360"/>
            <a:ext cx="3602516" cy="268811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247642" y="1758889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20           16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60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7793" y="116443"/>
            <a:ext cx="4915149" cy="742874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b="1" dirty="0" smtClean="0"/>
              <a:t>单周期数据路径 </a:t>
            </a:r>
            <a:r>
              <a:rPr lang="en-US" altLang="zh-CN" sz="4000" b="1" dirty="0" smtClean="0"/>
              <a:t>-8</a:t>
            </a:r>
            <a:endParaRPr lang="zh-CN" altLang="en-US" sz="4000" b="1" dirty="0"/>
          </a:p>
        </p:txBody>
      </p:sp>
      <p:graphicFrame>
        <p:nvGraphicFramePr>
          <p:cNvPr id="9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/>
          </p:nvPr>
        </p:nvGraphicFramePr>
        <p:xfrm>
          <a:off x="112796" y="2273255"/>
          <a:ext cx="8953678" cy="376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2" name="VISIO" r:id="rId5" imgW="5101560" imgH="2143080" progId="Visio.Drawing.6">
                  <p:embed/>
                </p:oleObj>
              </mc:Choice>
              <mc:Fallback>
                <p:oleObj name="VISIO" r:id="rId5" imgW="5101560" imgH="2143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96" y="2273255"/>
                        <a:ext cx="8953678" cy="3762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/>
          </p:nvPr>
        </p:nvGraphicFramePr>
        <p:xfrm>
          <a:off x="4589635" y="532132"/>
          <a:ext cx="4478165" cy="1105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3" name="VISIO" r:id="rId7" imgW="2089800" imgH="539640" progId="Visio.Drawing.6">
                  <p:embed/>
                </p:oleObj>
              </mc:Choice>
              <mc:Fallback>
                <p:oleObj name="VISIO" r:id="rId7" imgW="2089800" imgH="539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635" y="532132"/>
                        <a:ext cx="4478165" cy="11057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13005" y="897710"/>
            <a:ext cx="5229325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70C0"/>
                </a:solidFill>
                <a:latin typeface="Courier New" pitchFamily="49" charset="0"/>
              </a:rPr>
              <a:t>add</a:t>
            </a:r>
            <a:r>
              <a:rPr lang="en-US" altLang="zh-CN" sz="2400" dirty="0" smtClean="0"/>
              <a:t>, </a:t>
            </a:r>
            <a:r>
              <a:rPr lang="en-US" altLang="zh-CN" sz="2400" b="1" dirty="0">
                <a:solidFill>
                  <a:srgbClr val="0070C0"/>
                </a:solidFill>
                <a:latin typeface="Courier New" pitchFamily="49" charset="0"/>
              </a:rPr>
              <a:t>sub</a:t>
            </a:r>
            <a:r>
              <a:rPr lang="en-US" altLang="zh-CN" sz="2400" dirty="0" smtClean="0"/>
              <a:t>, </a:t>
            </a:r>
            <a:r>
              <a:rPr lang="en-US" altLang="zh-CN" sz="2400" b="1" dirty="0">
                <a:solidFill>
                  <a:srgbClr val="0070C0"/>
                </a:solidFill>
                <a:latin typeface="Courier New" pitchFamily="49" charset="0"/>
              </a:rPr>
              <a:t>and</a:t>
            </a:r>
            <a:r>
              <a:rPr lang="en-US" altLang="zh-CN" sz="2400" dirty="0" smtClean="0"/>
              <a:t>, </a:t>
            </a:r>
            <a:r>
              <a:rPr lang="en-US" altLang="zh-CN" sz="2400" b="1" dirty="0">
                <a:solidFill>
                  <a:srgbClr val="0070C0"/>
                </a:solidFill>
                <a:latin typeface="Courier New" pitchFamily="49" charset="0"/>
              </a:rPr>
              <a:t>or</a:t>
            </a:r>
            <a:r>
              <a:rPr lang="en-US" altLang="zh-CN" sz="2400" dirty="0" smtClean="0"/>
              <a:t>, </a:t>
            </a:r>
            <a:r>
              <a:rPr lang="en-US" altLang="zh-CN" sz="2400" b="1" dirty="0" err="1">
                <a:solidFill>
                  <a:srgbClr val="0070C0"/>
                </a:solidFill>
                <a:latin typeface="Courier New" pitchFamily="49" charset="0"/>
              </a:rPr>
              <a:t>slt</a:t>
            </a:r>
            <a:endParaRPr lang="en-US" altLang="zh-CN" sz="2400" b="1" dirty="0">
              <a:solidFill>
                <a:srgbClr val="0070C0"/>
              </a:solidFill>
              <a:latin typeface="Courier New" pitchFamily="49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Read </a:t>
            </a:r>
            <a:r>
              <a:rPr lang="en-US" altLang="zh-CN" sz="2400" dirty="0"/>
              <a:t>from </a:t>
            </a:r>
            <a:r>
              <a:rPr lang="en-US" altLang="zh-CN" sz="2400" dirty="0" err="1">
                <a:latin typeface="Courier New" pitchFamily="49" charset="0"/>
              </a:rPr>
              <a:t>rs</a:t>
            </a:r>
            <a:r>
              <a:rPr lang="en-US" altLang="zh-CN" sz="2400" dirty="0"/>
              <a:t> and </a:t>
            </a:r>
            <a:r>
              <a:rPr lang="en-US" altLang="zh-CN" sz="2400" dirty="0" err="1">
                <a:latin typeface="Courier New" pitchFamily="49" charset="0"/>
              </a:rPr>
              <a:t>rt</a:t>
            </a:r>
            <a:endParaRPr lang="en-US" altLang="zh-CN" sz="2400" dirty="0">
              <a:latin typeface="Courier New" pitchFamily="49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Write </a:t>
            </a:r>
            <a:r>
              <a:rPr lang="en-US" altLang="zh-CN" sz="2400" i="1" dirty="0" err="1"/>
              <a:t>ALUResult</a:t>
            </a:r>
            <a:r>
              <a:rPr lang="en-US" altLang="zh-CN" sz="2400" dirty="0"/>
              <a:t> to </a:t>
            </a:r>
            <a:r>
              <a:rPr lang="en-US" altLang="zh-CN" sz="2400" dirty="0" err="1" smtClean="0">
                <a:latin typeface="Courier New" pitchFamily="49" charset="0"/>
              </a:rPr>
              <a:t>rd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instead of </a:t>
            </a:r>
            <a:r>
              <a:rPr lang="en-US" altLang="zh-CN" sz="2400" dirty="0" err="1">
                <a:latin typeface="Courier New" pitchFamily="49" charset="0"/>
              </a:rPr>
              <a:t>rt</a:t>
            </a:r>
            <a:r>
              <a:rPr lang="en-US" altLang="zh-CN" sz="2400" dirty="0" smtClean="0"/>
              <a:t>)</a:t>
            </a:r>
            <a:endParaRPr lang="en-US" altLang="zh-CN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611905" y="1483977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15            11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14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7793" y="116443"/>
            <a:ext cx="4915149" cy="742874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b="1" dirty="0" smtClean="0"/>
              <a:t>单周期数据路径 </a:t>
            </a:r>
            <a:r>
              <a:rPr lang="en-US" altLang="zh-CN" sz="4000" b="1" dirty="0" smtClean="0"/>
              <a:t>-8</a:t>
            </a:r>
            <a:endParaRPr lang="zh-CN" altLang="en-US" sz="4000" b="1" dirty="0"/>
          </a:p>
        </p:txBody>
      </p:sp>
      <p:graphicFrame>
        <p:nvGraphicFramePr>
          <p:cNvPr id="9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/>
          </p:nvPr>
        </p:nvGraphicFramePr>
        <p:xfrm>
          <a:off x="112796" y="2273255"/>
          <a:ext cx="8953678" cy="376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4" name="VISIO" r:id="rId5" imgW="5101560" imgH="2143080" progId="Visio.Drawing.6">
                  <p:embed/>
                </p:oleObj>
              </mc:Choice>
              <mc:Fallback>
                <p:oleObj name="VISIO" r:id="rId5" imgW="5101560" imgH="2143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96" y="2273255"/>
                        <a:ext cx="8953678" cy="3762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/>
          </p:nvPr>
        </p:nvGraphicFramePr>
        <p:xfrm>
          <a:off x="4589635" y="532132"/>
          <a:ext cx="4478165" cy="1105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5" name="VISIO" r:id="rId7" imgW="2089800" imgH="539640" progId="Visio.Drawing.6">
                  <p:embed/>
                </p:oleObj>
              </mc:Choice>
              <mc:Fallback>
                <p:oleObj name="VISIO" r:id="rId7" imgW="2089800" imgH="539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635" y="532132"/>
                        <a:ext cx="4478165" cy="11057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13005" y="897710"/>
            <a:ext cx="5229325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70C0"/>
                </a:solidFill>
                <a:latin typeface="Courier New" pitchFamily="49" charset="0"/>
              </a:rPr>
              <a:t>add</a:t>
            </a:r>
            <a:r>
              <a:rPr lang="en-US" altLang="zh-CN" sz="2400" dirty="0" smtClean="0"/>
              <a:t>, </a:t>
            </a:r>
            <a:r>
              <a:rPr lang="en-US" altLang="zh-CN" sz="2400" b="1" dirty="0">
                <a:solidFill>
                  <a:srgbClr val="0070C0"/>
                </a:solidFill>
                <a:latin typeface="Courier New" pitchFamily="49" charset="0"/>
              </a:rPr>
              <a:t>sub</a:t>
            </a:r>
            <a:r>
              <a:rPr lang="en-US" altLang="zh-CN" sz="2400" dirty="0" smtClean="0"/>
              <a:t>, </a:t>
            </a:r>
            <a:r>
              <a:rPr lang="en-US" altLang="zh-CN" sz="2400" b="1" dirty="0">
                <a:solidFill>
                  <a:srgbClr val="0070C0"/>
                </a:solidFill>
                <a:latin typeface="Courier New" pitchFamily="49" charset="0"/>
              </a:rPr>
              <a:t>and</a:t>
            </a:r>
            <a:r>
              <a:rPr lang="en-US" altLang="zh-CN" sz="2400" dirty="0" smtClean="0"/>
              <a:t>, </a:t>
            </a:r>
            <a:r>
              <a:rPr lang="en-US" altLang="zh-CN" sz="2400" b="1" dirty="0">
                <a:solidFill>
                  <a:srgbClr val="0070C0"/>
                </a:solidFill>
                <a:latin typeface="Courier New" pitchFamily="49" charset="0"/>
              </a:rPr>
              <a:t>or</a:t>
            </a:r>
            <a:r>
              <a:rPr lang="en-US" altLang="zh-CN" sz="2400" dirty="0" smtClean="0"/>
              <a:t>, </a:t>
            </a:r>
            <a:r>
              <a:rPr lang="en-US" altLang="zh-CN" sz="2400" b="1" dirty="0" err="1">
                <a:solidFill>
                  <a:srgbClr val="0070C0"/>
                </a:solidFill>
                <a:latin typeface="Courier New" pitchFamily="49" charset="0"/>
              </a:rPr>
              <a:t>slt</a:t>
            </a:r>
            <a:endParaRPr lang="en-US" altLang="zh-CN" sz="2400" b="1" dirty="0">
              <a:solidFill>
                <a:srgbClr val="0070C0"/>
              </a:solidFill>
              <a:latin typeface="Courier New" pitchFamily="49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Read </a:t>
            </a:r>
            <a:r>
              <a:rPr lang="en-US" altLang="zh-CN" sz="2400" dirty="0"/>
              <a:t>from </a:t>
            </a:r>
            <a:r>
              <a:rPr lang="en-US" altLang="zh-CN" sz="2400" dirty="0" err="1">
                <a:latin typeface="Courier New" pitchFamily="49" charset="0"/>
              </a:rPr>
              <a:t>rs</a:t>
            </a:r>
            <a:r>
              <a:rPr lang="en-US" altLang="zh-CN" sz="2400" dirty="0"/>
              <a:t> and </a:t>
            </a:r>
            <a:r>
              <a:rPr lang="en-US" altLang="zh-CN" sz="2400" dirty="0" err="1">
                <a:latin typeface="Courier New" pitchFamily="49" charset="0"/>
              </a:rPr>
              <a:t>rt</a:t>
            </a:r>
            <a:endParaRPr lang="en-US" altLang="zh-CN" sz="2400" dirty="0">
              <a:latin typeface="Courier New" pitchFamily="49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Write </a:t>
            </a:r>
            <a:r>
              <a:rPr lang="en-US" altLang="zh-CN" sz="2400" i="1" dirty="0" err="1"/>
              <a:t>ALUResult</a:t>
            </a:r>
            <a:r>
              <a:rPr lang="en-US" altLang="zh-CN" sz="2400" dirty="0"/>
              <a:t> to </a:t>
            </a:r>
            <a:r>
              <a:rPr lang="en-US" altLang="zh-CN" sz="2400" dirty="0" err="1" smtClean="0">
                <a:latin typeface="Courier New" pitchFamily="49" charset="0"/>
              </a:rPr>
              <a:t>rd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instead of </a:t>
            </a:r>
            <a:r>
              <a:rPr lang="en-US" altLang="zh-CN" sz="2400" dirty="0" err="1">
                <a:latin typeface="Courier New" pitchFamily="49" charset="0"/>
              </a:rPr>
              <a:t>rt</a:t>
            </a:r>
            <a:r>
              <a:rPr lang="en-US" altLang="zh-CN" sz="2400" dirty="0" smtClean="0"/>
              <a:t>)</a:t>
            </a: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67784" y="4415342"/>
            <a:ext cx="3682195" cy="1930906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7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7793" y="116443"/>
            <a:ext cx="4915149" cy="742874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b="1" dirty="0" smtClean="0"/>
              <a:t>单周期数据路径 </a:t>
            </a:r>
            <a:r>
              <a:rPr lang="en-US" altLang="zh-CN" sz="4000" b="1" dirty="0" smtClean="0"/>
              <a:t>-8</a:t>
            </a:r>
            <a:endParaRPr lang="zh-CN" altLang="en-US" sz="4000" b="1" dirty="0"/>
          </a:p>
        </p:txBody>
      </p:sp>
      <p:graphicFrame>
        <p:nvGraphicFramePr>
          <p:cNvPr id="9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/>
          </p:nvPr>
        </p:nvGraphicFramePr>
        <p:xfrm>
          <a:off x="112796" y="2273255"/>
          <a:ext cx="8953678" cy="376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8" name="VISIO" r:id="rId5" imgW="5101560" imgH="2143080" progId="Visio.Drawing.6">
                  <p:embed/>
                </p:oleObj>
              </mc:Choice>
              <mc:Fallback>
                <p:oleObj name="VISIO" r:id="rId5" imgW="5101560" imgH="2143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96" y="2273255"/>
                        <a:ext cx="8953678" cy="3762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/>
          </p:nvPr>
        </p:nvGraphicFramePr>
        <p:xfrm>
          <a:off x="4589635" y="532132"/>
          <a:ext cx="4478165" cy="1105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9" name="VISIO" r:id="rId7" imgW="2089800" imgH="539640" progId="Visio.Drawing.6">
                  <p:embed/>
                </p:oleObj>
              </mc:Choice>
              <mc:Fallback>
                <p:oleObj name="VISIO" r:id="rId7" imgW="2089800" imgH="539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635" y="532132"/>
                        <a:ext cx="4478165" cy="11057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13005" y="897710"/>
            <a:ext cx="5229325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70C0"/>
                </a:solidFill>
                <a:latin typeface="Courier New" pitchFamily="49" charset="0"/>
              </a:rPr>
              <a:t>add</a:t>
            </a:r>
            <a:r>
              <a:rPr lang="en-US" altLang="zh-CN" sz="2400" dirty="0" smtClean="0"/>
              <a:t>, </a:t>
            </a:r>
            <a:r>
              <a:rPr lang="en-US" altLang="zh-CN" sz="2400" b="1" dirty="0">
                <a:solidFill>
                  <a:srgbClr val="0070C0"/>
                </a:solidFill>
                <a:latin typeface="Courier New" pitchFamily="49" charset="0"/>
              </a:rPr>
              <a:t>sub</a:t>
            </a:r>
            <a:r>
              <a:rPr lang="en-US" altLang="zh-CN" sz="2400" dirty="0" smtClean="0"/>
              <a:t>, </a:t>
            </a:r>
            <a:r>
              <a:rPr lang="en-US" altLang="zh-CN" sz="2400" b="1" dirty="0">
                <a:solidFill>
                  <a:srgbClr val="0070C0"/>
                </a:solidFill>
                <a:latin typeface="Courier New" pitchFamily="49" charset="0"/>
              </a:rPr>
              <a:t>and</a:t>
            </a:r>
            <a:r>
              <a:rPr lang="en-US" altLang="zh-CN" sz="2400" dirty="0" smtClean="0"/>
              <a:t>, </a:t>
            </a:r>
            <a:r>
              <a:rPr lang="en-US" altLang="zh-CN" sz="2400" b="1" dirty="0">
                <a:solidFill>
                  <a:srgbClr val="0070C0"/>
                </a:solidFill>
                <a:latin typeface="Courier New" pitchFamily="49" charset="0"/>
              </a:rPr>
              <a:t>or</a:t>
            </a:r>
            <a:r>
              <a:rPr lang="en-US" altLang="zh-CN" sz="2400" dirty="0" smtClean="0"/>
              <a:t>, </a:t>
            </a:r>
            <a:r>
              <a:rPr lang="en-US" altLang="zh-CN" sz="2400" b="1" dirty="0" err="1">
                <a:solidFill>
                  <a:srgbClr val="0070C0"/>
                </a:solidFill>
                <a:latin typeface="Courier New" pitchFamily="49" charset="0"/>
              </a:rPr>
              <a:t>slt</a:t>
            </a:r>
            <a:endParaRPr lang="en-US" altLang="zh-CN" sz="2400" b="1" dirty="0">
              <a:solidFill>
                <a:srgbClr val="0070C0"/>
              </a:solidFill>
              <a:latin typeface="Courier New" pitchFamily="49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Read </a:t>
            </a:r>
            <a:r>
              <a:rPr lang="en-US" altLang="zh-CN" sz="2400" dirty="0"/>
              <a:t>from </a:t>
            </a:r>
            <a:r>
              <a:rPr lang="en-US" altLang="zh-CN" sz="2400" dirty="0" err="1">
                <a:latin typeface="Courier New" pitchFamily="49" charset="0"/>
              </a:rPr>
              <a:t>rs</a:t>
            </a:r>
            <a:r>
              <a:rPr lang="en-US" altLang="zh-CN" sz="2400" dirty="0"/>
              <a:t> and </a:t>
            </a:r>
            <a:r>
              <a:rPr lang="en-US" altLang="zh-CN" sz="2400" dirty="0" err="1">
                <a:latin typeface="Courier New" pitchFamily="49" charset="0"/>
              </a:rPr>
              <a:t>rt</a:t>
            </a:r>
            <a:endParaRPr lang="en-US" altLang="zh-CN" sz="2400" dirty="0">
              <a:latin typeface="Courier New" pitchFamily="49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Write </a:t>
            </a:r>
            <a:r>
              <a:rPr lang="en-US" altLang="zh-CN" sz="2400" i="1" dirty="0" err="1"/>
              <a:t>ALUResult</a:t>
            </a:r>
            <a:r>
              <a:rPr lang="en-US" altLang="zh-CN" sz="2400" dirty="0"/>
              <a:t> to </a:t>
            </a:r>
            <a:r>
              <a:rPr lang="en-US" altLang="zh-CN" sz="2400" dirty="0" err="1" smtClean="0">
                <a:latin typeface="Courier New" pitchFamily="49" charset="0"/>
              </a:rPr>
              <a:t>rd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instead of </a:t>
            </a:r>
            <a:r>
              <a:rPr lang="en-US" altLang="zh-CN" sz="2400" dirty="0" err="1">
                <a:latin typeface="Courier New" pitchFamily="49" charset="0"/>
              </a:rPr>
              <a:t>rt</a:t>
            </a:r>
            <a:r>
              <a:rPr lang="en-US" altLang="zh-CN" sz="2400" dirty="0" smtClean="0"/>
              <a:t>)</a:t>
            </a:r>
            <a:endParaRPr lang="en-US" altLang="zh-CN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90641" y="4307595"/>
            <a:ext cx="3194892" cy="245676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6688841" y="6395024"/>
            <a:ext cx="149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ALU</a:t>
            </a:r>
            <a:r>
              <a:rPr lang="zh-CN" altLang="en-US" b="1" dirty="0" smtClean="0">
                <a:solidFill>
                  <a:srgbClr val="FF0000"/>
                </a:solidFill>
              </a:rPr>
              <a:t>简化版本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44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0505" y="116443"/>
            <a:ext cx="4979625" cy="779547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b="1" dirty="0" smtClean="0"/>
              <a:t>单周期数据路径 </a:t>
            </a:r>
            <a:r>
              <a:rPr lang="en-US" altLang="zh-CN" sz="4000" b="1" dirty="0" smtClean="0"/>
              <a:t>-9</a:t>
            </a:r>
            <a:endParaRPr lang="zh-CN" altLang="en-US" sz="4000" b="1" dirty="0"/>
          </a:p>
        </p:txBody>
      </p:sp>
      <p:graphicFrame>
        <p:nvGraphicFramePr>
          <p:cNvPr id="7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/>
          </p:nvPr>
        </p:nvGraphicFramePr>
        <p:xfrm>
          <a:off x="88190" y="1166960"/>
          <a:ext cx="8933888" cy="3963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2" name="VISIO" r:id="rId5" imgW="5216040" imgH="2314440" progId="Visio.Drawing.6">
                  <p:embed/>
                </p:oleObj>
              </mc:Choice>
              <mc:Fallback>
                <p:oleObj name="VISIO" r:id="rId5" imgW="5216040" imgH="2314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90" y="1166960"/>
                        <a:ext cx="8933888" cy="3963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5609398" y="303785"/>
            <a:ext cx="3318537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</a:rPr>
              <a:t>beq</a:t>
            </a:r>
            <a:r>
              <a:rPr lang="en-US" altLang="zh-CN" sz="2400" dirty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rs</a:t>
            </a:r>
            <a:r>
              <a:rPr lang="en-US" altLang="zh-CN" sz="2400" dirty="0" smtClean="0">
                <a:latin typeface="Courier New" pitchFamily="49" charset="0"/>
              </a:rPr>
              <a:t>,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r>
              <a:rPr lang="en-US" altLang="zh-CN" sz="2400" dirty="0" smtClean="0">
                <a:latin typeface="Courier New" pitchFamily="49" charset="0"/>
              </a:rPr>
              <a:t>, label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2293073" y="939782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0070C0"/>
                </a:solidFill>
                <a:latin typeface="Courier New" pitchFamily="49" charset="0"/>
              </a:rPr>
              <a:t>rs</a:t>
            </a:r>
            <a:r>
              <a:rPr lang="en-US" altLang="zh-CN" b="1" dirty="0">
                <a:solidFill>
                  <a:srgbClr val="0070C0"/>
                </a:solidFill>
              </a:rPr>
              <a:t> </a:t>
            </a:r>
            <a:r>
              <a:rPr lang="zh-CN" altLang="en-US" b="1" dirty="0" smtClean="0">
                <a:solidFill>
                  <a:srgbClr val="0070C0"/>
                </a:solidFill>
              </a:rPr>
              <a:t>、</a:t>
            </a:r>
            <a:r>
              <a:rPr lang="en-US" altLang="zh-CN" b="1" dirty="0" err="1" smtClean="0">
                <a:solidFill>
                  <a:srgbClr val="0070C0"/>
                </a:solidFill>
                <a:latin typeface="Courier New" pitchFamily="49" charset="0"/>
              </a:rPr>
              <a:t>rt</a:t>
            </a:r>
            <a:r>
              <a:rPr lang="zh-CN" altLang="en-US" b="1" dirty="0" smtClean="0">
                <a:solidFill>
                  <a:srgbClr val="0070C0"/>
                </a:solidFill>
              </a:rPr>
              <a:t>相等则转移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42298" y="895990"/>
            <a:ext cx="4093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If ([</a:t>
            </a:r>
            <a:r>
              <a:rPr lang="en-US" altLang="zh-CN" sz="2000" dirty="0" err="1" smtClean="0"/>
              <a:t>rs</a:t>
            </a:r>
            <a:r>
              <a:rPr lang="en-US" altLang="zh-CN" sz="2000" dirty="0" smtClean="0"/>
              <a:t>]==[</a:t>
            </a:r>
            <a:r>
              <a:rPr lang="en-US" altLang="zh-CN" sz="2000" dirty="0" err="1" smtClean="0"/>
              <a:t>rt</a:t>
            </a:r>
            <a:r>
              <a:rPr lang="en-US" altLang="zh-CN" sz="2000" dirty="0" smtClean="0"/>
              <a:t>]) PC’=PC+4+(</a:t>
            </a:r>
            <a:r>
              <a:rPr lang="en-US" altLang="zh-CN" sz="2000" dirty="0" err="1" smtClean="0"/>
              <a:t>SignImm</a:t>
            </a:r>
            <a:r>
              <a:rPr lang="en-US" altLang="zh-CN" sz="2000" dirty="0" smtClean="0"/>
              <a:t>&lt;&lt;2)</a:t>
            </a:r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127" y="5130278"/>
            <a:ext cx="2907539" cy="1531928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5241562" y="3249977"/>
            <a:ext cx="1883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还需要修改</a:t>
            </a:r>
            <a:endParaRPr lang="zh-CN" altLang="en-US" sz="2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88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87287"/>
            <a:ext cx="7886700" cy="815248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zh-CN" altLang="en-US" b="1" dirty="0" smtClean="0"/>
              <a:t>单周期 </a:t>
            </a:r>
            <a:r>
              <a:rPr lang="zh-CN" altLang="en-US" b="1" dirty="0" smtClean="0">
                <a:solidFill>
                  <a:srgbClr val="0070C0"/>
                </a:solidFill>
              </a:rPr>
              <a:t>控制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6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/>
          </p:nvPr>
        </p:nvGraphicFramePr>
        <p:xfrm>
          <a:off x="64970" y="1145669"/>
          <a:ext cx="9009476" cy="5018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6" name="VISIO" r:id="rId4" imgW="5158800" imgH="2873520" progId="Visio.Drawing.6">
                  <p:embed/>
                </p:oleObj>
              </mc:Choice>
              <mc:Fallback>
                <p:oleObj name="VISIO" r:id="rId4" imgW="5158800" imgH="287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70" y="1145669"/>
                        <a:ext cx="9009476" cy="5018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16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6154" y="141843"/>
            <a:ext cx="7992992" cy="739106"/>
          </a:xfrm>
          <a:noFill/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zh-CN" altLang="en-US" b="1" dirty="0" smtClean="0"/>
              <a:t>微体系结构</a:t>
            </a:r>
            <a:endParaRPr lang="zh-CN" altLang="en-US" b="1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84" y="1651802"/>
            <a:ext cx="2195484" cy="4936952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2242606" y="3188676"/>
            <a:ext cx="6733580" cy="931602"/>
            <a:chOff x="2242606" y="2848709"/>
            <a:chExt cx="6733580" cy="931602"/>
          </a:xfrm>
        </p:grpSpPr>
        <p:sp>
          <p:nvSpPr>
            <p:cNvPr id="7" name="文本框 6"/>
            <p:cNvSpPr txBox="1"/>
            <p:nvPr/>
          </p:nvSpPr>
          <p:spPr>
            <a:xfrm>
              <a:off x="2257268" y="2848709"/>
              <a:ext cx="5010808" cy="931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200" b="1" dirty="0" smtClean="0">
                  <a:solidFill>
                    <a:schemeClr val="bg1">
                      <a:lumMod val="50000"/>
                    </a:schemeClr>
                  </a:solidFill>
                </a:rPr>
                <a:t>体系结构</a:t>
              </a:r>
              <a:r>
                <a:rPr lang="zh-CN" altLang="en-US" sz="2200" dirty="0" smtClean="0">
                  <a:solidFill>
                    <a:schemeClr val="bg1">
                      <a:lumMod val="50000"/>
                    </a:schemeClr>
                  </a:solidFill>
                </a:rPr>
                <a:t>：</a:t>
              </a:r>
              <a:r>
                <a:rPr lang="zh-CN" altLang="en-US" sz="2200" b="1" dirty="0" smtClean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程序员</a:t>
              </a:r>
              <a:r>
                <a:rPr lang="zh-CN" altLang="en-US" sz="2200" b="1" dirty="0" smtClean="0">
                  <a:solidFill>
                    <a:schemeClr val="bg1">
                      <a:lumMod val="50000"/>
                    </a:schemeClr>
                  </a:solidFill>
                </a:rPr>
                <a:t>所见到的计算机</a:t>
              </a:r>
              <a:r>
                <a:rPr lang="zh-CN" altLang="en-US" sz="2200" dirty="0" smtClean="0">
                  <a:solidFill>
                    <a:schemeClr val="bg1">
                      <a:lumMod val="50000"/>
                    </a:schemeClr>
                  </a:solidFill>
                </a:rPr>
                <a:t>。</a:t>
              </a:r>
              <a:r>
                <a:rPr lang="en-US" altLang="zh-CN" sz="2200" dirty="0" smtClean="0">
                  <a:solidFill>
                    <a:schemeClr val="bg1">
                      <a:lumMod val="50000"/>
                    </a:schemeClr>
                  </a:solidFill>
                </a:rPr>
                <a:t/>
              </a:r>
              <a:br>
                <a:rPr lang="en-US" altLang="zh-CN" sz="2200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zh-CN" sz="2200" dirty="0" smtClean="0">
                  <a:solidFill>
                    <a:schemeClr val="bg1">
                      <a:lumMod val="50000"/>
                    </a:schemeClr>
                  </a:solidFill>
                </a:rPr>
                <a:t>                      </a:t>
              </a:r>
              <a:r>
                <a:rPr lang="zh-CN" altLang="en-US" sz="2200" dirty="0" smtClean="0">
                  <a:solidFill>
                    <a:schemeClr val="bg1">
                      <a:lumMod val="50000"/>
                    </a:schemeClr>
                  </a:solidFill>
                </a:rPr>
                <a:t>未定义底层的硬件实现。</a:t>
              </a:r>
              <a:endParaRPr lang="zh-CN" altLang="en-US" sz="2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808572" y="2848709"/>
              <a:ext cx="2167614" cy="93160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786163" y="2883623"/>
              <a:ext cx="21900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指令集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(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汇编语言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)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829848" y="3325293"/>
              <a:ext cx="17363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寄存器</a:t>
              </a:r>
              <a:r>
                <a:rPr lang="zh-CN" altLang="en-US" sz="2200" dirty="0" smtClean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en-US" altLang="zh-CN" sz="2200" dirty="0" smtClean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+ PC</a:t>
              </a:r>
              <a:endParaRPr lang="zh-CN" altLang="en-US" sz="22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42606" y="3391454"/>
              <a:ext cx="154401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700" b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MIPS</a:t>
              </a:r>
              <a:r>
                <a:rPr lang="zh-CN" altLang="en-US" sz="17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、</a:t>
              </a:r>
              <a:r>
                <a:rPr lang="en-US" altLang="zh-CN" sz="17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X86…</a:t>
              </a:r>
              <a:endParaRPr lang="zh-CN" altLang="en-US" sz="1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257268" y="4250024"/>
            <a:ext cx="5010808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 b="1" dirty="0" smtClean="0">
                <a:solidFill>
                  <a:srgbClr val="FF0000"/>
                </a:solidFill>
              </a:rPr>
              <a:t>微体系结构</a:t>
            </a:r>
            <a:r>
              <a:rPr lang="zh-CN" altLang="en-US" sz="2200" dirty="0" smtClean="0"/>
              <a:t>：</a:t>
            </a:r>
            <a:r>
              <a:rPr lang="zh-CN" altLang="en-US" sz="2200" dirty="0" smtClean="0">
                <a:solidFill>
                  <a:srgbClr val="FF0000"/>
                </a:solidFill>
              </a:rPr>
              <a:t>由</a:t>
            </a:r>
            <a:r>
              <a:rPr lang="zh-CN" altLang="en-US" sz="2200" u="sng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硬件</a:t>
            </a:r>
            <a:r>
              <a:rPr lang="zh-CN" altLang="en-US" sz="2200" dirty="0" smtClean="0">
                <a:solidFill>
                  <a:srgbClr val="FF0000"/>
                </a:solidFill>
              </a:rPr>
              <a:t>实现一种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体系结构</a:t>
            </a:r>
            <a:r>
              <a:rPr lang="zh-CN" altLang="en-US" sz="2200" dirty="0" smtClean="0"/>
              <a:t>。</a:t>
            </a:r>
            <a:endParaRPr lang="zh-CN" altLang="en-US" sz="2200" dirty="0"/>
          </a:p>
        </p:txBody>
      </p:sp>
      <p:sp>
        <p:nvSpPr>
          <p:cNvPr id="17" name="圆角矩形 16"/>
          <p:cNvSpPr/>
          <p:nvPr/>
        </p:nvSpPr>
        <p:spPr>
          <a:xfrm>
            <a:off x="2314847" y="3195495"/>
            <a:ext cx="1190354" cy="5146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314846" y="4277538"/>
            <a:ext cx="1471771" cy="5146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400313" y="1258818"/>
            <a:ext cx="6498755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针对同一</a:t>
            </a:r>
            <a:r>
              <a:rPr lang="zh-CN" altLang="en-US" sz="2400" b="1" dirty="0"/>
              <a:t>体系结构</a:t>
            </a:r>
            <a:r>
              <a:rPr lang="zh-CN" altLang="en-US" sz="2400" dirty="0"/>
              <a:t>有不同的</a:t>
            </a:r>
            <a:r>
              <a:rPr lang="zh-CN" altLang="en-US" sz="2400" b="1" dirty="0"/>
              <a:t>微体系结构</a:t>
            </a:r>
            <a:r>
              <a:rPr lang="zh-CN" altLang="en-US" sz="2400" dirty="0" smtClean="0"/>
              <a:t>设计</a:t>
            </a:r>
            <a:r>
              <a:rPr lang="zh-CN" altLang="en-US" sz="2400" dirty="0"/>
              <a:t>。</a:t>
            </a:r>
            <a:endParaRPr lang="en-US" altLang="zh-CN" sz="2400" dirty="0" smtClean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将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寄存器</a:t>
            </a:r>
            <a:r>
              <a:rPr lang="zh-CN" altLang="en-US" sz="2400" dirty="0" smtClean="0"/>
              <a:t>、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存储器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ALU</a:t>
            </a:r>
            <a:r>
              <a:rPr lang="zh-CN" altLang="en-US" sz="2400" dirty="0" smtClean="0"/>
              <a:t>、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有限状态机</a:t>
            </a:r>
            <a:r>
              <a:rPr lang="zh-CN" altLang="en-US" sz="2400" dirty="0" smtClean="0"/>
              <a:t>、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其他逻辑模块</a:t>
            </a:r>
            <a:r>
              <a:rPr lang="zh-CN" altLang="en-US" sz="2400" dirty="0" smtClean="0"/>
              <a:t>组合在一起，实现一种</a:t>
            </a:r>
            <a:r>
              <a:rPr lang="zh-CN" altLang="en-US" sz="2400" b="1" dirty="0" smtClean="0"/>
              <a:t>体系结构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2339747" y="4882181"/>
            <a:ext cx="6727134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种微体系结构：           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在性能、成本、复杂度之间折中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accent1"/>
                </a:solidFill>
              </a:rPr>
              <a:t>单周期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:</a:t>
            </a:r>
            <a:r>
              <a:rPr lang="en-US" altLang="zh-CN" sz="2000" dirty="0" smtClean="0"/>
              <a:t> </a:t>
            </a:r>
            <a:r>
              <a:rPr lang="zh-CN" altLang="en-US" dirty="0" smtClean="0"/>
              <a:t>在一个周期中执行一条完整的指令</a:t>
            </a:r>
            <a:r>
              <a:rPr lang="en-US" altLang="zh-CN" dirty="0" smtClean="0"/>
              <a:t>.</a:t>
            </a:r>
            <a:endParaRPr lang="en-US" altLang="zh-CN" sz="2000" dirty="0"/>
          </a:p>
          <a:p>
            <a:pPr marL="2857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accent1"/>
                </a:solidFill>
              </a:rPr>
              <a:t>多周期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:</a:t>
            </a:r>
            <a:r>
              <a:rPr lang="en-US" altLang="zh-CN" sz="2000" dirty="0" smtClean="0"/>
              <a:t> </a:t>
            </a:r>
            <a:r>
              <a:rPr lang="zh-CN" altLang="en-US" dirty="0" smtClean="0"/>
              <a:t>利用多个较短的周期执行一条指令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2857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accent1"/>
                </a:solidFill>
              </a:rPr>
              <a:t>流水线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:</a:t>
            </a:r>
            <a:r>
              <a:rPr lang="en-US" altLang="zh-CN" sz="2000" dirty="0" smtClean="0"/>
              <a:t> </a:t>
            </a:r>
            <a:r>
              <a:rPr lang="en-US" altLang="zh-CN" dirty="0"/>
              <a:t>Each instruction broken up into series of steps </a:t>
            </a:r>
            <a:r>
              <a:rPr lang="en-US" altLang="zh-CN" dirty="0" smtClean="0"/>
              <a:t>&amp;</a:t>
            </a:r>
            <a:br>
              <a:rPr lang="en-US" altLang="zh-CN" dirty="0" smtClean="0"/>
            </a:br>
            <a:r>
              <a:rPr lang="en-US" altLang="zh-CN" dirty="0" smtClean="0"/>
              <a:t>                      </a:t>
            </a:r>
            <a:r>
              <a:rPr lang="en-US" altLang="zh-CN" dirty="0"/>
              <a:t>multiple instructions execute at </a:t>
            </a:r>
            <a:r>
              <a:rPr lang="en-US" altLang="zh-CN" dirty="0" smtClean="0"/>
              <a:t>once.</a:t>
            </a:r>
            <a:endParaRPr lang="en-US" altLang="zh-CN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40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87287"/>
            <a:ext cx="7790542" cy="815248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zh-CN" altLang="en-US" b="1" dirty="0" smtClean="0"/>
              <a:t>单周期</a:t>
            </a:r>
            <a:r>
              <a:rPr lang="zh-CN" altLang="en-US" b="1" dirty="0"/>
              <a:t> </a:t>
            </a:r>
            <a:r>
              <a:rPr lang="zh-CN" altLang="en-US" b="1" dirty="0" smtClean="0">
                <a:solidFill>
                  <a:srgbClr val="0070C0"/>
                </a:solidFill>
              </a:rPr>
              <a:t>控制单元 </a:t>
            </a:r>
            <a:r>
              <a:rPr lang="en-US" altLang="zh-CN" dirty="0" smtClean="0">
                <a:solidFill>
                  <a:srgbClr val="0070C0"/>
                </a:solidFill>
              </a:rPr>
              <a:t>(ALU</a:t>
            </a:r>
            <a:r>
              <a:rPr lang="zh-CN" altLang="en-US" dirty="0" smtClean="0">
                <a:solidFill>
                  <a:srgbClr val="0070C0"/>
                </a:solidFill>
              </a:rPr>
              <a:t>译码器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20941429"/>
              </p:ext>
            </p:extLst>
          </p:nvPr>
        </p:nvGraphicFramePr>
        <p:xfrm>
          <a:off x="0" y="1399140"/>
          <a:ext cx="4138684" cy="4107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0" name="Visio" r:id="rId4" imgW="1823176" imgH="1810804" progId="Visio.Drawing.11">
                  <p:embed/>
                </p:oleObj>
              </mc:Choice>
              <mc:Fallback>
                <p:oleObj name="Visio" r:id="rId4" imgW="1823176" imgH="181080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99140"/>
                        <a:ext cx="4138684" cy="41074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68045" y="2390996"/>
            <a:ext cx="4692094" cy="4155855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023692" y="2302860"/>
            <a:ext cx="947450" cy="3966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549967" y="5000156"/>
            <a:ext cx="749146" cy="396607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549967" y="5484899"/>
            <a:ext cx="749146" cy="396607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/>
          <p:cNvSpPr/>
          <p:nvPr/>
        </p:nvSpPr>
        <p:spPr>
          <a:xfrm rot="460927">
            <a:off x="952500" y="1384300"/>
            <a:ext cx="4544917" cy="1032860"/>
          </a:xfrm>
          <a:prstGeom prst="arc">
            <a:avLst>
              <a:gd name="adj1" fmla="val 11064737"/>
              <a:gd name="adj2" fmla="val 93428"/>
            </a:avLst>
          </a:prstGeom>
          <a:ln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endCxn id="7" idx="2"/>
          </p:cNvCxnSpPr>
          <p:nvPr/>
        </p:nvCxnSpPr>
        <p:spPr>
          <a:xfrm>
            <a:off x="2324100" y="3568700"/>
            <a:ext cx="2225867" cy="162976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8" idx="2"/>
          </p:cNvCxnSpPr>
          <p:nvPr/>
        </p:nvCxnSpPr>
        <p:spPr>
          <a:xfrm>
            <a:off x="2324100" y="5000156"/>
            <a:ext cx="2225867" cy="68304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75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546" y="116442"/>
            <a:ext cx="8229600" cy="671209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4000" b="1" dirty="0" smtClean="0"/>
              <a:t>单周期</a:t>
            </a:r>
            <a:r>
              <a:rPr lang="zh-CN" altLang="en-US" sz="4000" b="1" dirty="0"/>
              <a:t>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控制单元 </a:t>
            </a:r>
            <a:r>
              <a:rPr lang="en-US" altLang="zh-CN" sz="4000" dirty="0" smtClean="0">
                <a:solidFill>
                  <a:srgbClr val="0070C0"/>
                </a:solidFill>
              </a:rPr>
              <a:t>(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主译码器</a:t>
            </a:r>
            <a:r>
              <a:rPr lang="en-US" altLang="zh-CN" sz="4000" dirty="0" smtClean="0">
                <a:solidFill>
                  <a:srgbClr val="0070C0"/>
                </a:solidFill>
              </a:rPr>
              <a:t>)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82215164"/>
              </p:ext>
            </p:extLst>
          </p:nvPr>
        </p:nvGraphicFramePr>
        <p:xfrm>
          <a:off x="215380" y="878305"/>
          <a:ext cx="3913336" cy="3883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8" name="Visio" r:id="rId5" imgW="1823176" imgH="1810804" progId="Visio.Drawing.11">
                  <p:embed/>
                </p:oleObj>
              </mc:Choice>
              <mc:Fallback>
                <p:oleObj name="Visio" r:id="rId5" imgW="1823176" imgH="181080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380" y="878305"/>
                        <a:ext cx="3913336" cy="38838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Group 6"/>
          <p:cNvGraphicFramePr>
            <a:graphicFrameLocks noGrp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25765202"/>
              </p:ext>
            </p:extLst>
          </p:nvPr>
        </p:nvGraphicFramePr>
        <p:xfrm>
          <a:off x="349546" y="4903286"/>
          <a:ext cx="8229600" cy="185928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138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Instruction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RegDst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AluSrc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Branch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MemtoReg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65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R-type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000000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65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lw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100011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65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sw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101011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65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beq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000100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2607" y="878305"/>
            <a:ext cx="3696539" cy="3934327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8513045" y="63932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减法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508434" y="787651"/>
            <a:ext cx="539826" cy="396607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9" idx="2"/>
          </p:cNvCxnSpPr>
          <p:nvPr/>
        </p:nvCxnSpPr>
        <p:spPr>
          <a:xfrm flipV="1">
            <a:off x="2374900" y="985955"/>
            <a:ext cx="3133534" cy="30944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1587500" y="1282700"/>
            <a:ext cx="800100" cy="1625600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73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64"/>
          <p:cNvGraphicFramePr>
            <a:graphicFrameLocks noGrp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87122915"/>
              </p:ext>
            </p:extLst>
          </p:nvPr>
        </p:nvGraphicFramePr>
        <p:xfrm>
          <a:off x="5150146" y="1029015"/>
          <a:ext cx="3120397" cy="1981200"/>
        </p:xfrm>
        <a:graphic>
          <a:graphicData uri="http://schemas.openxmlformats.org/drawingml/2006/table">
            <a:tbl>
              <a:tblPr/>
              <a:tblGrid>
                <a:gridCol w="1310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0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ALUOp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Look at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Funct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Not Used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roup 26"/>
          <p:cNvGraphicFramePr>
            <a:graphicFrameLocks noGrp="1"/>
          </p:cNvGraphicFramePr>
          <p:nvPr>
            <p:ph sz="half" idx="4294967295"/>
            <p:custDataLst>
              <p:tags r:id="rId3"/>
            </p:custDataLst>
            <p:extLst/>
          </p:nvPr>
        </p:nvGraphicFramePr>
        <p:xfrm>
          <a:off x="4283241" y="3312767"/>
          <a:ext cx="4776028" cy="2985136"/>
        </p:xfrm>
        <a:graphic>
          <a:graphicData uri="http://schemas.openxmlformats.org/drawingml/2006/table">
            <a:tbl>
              <a:tblPr/>
              <a:tblGrid>
                <a:gridCol w="128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8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ALUOp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Funct</a:t>
                      </a:r>
                      <a:r>
                        <a:rPr kumimoji="0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5:0</a:t>
                      </a:r>
                      <a:endParaRPr kumimoji="0" lang="en-US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ALUControl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2:0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 (Add)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 (Subtract)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100000 (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add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 (Add)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100010 (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sub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 (Subtract)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100100 (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and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 (And)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100101 (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or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 (Or)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101010 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slt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 (SLT)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42" y="2816114"/>
            <a:ext cx="4066675" cy="3970421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47465" y="2760272"/>
            <a:ext cx="528808" cy="33287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541421" y="3997"/>
            <a:ext cx="2836779" cy="2815403"/>
            <a:chOff x="541421" y="4042597"/>
            <a:chExt cx="2836779" cy="2815403"/>
          </a:xfrm>
        </p:grpSpPr>
        <p:graphicFrame>
          <p:nvGraphicFramePr>
            <p:cNvPr id="4" name="Object 6"/>
            <p:cNvGraphicFramePr>
              <a:graphicFrameLocks noChangeAspect="1"/>
            </p:cNvGraphicFramePr>
            <p:nvPr>
              <p:custDataLst>
                <p:tags r:id="rId4"/>
              </p:custDataLst>
              <p:extLst>
                <p:ext uri="{D42A27DB-BD31-4B8C-83A1-F6EECF244321}">
                  <p14:modId xmlns:p14="http://schemas.microsoft.com/office/powerpoint/2010/main" val="1415559539"/>
                </p:ext>
              </p:extLst>
            </p:nvPr>
          </p:nvGraphicFramePr>
          <p:xfrm>
            <a:off x="541421" y="4042597"/>
            <a:ext cx="2836779" cy="2815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04" name="Visio" r:id="rId7" imgW="1823176" imgH="1810804" progId="Visio.Drawing.11">
                    <p:embed/>
                  </p:oleObj>
                </mc:Choice>
                <mc:Fallback>
                  <p:oleObj name="Visio" r:id="rId7" imgW="1823176" imgH="1810804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421" y="4042597"/>
                          <a:ext cx="2836779" cy="281540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圆角矩形 8"/>
            <p:cNvSpPr/>
            <p:nvPr/>
          </p:nvSpPr>
          <p:spPr>
            <a:xfrm>
              <a:off x="1547060" y="6019801"/>
              <a:ext cx="586540" cy="561166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421" y="132200"/>
            <a:ext cx="8037725" cy="625595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zh-CN" altLang="en-US" sz="4000" b="1" dirty="0" smtClean="0"/>
              <a:t>单周期</a:t>
            </a:r>
            <a:r>
              <a:rPr lang="zh-CN" altLang="en-US" sz="4000" b="1" dirty="0"/>
              <a:t>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控制单元 </a:t>
            </a:r>
            <a:r>
              <a:rPr lang="en-US" altLang="zh-CN" sz="4000" dirty="0" smtClean="0">
                <a:solidFill>
                  <a:srgbClr val="0070C0"/>
                </a:solidFill>
              </a:rPr>
              <a:t>(ALU</a:t>
            </a:r>
            <a:r>
              <a:rPr lang="zh-CN" altLang="en-US" sz="4000" dirty="0" smtClean="0">
                <a:solidFill>
                  <a:srgbClr val="0070C0"/>
                </a:solidFill>
              </a:rPr>
              <a:t>译码器</a:t>
            </a:r>
            <a:r>
              <a:rPr lang="en-US" altLang="zh-CN" sz="4000" dirty="0" smtClean="0">
                <a:solidFill>
                  <a:srgbClr val="0070C0"/>
                </a:solidFill>
              </a:rPr>
              <a:t>)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003300" y="2542367"/>
            <a:ext cx="543760" cy="21790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16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16443"/>
            <a:ext cx="7886700" cy="699434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例</a:t>
            </a:r>
            <a:r>
              <a:rPr lang="en-US" altLang="zh-CN" sz="4000" dirty="0" smtClean="0"/>
              <a:t>7.1 Single-Cycle </a:t>
            </a:r>
            <a:r>
              <a:rPr lang="en-US" altLang="zh-CN" sz="4000" dirty="0" err="1"/>
              <a:t>Datapath</a:t>
            </a:r>
            <a:r>
              <a:rPr lang="en-US" altLang="zh-CN" sz="4000" dirty="0"/>
              <a:t>: </a:t>
            </a:r>
            <a:r>
              <a:rPr lang="en-US" altLang="zh-CN" sz="4000" b="1" dirty="0">
                <a:solidFill>
                  <a:srgbClr val="FF0000"/>
                </a:solidFill>
              </a:rPr>
              <a:t>or</a:t>
            </a:r>
          </a:p>
        </p:txBody>
      </p:sp>
      <p:graphicFrame>
        <p:nvGraphicFramePr>
          <p:cNvPr id="9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/>
          </p:nvPr>
        </p:nvGraphicFramePr>
        <p:xfrm>
          <a:off x="136695" y="1524248"/>
          <a:ext cx="8919169" cy="5041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2" name="VISIO" r:id="rId4" imgW="5216400" imgH="2949120" progId="Visio.Drawing.6">
                  <p:embed/>
                </p:oleObj>
              </mc:Choice>
              <mc:Fallback>
                <p:oleObj name="VISIO" r:id="rId4" imgW="5216400" imgH="2949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95" y="1524248"/>
                        <a:ext cx="8919169" cy="50418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3064501" y="955796"/>
            <a:ext cx="2581156" cy="46166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</a:rPr>
              <a:t>or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rd</a:t>
            </a:r>
            <a:r>
              <a:rPr lang="en-US" altLang="zh-CN" sz="2400" dirty="0" smtClean="0">
                <a:latin typeface="Courier New" pitchFamily="49" charset="0"/>
              </a:rPr>
              <a:t>, </a:t>
            </a:r>
            <a:r>
              <a:rPr lang="en-US" altLang="zh-CN" sz="2400" dirty="0" err="1" smtClean="0">
                <a:latin typeface="Courier New" pitchFamily="49" charset="0"/>
              </a:rPr>
              <a:t>rs</a:t>
            </a:r>
            <a:r>
              <a:rPr lang="en-US" altLang="zh-CN" sz="2400" dirty="0" smtClean="0">
                <a:latin typeface="Courier New" pitchFamily="49" charset="0"/>
              </a:rPr>
              <a:t>,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6053800" y="984218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Courier New" pitchFamily="49" charset="0"/>
              </a:rPr>
              <a:t>[</a:t>
            </a:r>
            <a:r>
              <a:rPr lang="en-US" altLang="zh-CN" sz="2000" dirty="0" err="1" smtClean="0">
                <a:latin typeface="Courier New" pitchFamily="49" charset="0"/>
              </a:rPr>
              <a:t>rd</a:t>
            </a:r>
            <a:r>
              <a:rPr lang="en-US" altLang="zh-CN" sz="2000" dirty="0" smtClean="0">
                <a:latin typeface="Courier New" pitchFamily="49" charset="0"/>
              </a:rPr>
              <a:t>]= [</a:t>
            </a:r>
            <a:r>
              <a:rPr lang="en-US" altLang="zh-CN" sz="2000" dirty="0" err="1" smtClean="0">
                <a:latin typeface="Courier New" pitchFamily="49" charset="0"/>
              </a:rPr>
              <a:t>rs</a:t>
            </a:r>
            <a:r>
              <a:rPr lang="en-US" altLang="zh-CN" sz="2000" dirty="0" smtClean="0">
                <a:latin typeface="Courier New" pitchFamily="49" charset="0"/>
              </a:rPr>
              <a:t>] | [</a:t>
            </a:r>
            <a:r>
              <a:rPr lang="en-US" altLang="zh-CN" sz="2000" dirty="0" err="1" smtClean="0">
                <a:latin typeface="Courier New" pitchFamily="49" charset="0"/>
              </a:rPr>
              <a:t>rt</a:t>
            </a:r>
            <a:r>
              <a:rPr lang="en-US" altLang="zh-CN" sz="2000" dirty="0" smtClean="0">
                <a:latin typeface="Courier New" pitchFamily="49" charset="0"/>
              </a:rPr>
              <a:t>]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80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16443"/>
            <a:ext cx="7886700" cy="621687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Extended Functionality: </a:t>
            </a:r>
            <a:r>
              <a:rPr lang="en-US" altLang="zh-CN" b="1" dirty="0" err="1">
                <a:solidFill>
                  <a:srgbClr val="FF0000"/>
                </a:solidFill>
              </a:rPr>
              <a:t>addi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72984" y="955796"/>
            <a:ext cx="3134191" cy="46166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rgbClr val="FF0000"/>
                </a:solidFill>
                <a:latin typeface="Courier New" pitchFamily="49" charset="0"/>
              </a:rPr>
              <a:t>addi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r>
              <a:rPr lang="en-US" altLang="zh-CN" sz="2400" dirty="0" smtClean="0">
                <a:latin typeface="Courier New" pitchFamily="49" charset="0"/>
              </a:rPr>
              <a:t>, </a:t>
            </a:r>
            <a:r>
              <a:rPr lang="en-US" altLang="zh-CN" sz="2400" dirty="0" err="1" smtClean="0">
                <a:latin typeface="Courier New" pitchFamily="49" charset="0"/>
              </a:rPr>
              <a:t>rs</a:t>
            </a:r>
            <a:r>
              <a:rPr lang="en-US" altLang="zh-CN" sz="2400" dirty="0" smtClean="0">
                <a:latin typeface="Courier New" pitchFamily="49" charset="0"/>
              </a:rPr>
              <a:t>, </a:t>
            </a:r>
            <a:r>
              <a:rPr lang="en-US" altLang="zh-CN" sz="2400" dirty="0" err="1" smtClean="0">
                <a:latin typeface="Courier New" pitchFamily="49" charset="0"/>
              </a:rPr>
              <a:t>imm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624139" y="984218"/>
            <a:ext cx="34163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Courier New" pitchFamily="49" charset="0"/>
              </a:rPr>
              <a:t>[</a:t>
            </a:r>
            <a:r>
              <a:rPr lang="en-US" altLang="zh-CN" sz="2000" dirty="0" err="1" smtClean="0">
                <a:latin typeface="Courier New" pitchFamily="49" charset="0"/>
              </a:rPr>
              <a:t>rt</a:t>
            </a:r>
            <a:r>
              <a:rPr lang="en-US" altLang="zh-CN" sz="2000" dirty="0" smtClean="0">
                <a:latin typeface="Courier New" pitchFamily="49" charset="0"/>
              </a:rPr>
              <a:t>] = [</a:t>
            </a:r>
            <a:r>
              <a:rPr lang="en-US" altLang="zh-CN" sz="2000" dirty="0" err="1" smtClean="0">
                <a:latin typeface="Courier New" pitchFamily="49" charset="0"/>
              </a:rPr>
              <a:t>rs</a:t>
            </a:r>
            <a:r>
              <a:rPr lang="en-US" altLang="zh-CN" sz="2000" dirty="0" smtClean="0">
                <a:latin typeface="Courier New" pitchFamily="49" charset="0"/>
              </a:rPr>
              <a:t>] + </a:t>
            </a:r>
            <a:r>
              <a:rPr lang="en-US" altLang="zh-CN" sz="2000" dirty="0" err="1" smtClean="0">
                <a:latin typeface="Courier New" pitchFamily="49" charset="0"/>
              </a:rPr>
              <a:t>SignImm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397434" y="99417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立即数加法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" name="Object 8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20306987"/>
              </p:ext>
            </p:extLst>
          </p:nvPr>
        </p:nvGraphicFramePr>
        <p:xfrm>
          <a:off x="215246" y="1573224"/>
          <a:ext cx="8825213" cy="4915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6" name="VISIO" r:id="rId4" imgW="5158800" imgH="2873520" progId="Visio.Drawing.6">
                  <p:embed/>
                </p:oleObj>
              </mc:Choice>
              <mc:Fallback>
                <p:oleObj name="VISIO" r:id="rId4" imgW="5158800" imgH="287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46" y="1573224"/>
                        <a:ext cx="8825213" cy="49157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5624139" y="4748268"/>
            <a:ext cx="3153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No change to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datapath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81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7961" y="116442"/>
            <a:ext cx="7951185" cy="784269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altLang="zh-CN" dirty="0"/>
              <a:t>Extended Functionality: </a:t>
            </a:r>
            <a:r>
              <a:rPr lang="en-US" altLang="zh-CN" b="1" dirty="0" err="1">
                <a:solidFill>
                  <a:srgbClr val="FF0000"/>
                </a:solidFill>
              </a:rPr>
              <a:t>addi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72984" y="955796"/>
            <a:ext cx="3134191" cy="46166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rgbClr val="FF0000"/>
                </a:solidFill>
                <a:latin typeface="Courier New" pitchFamily="49" charset="0"/>
              </a:rPr>
              <a:t>addi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r>
              <a:rPr lang="en-US" altLang="zh-CN" sz="2400" dirty="0" smtClean="0">
                <a:latin typeface="Courier New" pitchFamily="49" charset="0"/>
              </a:rPr>
              <a:t>, </a:t>
            </a:r>
            <a:r>
              <a:rPr lang="en-US" altLang="zh-CN" sz="2400" dirty="0" err="1" smtClean="0">
                <a:latin typeface="Courier New" pitchFamily="49" charset="0"/>
              </a:rPr>
              <a:t>rs</a:t>
            </a:r>
            <a:r>
              <a:rPr lang="en-US" altLang="zh-CN" sz="2400" dirty="0" smtClean="0">
                <a:latin typeface="Courier New" pitchFamily="49" charset="0"/>
              </a:rPr>
              <a:t>, </a:t>
            </a:r>
            <a:r>
              <a:rPr lang="en-US" altLang="zh-CN" sz="2400" dirty="0" err="1" smtClean="0">
                <a:latin typeface="Courier New" pitchFamily="49" charset="0"/>
              </a:rPr>
              <a:t>imm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624139" y="984218"/>
            <a:ext cx="34163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Courier New" pitchFamily="49" charset="0"/>
              </a:rPr>
              <a:t>[</a:t>
            </a:r>
            <a:r>
              <a:rPr lang="en-US" altLang="zh-CN" sz="2000" dirty="0" err="1" smtClean="0">
                <a:latin typeface="Courier New" pitchFamily="49" charset="0"/>
              </a:rPr>
              <a:t>rt</a:t>
            </a:r>
            <a:r>
              <a:rPr lang="en-US" altLang="zh-CN" sz="2000" dirty="0" smtClean="0">
                <a:latin typeface="Courier New" pitchFamily="49" charset="0"/>
              </a:rPr>
              <a:t>] = [</a:t>
            </a:r>
            <a:r>
              <a:rPr lang="en-US" altLang="zh-CN" sz="2000" dirty="0" err="1" smtClean="0">
                <a:latin typeface="Courier New" pitchFamily="49" charset="0"/>
              </a:rPr>
              <a:t>rs</a:t>
            </a:r>
            <a:r>
              <a:rPr lang="en-US" altLang="zh-CN" sz="2000" dirty="0" smtClean="0">
                <a:latin typeface="Courier New" pitchFamily="49" charset="0"/>
              </a:rPr>
              <a:t>] + </a:t>
            </a:r>
            <a:r>
              <a:rPr lang="en-US" altLang="zh-CN" sz="2000" dirty="0" err="1" smtClean="0">
                <a:latin typeface="Courier New" pitchFamily="49" charset="0"/>
              </a:rPr>
              <a:t>SignImm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397434" y="100439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立即数加法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9" name="Group 6"/>
          <p:cNvGraphicFramePr>
            <a:graphicFrameLocks noGrp="1"/>
          </p:cNvGraphicFramePr>
          <p:nvPr>
            <p:ph idx="4294967295"/>
            <p:custDataLst>
              <p:tags r:id="rId2"/>
            </p:custDataLst>
            <p:extLst/>
          </p:nvPr>
        </p:nvGraphicFramePr>
        <p:xfrm>
          <a:off x="363557" y="1573774"/>
          <a:ext cx="8133804" cy="2583281"/>
        </p:xfrm>
        <a:graphic>
          <a:graphicData uri="http://schemas.openxmlformats.org/drawingml/2006/table">
            <a:tbl>
              <a:tblPr/>
              <a:tblGrid>
                <a:gridCol w="990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7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7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37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7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37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728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Instruction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RegDst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AluSrc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Branch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MemtoReg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81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R-type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000000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81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lw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81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sw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101011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81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beq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000100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81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addi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Object 8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/>
          </p:nvPr>
        </p:nvGraphicFramePr>
        <p:xfrm>
          <a:off x="2231333" y="4212140"/>
          <a:ext cx="4654209" cy="2592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0" name="VISIO" r:id="rId5" imgW="5158800" imgH="2873520" progId="Visio.Drawing.6">
                  <p:embed/>
                </p:oleObj>
              </mc:Choice>
              <mc:Fallback>
                <p:oleObj name="VISIO" r:id="rId5" imgW="5158800" imgH="287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1333" y="4212140"/>
                        <a:ext cx="4654209" cy="2592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14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1860" y="116443"/>
            <a:ext cx="8017286" cy="665756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Extended Functionality: </a:t>
            </a:r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79900" y="941064"/>
            <a:ext cx="1475084" cy="46166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</a:rPr>
              <a:t>j</a:t>
            </a:r>
            <a:r>
              <a:rPr lang="en-US" altLang="zh-CN" sz="2400" dirty="0" smtClean="0">
                <a:latin typeface="Courier New" pitchFamily="49" charset="0"/>
              </a:rPr>
              <a:t> label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3696188" y="986573"/>
            <a:ext cx="52629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Courier New" pitchFamily="49" charset="0"/>
              </a:rPr>
              <a:t>PC’ = {(PC+4)[31:28], </a:t>
            </a:r>
            <a:r>
              <a:rPr lang="en-US" altLang="zh-CN" sz="2000" dirty="0" err="1" smtClean="0">
                <a:latin typeface="Courier New" pitchFamily="49" charset="0"/>
              </a:rPr>
              <a:t>addr</a:t>
            </a:r>
            <a:r>
              <a:rPr lang="en-US" altLang="zh-CN" sz="2000" dirty="0" smtClean="0">
                <a:latin typeface="Courier New" pitchFamily="49" charset="0"/>
              </a:rPr>
              <a:t>, 2’b0}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937360" y="99206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跳转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" name="Object 8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/>
          </p:nvPr>
        </p:nvGraphicFramePr>
        <p:xfrm>
          <a:off x="165252" y="1447800"/>
          <a:ext cx="8858480" cy="5115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4" name="VISIO" r:id="rId4" imgW="5587200" imgH="3225240" progId="Visio.Drawing.6">
                  <p:embed/>
                </p:oleObj>
              </mc:Choice>
              <mc:Fallback>
                <p:oleObj name="VISIO" r:id="rId4" imgW="5587200" imgH="3225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2" y="1447800"/>
                        <a:ext cx="8858480" cy="5115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椭圆 3"/>
          <p:cNvSpPr/>
          <p:nvPr/>
        </p:nvSpPr>
        <p:spPr>
          <a:xfrm>
            <a:off x="484742" y="5023692"/>
            <a:ext cx="914400" cy="705079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72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5928" y="116443"/>
            <a:ext cx="7973218" cy="728312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altLang="zh-CN" dirty="0"/>
              <a:t>Extended Functionality: </a:t>
            </a:r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79900" y="941064"/>
            <a:ext cx="1475084" cy="46166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</a:rPr>
              <a:t>j</a:t>
            </a:r>
            <a:r>
              <a:rPr lang="en-US" altLang="zh-CN" sz="2400" dirty="0" smtClean="0">
                <a:latin typeface="Courier New" pitchFamily="49" charset="0"/>
              </a:rPr>
              <a:t> label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3696188" y="986573"/>
            <a:ext cx="52629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Courier New" pitchFamily="49" charset="0"/>
              </a:rPr>
              <a:t>PC’ = {(PC+4)[31:28], </a:t>
            </a:r>
            <a:r>
              <a:rPr lang="en-US" altLang="zh-CN" sz="2000" dirty="0" err="1" smtClean="0">
                <a:latin typeface="Courier New" pitchFamily="49" charset="0"/>
              </a:rPr>
              <a:t>addr</a:t>
            </a:r>
            <a:r>
              <a:rPr lang="en-US" altLang="zh-CN" sz="2000" dirty="0" smtClean="0">
                <a:latin typeface="Courier New" pitchFamily="49" charset="0"/>
              </a:rPr>
              <a:t>, 2’b0}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841069" y="98657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跳转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" name="Object 8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/>
          </p:nvPr>
        </p:nvGraphicFramePr>
        <p:xfrm>
          <a:off x="5374614" y="4767917"/>
          <a:ext cx="3471231" cy="2004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8" name="VISIO" r:id="rId5" imgW="5587200" imgH="3225240" progId="Visio.Drawing.6">
                  <p:embed/>
                </p:oleObj>
              </mc:Choice>
              <mc:Fallback>
                <p:oleObj name="VISIO" r:id="rId5" imgW="5587200" imgH="3225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4614" y="4767917"/>
                        <a:ext cx="3471231" cy="2004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Group 96"/>
          <p:cNvGraphicFramePr>
            <a:graphicFrameLocks noGrp="1"/>
          </p:cNvGraphicFramePr>
          <p:nvPr>
            <p:ph idx="4294967295"/>
            <p:custDataLst>
              <p:tags r:id="rId3"/>
            </p:custDataLst>
            <p:extLst/>
          </p:nvPr>
        </p:nvGraphicFramePr>
        <p:xfrm>
          <a:off x="385590" y="1548502"/>
          <a:ext cx="8460255" cy="3123105"/>
        </p:xfrm>
        <a:graphic>
          <a:graphicData uri="http://schemas.openxmlformats.org/drawingml/2006/table">
            <a:tbl>
              <a:tblPr/>
              <a:tblGrid>
                <a:gridCol w="956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29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23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81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03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64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43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47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Instruction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RegDst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AluSrc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Branch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MemtoReg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Jump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2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R-type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000000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2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lw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2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sw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101011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2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beq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000100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2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16443"/>
            <a:ext cx="7886700" cy="61067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3600" dirty="0" smtClean="0"/>
              <a:t>单周期</a:t>
            </a:r>
            <a:r>
              <a:rPr lang="zh-CN" altLang="en-US" sz="3600" b="1" dirty="0" smtClean="0"/>
              <a:t> 数据路径</a:t>
            </a:r>
            <a:r>
              <a:rPr lang="en-US" altLang="zh-CN" sz="3600" b="1" dirty="0" err="1" smtClean="0"/>
              <a:t>datapath</a:t>
            </a:r>
            <a:r>
              <a:rPr lang="zh-CN" altLang="en-US" sz="3600" b="1" dirty="0"/>
              <a:t> </a:t>
            </a:r>
            <a:r>
              <a:rPr lang="zh-CN" altLang="en-US" sz="3600" b="1" dirty="0" smtClean="0"/>
              <a:t>代码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0494" y="842210"/>
            <a:ext cx="4211053" cy="599172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2631" y="842210"/>
            <a:ext cx="4078706" cy="3777916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14399" y="727113"/>
            <a:ext cx="705081" cy="3966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03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16443"/>
            <a:ext cx="7886700" cy="725768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zh-CN" altLang="en-US" b="1" dirty="0" smtClean="0"/>
              <a:t>单周期</a:t>
            </a:r>
            <a:r>
              <a:rPr lang="en-US" altLang="zh-CN" b="1" dirty="0" smtClean="0"/>
              <a:t>MIPS</a:t>
            </a:r>
            <a:r>
              <a:rPr lang="zh-CN" altLang="en-US" b="1" dirty="0" smtClean="0"/>
              <a:t>处理器 代码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9135" y="864245"/>
            <a:ext cx="4792338" cy="5953299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434727" y="4032173"/>
            <a:ext cx="1068636" cy="396607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377807" y="5087956"/>
            <a:ext cx="949287" cy="396607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919471" y="842211"/>
            <a:ext cx="484742" cy="3255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2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2950682" y="2014254"/>
            <a:ext cx="5056743" cy="67202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952520" y="1255923"/>
            <a:ext cx="5056743" cy="67202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374" y="172583"/>
            <a:ext cx="7886700" cy="732704"/>
          </a:xfrm>
          <a:noFill/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b="1" dirty="0" smtClean="0"/>
              <a:t>微体系结构 </a:t>
            </a:r>
            <a:r>
              <a:rPr lang="en-US" altLang="zh-CN" sz="4000" dirty="0" smtClean="0"/>
              <a:t>(32</a:t>
            </a:r>
            <a:r>
              <a:rPr lang="zh-CN" altLang="en-US" sz="4000" dirty="0" smtClean="0"/>
              <a:t>位</a:t>
            </a:r>
            <a:r>
              <a:rPr lang="en-US" altLang="zh-CN" sz="4000" dirty="0" smtClean="0"/>
              <a:t>)</a:t>
            </a:r>
            <a:endParaRPr lang="zh-CN" altLang="en-US" sz="4000" dirty="0"/>
          </a:p>
        </p:txBody>
      </p:sp>
      <p:sp>
        <p:nvSpPr>
          <p:cNvPr id="21" name="矩形 20"/>
          <p:cNvSpPr/>
          <p:nvPr/>
        </p:nvSpPr>
        <p:spPr>
          <a:xfrm>
            <a:off x="2511842" y="1134872"/>
            <a:ext cx="5409281" cy="16312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数据路径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Datapath</a:t>
            </a:r>
            <a:r>
              <a:rPr lang="en-US" altLang="zh-CN" sz="2400" b="1" dirty="0">
                <a:solidFill>
                  <a:srgbClr val="FF0000"/>
                </a:solidFill>
              </a:rPr>
              <a:t>: </a:t>
            </a:r>
            <a:r>
              <a:rPr lang="en-US" altLang="zh-CN" sz="2400" dirty="0">
                <a:solidFill>
                  <a:srgbClr val="FF0000"/>
                </a:solidFill>
              </a:rPr>
              <a:t>functional </a:t>
            </a:r>
            <a:r>
              <a:rPr lang="en-US" altLang="zh-CN" sz="2400" dirty="0" smtClean="0">
                <a:solidFill>
                  <a:srgbClr val="FF0000"/>
                </a:solidFill>
              </a:rPr>
              <a:t>blocks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600" b="1" dirty="0" smtClean="0">
                <a:solidFill>
                  <a:srgbClr val="FF0000"/>
                </a:solidFill>
              </a:rPr>
              <a:t>控制 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Control:  </a:t>
            </a:r>
            <a:r>
              <a:rPr lang="en-US" altLang="zh-CN" sz="2600" dirty="0" smtClean="0">
                <a:solidFill>
                  <a:srgbClr val="FF0000"/>
                </a:solidFill>
              </a:rPr>
              <a:t>control </a:t>
            </a:r>
            <a:r>
              <a:rPr lang="en-US" altLang="zh-CN" sz="2600" dirty="0">
                <a:solidFill>
                  <a:srgbClr val="FF0000"/>
                </a:solidFill>
              </a:rPr>
              <a:t>signals</a:t>
            </a:r>
          </a:p>
        </p:txBody>
      </p:sp>
      <p:sp>
        <p:nvSpPr>
          <p:cNvPr id="10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762699" y="3304737"/>
            <a:ext cx="6455884" cy="2828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3000" dirty="0" smtClean="0"/>
              <a:t>Consider subset of MIPS instructions</a:t>
            </a:r>
            <a:r>
              <a:rPr lang="en-US" sz="24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R-type:     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</a:rPr>
              <a:t>and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</a:rPr>
              <a:t>or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</a:rPr>
              <a:t>add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</a:rPr>
              <a:t>sub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rgbClr val="0070C0"/>
                </a:solidFill>
                <a:latin typeface="Courier New" pitchFamily="49" charset="0"/>
              </a:rPr>
              <a:t>slt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Memory: </a:t>
            </a:r>
            <a:r>
              <a:rPr lang="en-US" sz="2400" dirty="0" err="1" smtClean="0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rgbClr val="0070C0"/>
                </a:solidFill>
                <a:latin typeface="Courier New" pitchFamily="49" charset="0"/>
              </a:rPr>
              <a:t>sw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</a:rPr>
              <a:t>  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(2)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Branch:    </a:t>
            </a:r>
            <a:r>
              <a:rPr lang="en-US" sz="2400" dirty="0" err="1" smtClean="0">
                <a:solidFill>
                  <a:srgbClr val="0070C0"/>
                </a:solidFill>
                <a:latin typeface="Courier New" pitchFamily="49" charset="0"/>
              </a:rPr>
              <a:t>beq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</a:rPr>
              <a:t>    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(1)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13271" y="1673481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 smtClean="0"/>
              <a:t>分为：</a:t>
            </a:r>
            <a:endParaRPr lang="zh-CN" altLang="en-US" sz="3000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933364" y="1619483"/>
            <a:ext cx="675373" cy="367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943052" y="2041393"/>
            <a:ext cx="665685" cy="349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76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52" y="83393"/>
            <a:ext cx="5875466" cy="2626756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767" y="2190326"/>
            <a:ext cx="5277080" cy="4634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5220" y="171528"/>
            <a:ext cx="4285562" cy="7257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b="1" dirty="0" smtClean="0"/>
              <a:t>处理器顶层文件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5421" y="1498293"/>
            <a:ext cx="1068636" cy="804232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7705" y="39325"/>
            <a:ext cx="302965" cy="2864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0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843" y="242371"/>
            <a:ext cx="8028303" cy="760164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zh-CN" altLang="en-US" b="1" dirty="0" smtClean="0"/>
              <a:t>单周期</a:t>
            </a:r>
            <a:r>
              <a:rPr lang="en-US" altLang="zh-CN" b="1" dirty="0" smtClean="0"/>
              <a:t>MIPS</a:t>
            </a:r>
            <a:r>
              <a:rPr lang="zh-CN" altLang="en-US" b="1" dirty="0" smtClean="0"/>
              <a:t>处理器 性能分析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8422" y="1902148"/>
            <a:ext cx="735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CPI</a:t>
            </a:r>
            <a:r>
              <a:rPr lang="zh-CN" altLang="en-US" sz="2400" dirty="0" smtClean="0"/>
              <a:t>（每条指令的时钟周期）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</a:t>
            </a:r>
            <a:r>
              <a:rPr lang="en-US" altLang="zh-CN" sz="2400" dirty="0" smtClean="0"/>
              <a:t>lock cycles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</a:t>
            </a:r>
            <a:r>
              <a:rPr lang="en-US" altLang="zh-CN" sz="2400" dirty="0" smtClean="0"/>
              <a:t>er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</a:t>
            </a:r>
            <a:r>
              <a:rPr lang="en-US" altLang="zh-CN" sz="2400" dirty="0" smtClean="0"/>
              <a:t>nstruction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927610" y="1401090"/>
                <a:ext cx="655737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指令数</m:t>
                      </m:r>
                      <m:r>
                        <a:rPr lang="zh-CN" altLang="en-US" sz="2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sz="2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每条指令的时钟周期数</m:t>
                      </m:r>
                      <m:r>
                        <a:rPr lang="zh-CN" altLang="en-US" sz="2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sz="2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每个周期的运行时间</m:t>
                      </m:r>
                    </m:oMath>
                  </m:oMathPara>
                </a14:m>
                <a:endParaRPr lang="zh-CN" alt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610" y="1401090"/>
                <a:ext cx="6557373" cy="307777"/>
              </a:xfrm>
              <a:prstGeom prst="rect">
                <a:avLst/>
              </a:prstGeom>
              <a:blipFill rotWithShape="0">
                <a:blip r:embed="rId3"/>
                <a:stretch>
                  <a:fillRect t="-12000" r="-1022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376290" y="1017859"/>
                <a:ext cx="474489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200" i="1">
                          <a:latin typeface="Cambria Math" panose="02040503050406030204" pitchFamily="18" charset="0"/>
                        </a:rPr>
                        <m:t>CPI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290" y="1017859"/>
                <a:ext cx="474489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14103" r="-12821"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262259" y="3111260"/>
            <a:ext cx="78880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i="1" dirty="0">
                <a:latin typeface="Times New Roman" pitchFamily="18" charset="0"/>
                <a:cs typeface="Arial" charset="0"/>
              </a:rPr>
              <a:t>T</a:t>
            </a:r>
            <a:r>
              <a:rPr lang="en-US" altLang="zh-CN" sz="2000" i="1" baseline="-25000" dirty="0">
                <a:latin typeface="Times New Roman" pitchFamily="18" charset="0"/>
                <a:cs typeface="Arial" charset="0"/>
              </a:rPr>
              <a:t>c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zh-CN" sz="20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altLang="zh-CN" sz="2000" b="1" i="1" baseline="-25000" dirty="0" err="1">
                <a:latin typeface="Times New Roman" pitchFamily="18" charset="0"/>
                <a:cs typeface="Arial" charset="0"/>
              </a:rPr>
              <a:t>pcq_PC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 + </a:t>
            </a:r>
            <a:r>
              <a:rPr lang="en-US" altLang="zh-CN" sz="20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altLang="zh-CN" sz="2000" b="1" baseline="-25000" dirty="0" err="1">
                <a:latin typeface="Times New Roman" pitchFamily="18" charset="0"/>
                <a:cs typeface="Arial" charset="0"/>
              </a:rPr>
              <a:t>mem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 + max(</a:t>
            </a:r>
            <a:r>
              <a:rPr lang="en-US" altLang="zh-CN" sz="20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altLang="zh-CN" sz="2000" b="1" i="1" baseline="-25000" dirty="0" err="1">
                <a:latin typeface="Times New Roman" pitchFamily="18" charset="0"/>
                <a:cs typeface="Arial" charset="0"/>
              </a:rPr>
              <a:t>RF</a:t>
            </a:r>
            <a:r>
              <a:rPr lang="en-US" altLang="zh-CN" sz="2000" b="1" baseline="-25000" dirty="0" err="1">
                <a:latin typeface="Times New Roman" pitchFamily="18" charset="0"/>
                <a:cs typeface="Arial" charset="0"/>
              </a:rPr>
              <a:t>read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altLang="zh-CN" sz="20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altLang="zh-CN" sz="2000" i="1" baseline="-25000" dirty="0" err="1">
                <a:latin typeface="Times New Roman" pitchFamily="18" charset="0"/>
                <a:cs typeface="Arial" charset="0"/>
              </a:rPr>
              <a:t>sext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 + </a:t>
            </a:r>
            <a:r>
              <a:rPr lang="en-US" altLang="zh-CN" sz="20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altLang="zh-CN" sz="2000" baseline="-25000" dirty="0" err="1">
                <a:latin typeface="Times New Roman" pitchFamily="18" charset="0"/>
                <a:cs typeface="Arial" charset="0"/>
              </a:rPr>
              <a:t>mux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) + </a:t>
            </a:r>
            <a:r>
              <a:rPr lang="en-US" altLang="zh-CN" sz="20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altLang="zh-CN" sz="2000" b="1" baseline="-25000" dirty="0" err="1">
                <a:latin typeface="Times New Roman" pitchFamily="18" charset="0"/>
                <a:cs typeface="Arial" charset="0"/>
              </a:rPr>
              <a:t>ALU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 + </a:t>
            </a:r>
            <a:r>
              <a:rPr lang="en-US" altLang="zh-CN" sz="20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altLang="zh-CN" sz="2000" b="1" baseline="-25000" dirty="0" err="1">
                <a:latin typeface="Times New Roman" pitchFamily="18" charset="0"/>
                <a:cs typeface="Arial" charset="0"/>
              </a:rPr>
              <a:t>mem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 + </a:t>
            </a:r>
            <a:r>
              <a:rPr lang="en-US" altLang="zh-CN" sz="20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altLang="zh-CN" sz="2000" b="1" baseline="-25000" dirty="0" err="1">
                <a:latin typeface="Times New Roman" pitchFamily="18" charset="0"/>
                <a:cs typeface="Arial" charset="0"/>
              </a:rPr>
              <a:t>mux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 + </a:t>
            </a:r>
            <a:r>
              <a:rPr lang="en-US" altLang="zh-CN" sz="20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altLang="zh-CN" sz="2000" i="1" baseline="-25000" dirty="0" err="1">
                <a:latin typeface="Times New Roman" pitchFamily="18" charset="0"/>
                <a:cs typeface="Arial" charset="0"/>
              </a:rPr>
              <a:t>RF</a:t>
            </a:r>
            <a:r>
              <a:rPr lang="en-US" altLang="zh-CN" sz="2000" baseline="-25000" dirty="0" err="1">
                <a:latin typeface="Times New Roman" pitchFamily="18" charset="0"/>
                <a:cs typeface="Arial" charset="0"/>
              </a:rPr>
              <a:t>setup</a:t>
            </a:r>
            <a:endParaRPr lang="en-US" altLang="zh-CN" sz="2000" baseline="-25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9658" y="2521270"/>
            <a:ext cx="45352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/>
              <a:t>对于单周期每条</a:t>
            </a:r>
            <a:r>
              <a:rPr lang="en-US" altLang="zh-CN" sz="2600" b="1" dirty="0" err="1">
                <a:latin typeface="Courier New" pitchFamily="49" charset="0"/>
              </a:rPr>
              <a:t>lw</a:t>
            </a:r>
            <a:r>
              <a:rPr lang="zh-CN" altLang="en-US" sz="2200" dirty="0" smtClean="0"/>
              <a:t>指令运行时间：</a:t>
            </a:r>
            <a:endParaRPr lang="zh-CN" altLang="en-US" sz="2200" dirty="0"/>
          </a:p>
        </p:txBody>
      </p:sp>
      <p:graphicFrame>
        <p:nvGraphicFramePr>
          <p:cNvPr id="14" name="Group 6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61375010"/>
              </p:ext>
            </p:extLst>
          </p:nvPr>
        </p:nvGraphicFramePr>
        <p:xfrm>
          <a:off x="167089" y="3900097"/>
          <a:ext cx="3809999" cy="2743200"/>
        </p:xfrm>
        <a:graphic>
          <a:graphicData uri="http://schemas.openxmlformats.org/drawingml/2006/table">
            <a:tbl>
              <a:tblPr/>
              <a:tblGrid>
                <a:gridCol w="1970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77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元件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参数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延迟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clock-to-Q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16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pcq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_PC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setup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16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setup</a:t>
                      </a:r>
                      <a:endParaRPr kumimoji="0" lang="en-US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Multiplexer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Memory read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6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file read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16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RF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5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file setup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16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RF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setup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4240807" y="4493708"/>
            <a:ext cx="46287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latin typeface="Times New Roman" pitchFamily="18" charset="0"/>
                <a:cs typeface="Arial" charset="0"/>
              </a:rPr>
              <a:t>T</a:t>
            </a:r>
            <a:r>
              <a:rPr lang="en-US" altLang="zh-CN" sz="2000" i="1" baseline="-25000" dirty="0">
                <a:latin typeface="Times New Roman" pitchFamily="18" charset="0"/>
                <a:cs typeface="Arial" charset="0"/>
              </a:rPr>
              <a:t>c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Arial" charset="0"/>
              </a:rPr>
              <a:t>=30+250+150+200+250+25+20=925 </a:t>
            </a:r>
            <a:r>
              <a:rPr lang="en-US" altLang="zh-CN" sz="2000" dirty="0" err="1" smtClean="0">
                <a:latin typeface="Times New Roman" pitchFamily="18" charset="0"/>
                <a:cs typeface="Arial" charset="0"/>
              </a:rPr>
              <a:t>ps</a:t>
            </a:r>
            <a:r>
              <a:rPr lang="en-US" altLang="zh-CN" sz="2000" dirty="0" smtClean="0">
                <a:latin typeface="Times New Roman" pitchFamily="18" charset="0"/>
                <a:cs typeface="Arial" charset="0"/>
              </a:rPr>
              <a:t> </a:t>
            </a:r>
            <a:endParaRPr lang="zh-CN" altLang="en-US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3989648" y="3977360"/>
            <a:ext cx="4879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单周期每条指令需要一个时钟周期，</a:t>
            </a:r>
            <a:r>
              <a:rPr lang="en-US" altLang="zh-CN" sz="2000" dirty="0" smtClean="0"/>
              <a:t>CPI=1</a:t>
            </a:r>
            <a:endParaRPr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7123845" y="963111"/>
            <a:ext cx="39921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i="1" dirty="0">
                <a:latin typeface="Times New Roman" pitchFamily="18" charset="0"/>
                <a:cs typeface="Arial" charset="0"/>
              </a:rPr>
              <a:t>T</a:t>
            </a:r>
            <a:r>
              <a:rPr lang="en-US" altLang="zh-CN" sz="2200" i="1" baseline="-25000" dirty="0">
                <a:latin typeface="Times New Roman" pitchFamily="18" charset="0"/>
                <a:cs typeface="Arial" charset="0"/>
              </a:rPr>
              <a:t>c</a:t>
            </a:r>
            <a:endParaRPr lang="zh-CN" altLang="en-US" sz="2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056645" y="5017615"/>
            <a:ext cx="4038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因此，</a:t>
            </a:r>
            <a:r>
              <a:rPr lang="en-US" altLang="zh-CN" sz="2000" dirty="0" smtClean="0"/>
              <a:t>1000</a:t>
            </a:r>
            <a:r>
              <a:rPr lang="zh-CN" altLang="en-US" sz="2000" dirty="0" smtClean="0"/>
              <a:t>亿条指令执行时间为：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3937263" y="5471752"/>
                <a:ext cx="5235792" cy="9517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=100×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指令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周期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指令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×925×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−12</m:t>
                          </m:r>
                        </m:sup>
                      </m:sSup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秒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zh-CN" altLang="en-US" dirty="0"/>
                            <m:t>周期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63" y="5471752"/>
                <a:ext cx="5235792" cy="9517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4417764" y="6265524"/>
                <a:ext cx="8880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altLang="zh-CN" dirty="0" smtClean="0"/>
                  <a:t>2.5</a:t>
                </a:r>
                <a:r>
                  <a:rPr lang="zh-CN" altLang="en-US" dirty="0" smtClean="0"/>
                  <a:t>秒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764" y="6265524"/>
                <a:ext cx="88806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6207" t="-35556" r="-15862" b="-5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9109" y="1345260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i="0" dirty="0" smtClean="0">
                <a:solidFill>
                  <a:srgbClr val="0070C0"/>
                </a:solidFill>
                <a:latin typeface="+mj-lt"/>
              </a:rPr>
              <a:t>程序执行时间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1647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827" y="116443"/>
            <a:ext cx="8039319" cy="72576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zh-CN" altLang="en-US" b="1" dirty="0" smtClean="0"/>
              <a:t>模块测试</a:t>
            </a:r>
            <a:r>
              <a:rPr lang="en-US" altLang="zh-CN" b="1" dirty="0" smtClean="0"/>
              <a:t>-</a:t>
            </a:r>
            <a:r>
              <a:rPr lang="en-US" altLang="zh-CN" b="1" dirty="0" err="1" smtClean="0"/>
              <a:t>maindec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7" y="963051"/>
            <a:ext cx="4857750" cy="5781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863" y="902631"/>
            <a:ext cx="3810000" cy="592455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1101686" y="1311007"/>
            <a:ext cx="649996" cy="3966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167608" y="1430357"/>
            <a:ext cx="1224709" cy="3966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02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16443"/>
            <a:ext cx="7886700" cy="72576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zh-CN" altLang="en-US" b="1" dirty="0" smtClean="0"/>
              <a:t>模块测试</a:t>
            </a:r>
            <a:r>
              <a:rPr lang="en-US" altLang="zh-CN" b="1" dirty="0" smtClean="0"/>
              <a:t>-</a:t>
            </a:r>
            <a:r>
              <a:rPr lang="en-US" altLang="zh-CN" b="1" dirty="0" err="1" smtClean="0"/>
              <a:t>maindec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283" y="3089256"/>
            <a:ext cx="6315075" cy="36099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08" y="917556"/>
            <a:ext cx="4857750" cy="578167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167788" y="1299990"/>
            <a:ext cx="649996" cy="3966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60125" y="256693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输出波形图</a:t>
            </a:r>
            <a:endParaRPr lang="zh-CN" altLang="en-US" sz="2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04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814371" cy="5927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2521" y="3742089"/>
            <a:ext cx="2522863" cy="31067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45725" y="22034"/>
            <a:ext cx="4065224" cy="3742089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2407185" y="307240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测试代码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76655" y="3742089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regfile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源代码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5384" y="5431360"/>
            <a:ext cx="3539662" cy="725768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zh-CN" altLang="en-US" sz="3600" b="1" dirty="0" smtClean="0"/>
              <a:t>模块测试</a:t>
            </a:r>
            <a:r>
              <a:rPr lang="en-US" altLang="zh-CN" sz="3600" b="1" dirty="0" smtClean="0"/>
              <a:t>-</a:t>
            </a:r>
            <a:r>
              <a:rPr lang="en-US" altLang="zh-CN" sz="3600" b="1" dirty="0" err="1" smtClean="0"/>
              <a:t>regFile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684702" y="132202"/>
            <a:ext cx="649996" cy="3966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83044" y="154235"/>
            <a:ext cx="1272554" cy="3194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01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814371" cy="5927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2521" y="3742089"/>
            <a:ext cx="2522863" cy="31067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8776" y="0"/>
            <a:ext cx="4065224" cy="374208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72877" y="61571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测试代码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94427" y="3627699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regfile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源代码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416" y="3544158"/>
            <a:ext cx="5534025" cy="31813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88649" y="2486724"/>
            <a:ext cx="5848973" cy="10156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100ns</a:t>
            </a:r>
            <a:r>
              <a:rPr lang="zh-CN" altLang="en-US" sz="2000" dirty="0" smtClean="0"/>
              <a:t>时</a:t>
            </a:r>
            <a:r>
              <a:rPr lang="en-US" altLang="zh-CN" sz="2000" dirty="0" err="1" smtClean="0"/>
              <a:t>regWriteData</a:t>
            </a:r>
            <a:r>
              <a:rPr lang="zh-CN" altLang="en-US" sz="2000" dirty="0" smtClean="0"/>
              <a:t>获得数据</a:t>
            </a:r>
            <a:r>
              <a:rPr lang="en-US" altLang="zh-CN" sz="2000" dirty="0" smtClean="0"/>
              <a:t>”1234abcd”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110ns</a:t>
            </a:r>
            <a:r>
              <a:rPr lang="zh-CN" altLang="en-US" sz="2000" dirty="0" smtClean="0"/>
              <a:t>时，时钟上升沿，</a:t>
            </a:r>
            <a:r>
              <a:rPr lang="en-US" altLang="zh-CN" sz="2000" dirty="0" err="1" smtClean="0"/>
              <a:t>RsData</a:t>
            </a:r>
            <a:r>
              <a:rPr lang="zh-CN" altLang="en-US" sz="2000" dirty="0" smtClean="0"/>
              <a:t>获得数据</a:t>
            </a:r>
            <a:r>
              <a:rPr lang="en-US" altLang="zh-CN" sz="2000" dirty="0" smtClean="0"/>
              <a:t>”1234abcd”</a:t>
            </a:r>
            <a:endParaRPr lang="zh-CN" altLang="en-US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7777" y="62037"/>
            <a:ext cx="2346593" cy="543892"/>
          </a:xfrm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zh-CN" altLang="en-US" sz="3600" b="1" dirty="0" smtClean="0"/>
              <a:t>模块测试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91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93562"/>
            <a:ext cx="4916024" cy="725768"/>
          </a:xfrm>
        </p:spPr>
        <p:txBody>
          <a:bodyPr/>
          <a:lstStyle/>
          <a:p>
            <a:pPr algn="ctr"/>
            <a:r>
              <a:rPr lang="en-US" altLang="zh-CN" b="1" dirty="0" smtClean="0"/>
              <a:t>MIPS</a:t>
            </a:r>
            <a:r>
              <a:rPr lang="zh-CN" altLang="en-US" b="1" dirty="0"/>
              <a:t>单周期处理器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80085"/>
            <a:ext cx="9144000" cy="37779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116" y="1"/>
            <a:ext cx="2476750" cy="3918326"/>
          </a:xfrm>
          <a:prstGeom prst="rect">
            <a:avLst/>
          </a:prstGeom>
        </p:spPr>
      </p:pic>
      <p:sp>
        <p:nvSpPr>
          <p:cNvPr id="5" name="流程图: 文档 4"/>
          <p:cNvSpPr/>
          <p:nvPr/>
        </p:nvSpPr>
        <p:spPr>
          <a:xfrm>
            <a:off x="1524794" y="1273204"/>
            <a:ext cx="1476314" cy="573286"/>
          </a:xfrm>
          <a:prstGeom prst="flowChartDocumen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n-US" altLang="zh-CN" sz="2400" b="1" dirty="0" err="1" smtClean="0"/>
              <a:t>sMIPS</a:t>
            </a:r>
            <a:endParaRPr lang="zh-CN" altLang="en-US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685400" y="1761093"/>
            <a:ext cx="2689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Vivado</a:t>
            </a:r>
            <a:r>
              <a:rPr lang="zh-CN" altLang="en-US" sz="2000" dirty="0" smtClean="0"/>
              <a:t>中程序组织结构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3349518" y="3080085"/>
            <a:ext cx="2258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MIPS</a:t>
            </a:r>
            <a:r>
              <a:rPr lang="zh-CN" altLang="en-US" sz="2000" dirty="0" smtClean="0"/>
              <a:t>处理器原理图</a:t>
            </a:r>
            <a:endParaRPr lang="zh-CN" altLang="en-US" sz="20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2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16443"/>
            <a:ext cx="7658340" cy="72576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000" b="1" dirty="0" err="1" smtClean="0"/>
              <a:t>Vivado</a:t>
            </a:r>
            <a:r>
              <a:rPr lang="zh-CN" altLang="en-US" sz="4000" b="1" dirty="0" smtClean="0"/>
              <a:t>中用</a:t>
            </a:r>
            <a:r>
              <a:rPr lang="en-US" altLang="zh-CN" sz="4000" b="1" dirty="0" smtClean="0"/>
              <a:t>IP</a:t>
            </a:r>
            <a:r>
              <a:rPr lang="zh-CN" altLang="en-US" sz="4000" b="1" dirty="0" smtClean="0"/>
              <a:t>配置数据存储器</a:t>
            </a:r>
            <a:r>
              <a:rPr lang="en-US" altLang="zh-CN" sz="4000" b="1" dirty="0" err="1" smtClean="0"/>
              <a:t>dmem</a:t>
            </a:r>
            <a:endParaRPr lang="en-US" altLang="zh-CN" sz="4000" b="1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753"/>
            <a:ext cx="5856727" cy="397092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28246" y="482667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dmem</a:t>
            </a:r>
            <a:r>
              <a:rPr lang="en-US" altLang="zh-CN" dirty="0"/>
              <a:t> </a:t>
            </a:r>
            <a:r>
              <a:rPr lang="en-US" altLang="zh-CN" dirty="0" err="1"/>
              <a:t>your_instance_name</a:t>
            </a:r>
            <a:r>
              <a:rPr lang="en-US" altLang="zh-CN" dirty="0"/>
              <a:t> (</a:t>
            </a:r>
          </a:p>
          <a:p>
            <a:r>
              <a:rPr lang="en-US" altLang="zh-CN" dirty="0"/>
              <a:t>  .a(a),      // input wire [5 : 0] a</a:t>
            </a:r>
          </a:p>
          <a:p>
            <a:r>
              <a:rPr lang="en-US" altLang="zh-CN" dirty="0"/>
              <a:t>  .d(d),      // input wire [31 : 0] d</a:t>
            </a:r>
          </a:p>
          <a:p>
            <a:r>
              <a:rPr lang="en-US" altLang="zh-CN" dirty="0"/>
              <a:t>  .</a:t>
            </a:r>
            <a:r>
              <a:rPr lang="en-US" altLang="zh-CN" dirty="0" err="1"/>
              <a:t>clk</a:t>
            </a:r>
            <a:r>
              <a:rPr lang="en-US" altLang="zh-CN" dirty="0"/>
              <a:t>(</a:t>
            </a:r>
            <a:r>
              <a:rPr lang="en-US" altLang="zh-CN" dirty="0" err="1"/>
              <a:t>clk</a:t>
            </a:r>
            <a:r>
              <a:rPr lang="en-US" altLang="zh-CN" dirty="0"/>
              <a:t>),  // input wire </a:t>
            </a:r>
            <a:r>
              <a:rPr lang="en-US" altLang="zh-CN" dirty="0" err="1"/>
              <a:t>clk</a:t>
            </a:r>
            <a:endParaRPr lang="en-US" altLang="zh-CN" dirty="0"/>
          </a:p>
          <a:p>
            <a:r>
              <a:rPr lang="en-US" altLang="zh-CN" dirty="0"/>
              <a:t>  .we(we),    // input wire we</a:t>
            </a:r>
          </a:p>
          <a:p>
            <a:r>
              <a:rPr lang="en-US" altLang="zh-CN" dirty="0"/>
              <a:t>  .</a:t>
            </a:r>
            <a:r>
              <a:rPr lang="en-US" altLang="zh-CN" dirty="0" err="1"/>
              <a:t>spo</a:t>
            </a:r>
            <a:r>
              <a:rPr lang="en-US" altLang="zh-CN" dirty="0"/>
              <a:t>(</a:t>
            </a:r>
            <a:r>
              <a:rPr lang="en-US" altLang="zh-CN" dirty="0" err="1"/>
              <a:t>spo</a:t>
            </a:r>
            <a:r>
              <a:rPr lang="en-US" altLang="zh-CN" dirty="0"/>
              <a:t>)  // output wire [31 : 0] </a:t>
            </a:r>
            <a:r>
              <a:rPr lang="en-US" altLang="zh-CN" dirty="0" err="1"/>
              <a:t>spo</a:t>
            </a:r>
            <a:endParaRPr lang="en-US" altLang="zh-CN" dirty="0"/>
          </a:p>
          <a:p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342185" y="1641231"/>
            <a:ext cx="2837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rgbClr val="FF0000"/>
                </a:solidFill>
              </a:rPr>
              <a:t>dmem</a:t>
            </a:r>
            <a:r>
              <a:rPr lang="zh-CN" altLang="en-US" sz="2400" dirty="0" smtClean="0">
                <a:solidFill>
                  <a:srgbClr val="FF0000"/>
                </a:solidFill>
              </a:rPr>
              <a:t>接口不配套！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48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5" y="116443"/>
            <a:ext cx="7702407" cy="72576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 err="1" smtClean="0"/>
              <a:t>Vivado</a:t>
            </a:r>
            <a:r>
              <a:rPr lang="zh-CN" altLang="en-US" b="1" dirty="0" smtClean="0"/>
              <a:t>中用</a:t>
            </a:r>
            <a:r>
              <a:rPr lang="en-US" altLang="zh-CN" b="1" dirty="0" smtClean="0"/>
              <a:t>IP</a:t>
            </a:r>
            <a:r>
              <a:rPr lang="zh-CN" altLang="en-US" b="1" dirty="0" smtClean="0"/>
              <a:t>配置指令存储器</a:t>
            </a:r>
            <a:r>
              <a:rPr lang="en-US" altLang="zh-CN" b="1" dirty="0" err="1" smtClean="0"/>
              <a:t>imem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04" y="842211"/>
            <a:ext cx="8648700" cy="56578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86400" y="1106314"/>
            <a:ext cx="100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srgbClr val="FF0000"/>
                </a:solidFill>
              </a:rPr>
              <a:t>iROM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6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619" y="143493"/>
            <a:ext cx="7160964" cy="666226"/>
          </a:xfrm>
        </p:spPr>
        <p:txBody>
          <a:bodyPr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000" b="1" dirty="0" smtClean="0"/>
              <a:t>MIPS</a:t>
            </a:r>
            <a:r>
              <a:rPr lang="zh-CN" altLang="en-US" sz="4000" b="1" dirty="0"/>
              <a:t>单周期</a:t>
            </a:r>
            <a:r>
              <a:rPr lang="zh-CN" altLang="en-US" sz="4000" b="1" dirty="0" smtClean="0"/>
              <a:t>处理器仿真测试</a:t>
            </a:r>
            <a:endParaRPr lang="en-US" altLang="zh-CN" sz="4000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682" y="985975"/>
            <a:ext cx="2524318" cy="35740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4231"/>
            <a:ext cx="9144000" cy="2143769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7105643" y="3029639"/>
            <a:ext cx="1818019" cy="3966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5" y="917109"/>
            <a:ext cx="6515531" cy="3653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 rot="709037">
            <a:off x="838500" y="2353732"/>
            <a:ext cx="5355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600" dirty="0" smtClean="0">
                <a:solidFill>
                  <a:srgbClr val="FF0000"/>
                </a:solidFill>
              </a:rPr>
              <a:t>测试汇编代码</a:t>
            </a:r>
            <a:r>
              <a:rPr lang="en-US" altLang="zh-CN" sz="3200" b="1" spc="600" dirty="0" smtClean="0">
                <a:solidFill>
                  <a:srgbClr val="FF0000"/>
                </a:solidFill>
              </a:rPr>
              <a:t>+</a:t>
            </a:r>
            <a:r>
              <a:rPr lang="zh-CN" altLang="en-US" sz="3200" b="1" spc="600" dirty="0" smtClean="0">
                <a:solidFill>
                  <a:srgbClr val="FF0000"/>
                </a:solidFill>
              </a:rPr>
              <a:t>机器代码</a:t>
            </a:r>
            <a:endParaRPr lang="zh-CN" altLang="en-US" sz="3200" b="1" spc="600" dirty="0">
              <a:solidFill>
                <a:srgbClr val="FF0000"/>
              </a:solidFill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71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374" y="172583"/>
            <a:ext cx="7886700" cy="732704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b="1" dirty="0" smtClean="0"/>
              <a:t>状态元素</a:t>
            </a:r>
            <a:endParaRPr lang="zh-CN" altLang="en-US" sz="4000" b="1" dirty="0"/>
          </a:p>
        </p:txBody>
      </p:sp>
      <p:graphicFrame>
        <p:nvGraphicFramePr>
          <p:cNvPr id="17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33042717"/>
              </p:ext>
            </p:extLst>
          </p:nvPr>
        </p:nvGraphicFramePr>
        <p:xfrm>
          <a:off x="499430" y="940664"/>
          <a:ext cx="8534400" cy="2396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8" name="VISIO" r:id="rId4" imgW="3486240" imgH="978840" progId="Visio.Drawing.6">
                  <p:embed/>
                </p:oleObj>
              </mc:Choice>
              <mc:Fallback>
                <p:oleObj name="VISIO" r:id="rId4" imgW="3486240" imgH="9788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30" y="940664"/>
                        <a:ext cx="8534400" cy="2396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73509" y="2193420"/>
            <a:ext cx="134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程序计数器</a:t>
            </a:r>
            <a:endParaRPr lang="en-US" altLang="zh-CN" b="1" dirty="0" smtClean="0"/>
          </a:p>
        </p:txBody>
      </p:sp>
      <p:sp>
        <p:nvSpPr>
          <p:cNvPr id="8" name="矩形 7"/>
          <p:cNvSpPr/>
          <p:nvPr/>
        </p:nvSpPr>
        <p:spPr>
          <a:xfrm>
            <a:off x="619374" y="3383493"/>
            <a:ext cx="7548861" cy="337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程序计数器</a:t>
            </a:r>
            <a:r>
              <a:rPr lang="en-US" altLang="zh-CN" sz="2400" dirty="0" smtClean="0"/>
              <a:t>(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</a:t>
            </a:r>
            <a:r>
              <a:rPr lang="en-US" altLang="zh-CN" sz="2400" dirty="0" smtClean="0"/>
              <a:t>rogram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</a:t>
            </a:r>
            <a:r>
              <a:rPr lang="en-US" altLang="zh-CN" sz="2400" dirty="0" smtClean="0"/>
              <a:t>ounter)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普通</a:t>
            </a:r>
            <a:r>
              <a:rPr lang="en-US" altLang="zh-CN" sz="2400" dirty="0" smtClean="0"/>
              <a:t>32</a:t>
            </a:r>
            <a:r>
              <a:rPr lang="zh-CN" altLang="en-US" sz="2400" dirty="0"/>
              <a:t>位</a:t>
            </a:r>
            <a:r>
              <a:rPr lang="zh-CN" altLang="en-US" sz="2400" dirty="0" smtClean="0"/>
              <a:t>寄存器。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   </a:t>
            </a:r>
            <a:r>
              <a:rPr lang="zh-CN" altLang="en-US" sz="2200" dirty="0" smtClean="0"/>
              <a:t>输出</a:t>
            </a:r>
            <a:r>
              <a:rPr lang="en-US" altLang="zh-CN" sz="2200" dirty="0" smtClean="0"/>
              <a:t>PC</a:t>
            </a:r>
            <a:r>
              <a:rPr lang="zh-CN" altLang="en-US" sz="2200" dirty="0" smtClean="0"/>
              <a:t>：当前指令地址。输入</a:t>
            </a:r>
            <a:r>
              <a:rPr lang="en-US" altLang="zh-CN" sz="2200" dirty="0" smtClean="0"/>
              <a:t>PC’</a:t>
            </a:r>
            <a:r>
              <a:rPr lang="zh-CN" altLang="en-US" sz="2200" dirty="0" smtClean="0"/>
              <a:t>：下一条指令地址。</a:t>
            </a:r>
            <a:endParaRPr lang="en-US" altLang="zh-CN" sz="2200" dirty="0" smtClean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指令存储器</a:t>
            </a:r>
            <a:r>
              <a:rPr lang="en-US" altLang="zh-CN" sz="2400" dirty="0" smtClean="0"/>
              <a:t>(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IM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：有一个读端口的</a:t>
            </a:r>
            <a:r>
              <a:rPr lang="en-US" altLang="zh-CN" sz="2400" dirty="0" smtClean="0"/>
              <a:t>ROM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200" dirty="0" smtClean="0"/>
              <a:t>     </a:t>
            </a:r>
            <a:r>
              <a:rPr lang="zh-CN" altLang="en-US" sz="2200" dirty="0" smtClean="0"/>
              <a:t>输出</a:t>
            </a:r>
            <a:r>
              <a:rPr lang="en-US" altLang="zh-CN" sz="2200" dirty="0" smtClean="0"/>
              <a:t>RD</a:t>
            </a:r>
            <a:r>
              <a:rPr lang="zh-CN" altLang="en-US" sz="2200" dirty="0" smtClean="0"/>
              <a:t>：</a:t>
            </a:r>
            <a:r>
              <a:rPr lang="en-US" altLang="zh-CN" sz="2200" dirty="0" smtClean="0"/>
              <a:t>32</a:t>
            </a:r>
            <a:r>
              <a:rPr lang="zh-CN" altLang="en-US" sz="2200" dirty="0" smtClean="0"/>
              <a:t>位指令。        输入</a:t>
            </a:r>
            <a:r>
              <a:rPr lang="en-US" altLang="zh-CN" sz="2200" dirty="0" smtClean="0"/>
              <a:t>A</a:t>
            </a:r>
            <a:r>
              <a:rPr lang="zh-CN" altLang="en-US" sz="2200" dirty="0" smtClean="0"/>
              <a:t>：</a:t>
            </a:r>
            <a:r>
              <a:rPr lang="en-US" altLang="zh-CN" sz="2200" dirty="0" smtClean="0"/>
              <a:t>32</a:t>
            </a:r>
            <a:r>
              <a:rPr lang="zh-CN" altLang="en-US" sz="2200" dirty="0" smtClean="0"/>
              <a:t>位指令地址。</a:t>
            </a:r>
            <a:endParaRPr lang="en-US" altLang="zh-CN" sz="2200" dirty="0" smtClean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数据存储器</a:t>
            </a:r>
            <a:r>
              <a:rPr lang="en-US" altLang="zh-CN" sz="2400" dirty="0" smtClean="0"/>
              <a:t>(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DM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：有一个读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写端口的</a:t>
            </a:r>
            <a:r>
              <a:rPr lang="en-US" altLang="zh-CN" sz="2400" dirty="0" smtClean="0"/>
              <a:t>RAM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   </a:t>
            </a:r>
            <a:r>
              <a:rPr lang="zh-CN" altLang="en-US" sz="2200" dirty="0" smtClean="0"/>
              <a:t>如果写使能</a:t>
            </a:r>
            <a:r>
              <a:rPr lang="en-US" altLang="zh-CN" sz="2200" dirty="0" smtClean="0"/>
              <a:t>WE=0</a:t>
            </a:r>
            <a:r>
              <a:rPr lang="zh-CN" altLang="en-US" sz="2200" dirty="0" smtClean="0"/>
              <a:t>，则从地址</a:t>
            </a:r>
            <a:r>
              <a:rPr lang="en-US" altLang="zh-CN" sz="2200" dirty="0" smtClean="0"/>
              <a:t>A</a:t>
            </a:r>
            <a:r>
              <a:rPr lang="zh-CN" altLang="en-US" sz="2200" dirty="0" smtClean="0"/>
              <a:t>将数据读到输出端</a:t>
            </a:r>
            <a:r>
              <a:rPr lang="en-US" altLang="zh-CN" sz="2200" dirty="0" smtClean="0"/>
              <a:t>RD</a:t>
            </a:r>
            <a:r>
              <a:rPr lang="zh-CN" altLang="en-US" sz="2200" dirty="0" smtClean="0"/>
              <a:t>；</a:t>
            </a:r>
            <a:r>
              <a:rPr lang="en-US" altLang="zh-CN" sz="2200" dirty="0" smtClean="0"/>
              <a:t/>
            </a:r>
            <a:br>
              <a:rPr lang="en-US" altLang="zh-CN" sz="2200" dirty="0" smtClean="0"/>
            </a:br>
            <a:r>
              <a:rPr lang="en-US" altLang="zh-CN" sz="2200" dirty="0" smtClean="0"/>
              <a:t>     </a:t>
            </a:r>
            <a:r>
              <a:rPr lang="zh-CN" altLang="en-US" sz="2200" dirty="0" smtClean="0"/>
              <a:t>如果写是能</a:t>
            </a:r>
            <a:r>
              <a:rPr lang="en-US" altLang="zh-CN" sz="2200" dirty="0" smtClean="0"/>
              <a:t>WE=1</a:t>
            </a:r>
            <a:r>
              <a:rPr lang="zh-CN" altLang="en-US" sz="2200" dirty="0" smtClean="0"/>
              <a:t>，在</a:t>
            </a:r>
            <a:r>
              <a:rPr lang="en-US" altLang="zh-CN" sz="2200" dirty="0" smtClean="0"/>
              <a:t>CLK</a:t>
            </a:r>
            <a:r>
              <a:rPr lang="zh-CN" altLang="en-US" sz="2200" dirty="0" smtClean="0"/>
              <a:t>上升沿将输入</a:t>
            </a:r>
            <a:r>
              <a:rPr lang="en-US" altLang="zh-CN" sz="2200" dirty="0" smtClean="0"/>
              <a:t>WD</a:t>
            </a:r>
            <a:r>
              <a:rPr lang="zh-CN" altLang="en-US" sz="2200" dirty="0" smtClean="0"/>
              <a:t>写入地址</a:t>
            </a:r>
            <a:r>
              <a:rPr lang="en-US" altLang="zh-CN" sz="2200" dirty="0" smtClean="0"/>
              <a:t>A</a:t>
            </a:r>
            <a:r>
              <a:rPr lang="zh-CN" altLang="en-US" sz="2200" dirty="0" smtClean="0"/>
              <a:t>。</a:t>
            </a:r>
            <a:endParaRPr lang="zh-CN" altLang="en-US" sz="2200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760164" y="2562752"/>
            <a:ext cx="286766" cy="109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760164" y="3216940"/>
            <a:ext cx="1266940" cy="137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760164" y="3216940"/>
            <a:ext cx="6610120" cy="221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794" y="1064771"/>
            <a:ext cx="2428875" cy="229552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99658" y="2824411"/>
            <a:ext cx="65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ROM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87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5" y="116443"/>
            <a:ext cx="7724442" cy="725768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dirty="0" smtClean="0"/>
              <a:t>仿真时增加</a:t>
            </a:r>
            <a:r>
              <a:rPr lang="zh-CN" altLang="en-US" sz="4000" b="1" dirty="0"/>
              <a:t>内部信号显示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4061"/>
            <a:ext cx="9144000" cy="22839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9973"/>
            <a:ext cx="3257550" cy="2247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148" y="884158"/>
            <a:ext cx="2647950" cy="36671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7785" y="2794682"/>
            <a:ext cx="1768642" cy="223787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3123" y="1472378"/>
            <a:ext cx="2671011" cy="77002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73800" y="1780734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①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25577" y="3451954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②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94717" y="1117042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92446" y="6294118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④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17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404" y="165100"/>
            <a:ext cx="7886700" cy="946427"/>
          </a:xfrm>
          <a:prstGeom prst="horizontalScroll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sz="3600" b="1" spc="600" dirty="0" smtClean="0">
                <a:solidFill>
                  <a:schemeClr val="bg1"/>
                </a:solidFill>
              </a:rPr>
              <a:t>参考资料</a:t>
            </a:r>
            <a:endParaRPr lang="zh-CN" altLang="en-US" sz="3600" b="1" spc="6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17822" y="1132322"/>
            <a:ext cx="4487872" cy="1394826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400" b="1" dirty="0" smtClean="0"/>
              <a:t>数字设计和计算机体系结构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000" spc="-100" dirty="0" smtClean="0"/>
              <a:t>Digital Design and Computer Architecture  2nd</a:t>
            </a:r>
            <a:endParaRPr lang="zh-CN" altLang="en-US" spc="-100" dirty="0"/>
          </a:p>
        </p:txBody>
      </p:sp>
      <p:sp>
        <p:nvSpPr>
          <p:cNvPr id="4" name="矩形 3"/>
          <p:cNvSpPr/>
          <p:nvPr/>
        </p:nvSpPr>
        <p:spPr>
          <a:xfrm>
            <a:off x="2817822" y="1990585"/>
            <a:ext cx="50820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David Money Harris</a:t>
            </a:r>
            <a:r>
              <a:rPr lang="zh-CN" altLang="en-US" sz="2000" dirty="0"/>
              <a:t>，陈俊颖 </a:t>
            </a:r>
            <a:r>
              <a:rPr lang="zh-CN" altLang="en-US" sz="2000" dirty="0" smtClean="0"/>
              <a:t>译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机械</a:t>
            </a:r>
            <a:r>
              <a:rPr lang="zh-CN" altLang="en-US" sz="2000" dirty="0"/>
              <a:t>工业出版社，</a:t>
            </a:r>
            <a:r>
              <a:rPr lang="en-US" altLang="zh-CN" sz="2000" dirty="0" smtClean="0"/>
              <a:t>2016</a:t>
            </a:r>
            <a:r>
              <a:rPr lang="zh-CN" altLang="en-US" sz="2000" dirty="0" smtClean="0"/>
              <a:t>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7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章 微体系结构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5535" y="1169998"/>
            <a:ext cx="1292719" cy="1836251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41</a:t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0" r="13444"/>
          <a:stretch/>
        </p:blipFill>
        <p:spPr>
          <a:xfrm>
            <a:off x="1055531" y="5091947"/>
            <a:ext cx="1120139" cy="15549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3" name="矩形 12"/>
          <p:cNvSpPr/>
          <p:nvPr/>
        </p:nvSpPr>
        <p:spPr>
          <a:xfrm>
            <a:off x="2817822" y="5066208"/>
            <a:ext cx="50820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/>
              <a:t>计算机组成原理与接口技术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基于</a:t>
            </a:r>
            <a:r>
              <a:rPr lang="en-US" altLang="zh-CN" sz="2000" b="1" dirty="0"/>
              <a:t>MIPS</a:t>
            </a:r>
            <a:r>
              <a:rPr lang="zh-CN" altLang="en-US" sz="2000" b="1" dirty="0" smtClean="0"/>
              <a:t>架构</a:t>
            </a:r>
            <a:r>
              <a:rPr lang="zh-CN" altLang="en-US" sz="2000" dirty="0" smtClean="0"/>
              <a:t>左冬红</a:t>
            </a:r>
            <a:r>
              <a:rPr lang="zh-CN" altLang="en-US" sz="2000" dirty="0"/>
              <a:t>，清华大学出版社，</a:t>
            </a:r>
            <a:r>
              <a:rPr lang="en-US" altLang="zh-CN" sz="2000" dirty="0"/>
              <a:t>2014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5536" y="3160486"/>
            <a:ext cx="1292719" cy="180864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17822" y="3178877"/>
            <a:ext cx="52607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计算机组成与设计：硬件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软件</a:t>
            </a:r>
            <a:r>
              <a:rPr lang="zh-CN" altLang="en-US" sz="2400" b="1" dirty="0" smtClean="0"/>
              <a:t>接口</a:t>
            </a:r>
            <a:endParaRPr lang="zh-CN" altLang="en-US" sz="2400" b="1" dirty="0"/>
          </a:p>
        </p:txBody>
      </p:sp>
      <p:sp>
        <p:nvSpPr>
          <p:cNvPr id="15" name="矩形 14"/>
          <p:cNvSpPr/>
          <p:nvPr/>
        </p:nvSpPr>
        <p:spPr>
          <a:xfrm>
            <a:off x="2817821" y="3611886"/>
            <a:ext cx="5863465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Arial Narrow" panose="020B0606020202030204" pitchFamily="34" charset="0"/>
              </a:rPr>
              <a:t>Computer Organization and Design</a:t>
            </a:r>
            <a:r>
              <a:rPr lang="en-US" altLang="zh-CN" sz="1600" dirty="0" smtClean="0">
                <a:latin typeface="Arial Narrow" panose="020B0606020202030204" pitchFamily="34" charset="0"/>
              </a:rPr>
              <a:t>: The hardware / software interface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David A. Patterson</a:t>
            </a:r>
            <a:r>
              <a:rPr lang="zh-CN" altLang="en-US" sz="2000" dirty="0" smtClean="0"/>
              <a:t>，王党辉 译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机械</a:t>
            </a:r>
            <a:r>
              <a:rPr lang="zh-CN" altLang="en-US" sz="2000" dirty="0"/>
              <a:t>工业出版社，</a:t>
            </a:r>
            <a:r>
              <a:rPr lang="en-US" altLang="zh-CN" sz="2000" dirty="0" smtClean="0"/>
              <a:t>2015</a:t>
            </a:r>
            <a:r>
              <a:rPr lang="zh-CN" altLang="en-US" sz="2000" dirty="0" smtClean="0"/>
              <a:t>，第五版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95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374" y="172583"/>
            <a:ext cx="7886700" cy="732704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dirty="0" smtClean="0"/>
              <a:t>状态元素</a:t>
            </a:r>
            <a:endParaRPr lang="zh-CN" altLang="en-US" sz="4000" dirty="0"/>
          </a:p>
        </p:txBody>
      </p:sp>
      <p:sp>
        <p:nvSpPr>
          <p:cNvPr id="8" name="矩形 7"/>
          <p:cNvSpPr/>
          <p:nvPr/>
        </p:nvSpPr>
        <p:spPr>
          <a:xfrm>
            <a:off x="373508" y="3804491"/>
            <a:ext cx="8660322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寄存器文件</a:t>
            </a:r>
            <a:r>
              <a:rPr lang="en-US" altLang="zh-CN" sz="2400" dirty="0" smtClean="0"/>
              <a:t>(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</a:t>
            </a:r>
            <a:r>
              <a:rPr lang="en-US" altLang="zh-CN" sz="2400" dirty="0" smtClean="0"/>
              <a:t>egister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F</a:t>
            </a:r>
            <a:r>
              <a:rPr lang="en-US" altLang="zh-CN" sz="2400" dirty="0" smtClean="0"/>
              <a:t>ile)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个写端口</a:t>
            </a:r>
            <a:r>
              <a:rPr lang="zh-CN" altLang="en-US" sz="2400" dirty="0"/>
              <a:t>，</a:t>
            </a:r>
            <a:r>
              <a:rPr lang="en-US" altLang="zh-CN" sz="2400" dirty="0" smtClean="0"/>
              <a:t>2</a:t>
            </a:r>
            <a:r>
              <a:rPr lang="zh-CN" altLang="en-US" sz="2400" dirty="0"/>
              <a:t>个读</a:t>
            </a:r>
            <a:r>
              <a:rPr lang="zh-CN" altLang="en-US" sz="2400" dirty="0" smtClean="0"/>
              <a:t>端口。</a:t>
            </a:r>
            <a:endParaRPr lang="en-US" altLang="zh-CN" sz="2400" dirty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/>
              <a:t>如果写使能</a:t>
            </a:r>
            <a:r>
              <a:rPr lang="en-US" altLang="zh-CN" sz="2200" dirty="0" smtClean="0"/>
              <a:t>WE3=1</a:t>
            </a:r>
            <a:r>
              <a:rPr lang="zh-CN" altLang="en-US" sz="2200" dirty="0" smtClean="0"/>
              <a:t>，则在</a:t>
            </a:r>
            <a:r>
              <a:rPr lang="en-US" altLang="zh-CN" sz="2200" dirty="0" smtClean="0"/>
              <a:t>CLK</a:t>
            </a:r>
            <a:r>
              <a:rPr lang="zh-CN" altLang="en-US" sz="2200" dirty="0" smtClean="0"/>
              <a:t>上升沿将数据</a:t>
            </a:r>
            <a:r>
              <a:rPr lang="en-US" altLang="zh-CN" sz="2200" dirty="0" smtClean="0"/>
              <a:t>WD3</a:t>
            </a:r>
            <a:r>
              <a:rPr lang="zh-CN" altLang="en-US" sz="2200" dirty="0" smtClean="0"/>
              <a:t>写入</a:t>
            </a:r>
            <a:r>
              <a:rPr lang="en-US" altLang="zh-CN" sz="2200" dirty="0" smtClean="0"/>
              <a:t>A3</a:t>
            </a:r>
            <a:r>
              <a:rPr lang="zh-CN" altLang="en-US" sz="2200" dirty="0" smtClean="0"/>
              <a:t>指定的寄存器中。</a:t>
            </a:r>
            <a:endParaRPr lang="en-US" altLang="zh-CN" sz="2200" dirty="0" smtClean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/>
              <a:t>将</a:t>
            </a:r>
            <a:r>
              <a:rPr lang="en-US" altLang="zh-CN" sz="2200" dirty="0" smtClean="0"/>
              <a:t>A1</a:t>
            </a:r>
            <a:r>
              <a:rPr lang="zh-CN" altLang="en-US" sz="2200" dirty="0" smtClean="0"/>
              <a:t>指定的寄存器数据传送到输出端口</a:t>
            </a:r>
            <a:r>
              <a:rPr lang="en-US" altLang="zh-CN" sz="2200" dirty="0" smtClean="0"/>
              <a:t>RD1</a:t>
            </a:r>
            <a:r>
              <a:rPr lang="zh-CN" altLang="en-US" sz="2200" dirty="0" smtClean="0"/>
              <a:t>；</a:t>
            </a:r>
            <a:endParaRPr lang="en-US" altLang="zh-CN" sz="2200" dirty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/>
              <a:t>将</a:t>
            </a:r>
            <a:r>
              <a:rPr lang="en-US" altLang="zh-CN" sz="2200" dirty="0" smtClean="0"/>
              <a:t>A2</a:t>
            </a:r>
            <a:r>
              <a:rPr lang="zh-CN" altLang="en-US" sz="2200" dirty="0" smtClean="0"/>
              <a:t>指定</a:t>
            </a:r>
            <a:r>
              <a:rPr lang="zh-CN" altLang="en-US" sz="2200" dirty="0"/>
              <a:t>的寄存器数据传送到输出端口</a:t>
            </a:r>
            <a:r>
              <a:rPr lang="en-US" altLang="zh-CN" sz="2200" dirty="0" smtClean="0"/>
              <a:t>RD2</a:t>
            </a:r>
            <a:r>
              <a:rPr lang="zh-CN" altLang="en-US" sz="2200" dirty="0" smtClean="0"/>
              <a:t>。</a:t>
            </a:r>
            <a:endParaRPr lang="en-US" altLang="zh-CN" sz="2200" dirty="0"/>
          </a:p>
        </p:txBody>
      </p:sp>
      <p:sp>
        <p:nvSpPr>
          <p:cNvPr id="3" name="文本框 2"/>
          <p:cNvSpPr txBox="1"/>
          <p:nvPr/>
        </p:nvSpPr>
        <p:spPr>
          <a:xfrm>
            <a:off x="1720352" y="6246514"/>
            <a:ext cx="4416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注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】5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位地址可以表达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32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个寄存器。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19344" y="347067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目的操作数</a:t>
            </a:r>
            <a:endParaRPr lang="zh-CN" altLang="en-US" sz="20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37120" y="347067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源操作数</a:t>
            </a:r>
            <a:endParaRPr lang="zh-CN" altLang="en-US" sz="20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440" y="1040219"/>
            <a:ext cx="2428875" cy="22955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724" y="1029567"/>
            <a:ext cx="1657350" cy="21907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08" y="1040219"/>
            <a:ext cx="2971800" cy="2219325"/>
          </a:xfrm>
          <a:prstGeom prst="rect">
            <a:avLst/>
          </a:prstGeom>
        </p:spPr>
      </p:pic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5</a:t>
            </a:fld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1720352" y="3220318"/>
            <a:ext cx="2135552" cy="65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0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374" y="172583"/>
            <a:ext cx="7886700" cy="732704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4000" b="1" dirty="0" smtClean="0"/>
              <a:t>程序计数器 </a:t>
            </a:r>
            <a:r>
              <a:rPr lang="en-US" altLang="zh-CN" sz="4000" b="1" dirty="0" smtClean="0"/>
              <a:t>PC</a:t>
            </a:r>
            <a:endParaRPr lang="en-US" altLang="zh-CN" sz="4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558772" y="2314607"/>
            <a:ext cx="1483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程序计数器</a:t>
            </a:r>
            <a:endParaRPr lang="en-US" altLang="zh-CN" b="1" dirty="0" smtClean="0"/>
          </a:p>
          <a:p>
            <a:pPr algn="ctr"/>
            <a:r>
              <a:rPr lang="en-US" altLang="zh-CN" dirty="0" smtClean="0"/>
              <a:t>(32</a:t>
            </a:r>
            <a:r>
              <a:rPr lang="zh-CN" altLang="en-US" dirty="0" smtClean="0"/>
              <a:t>位寄存器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6893" y="1279135"/>
            <a:ext cx="4223592" cy="2163940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下箭头 5"/>
          <p:cNvSpPr/>
          <p:nvPr/>
        </p:nvSpPr>
        <p:spPr>
          <a:xfrm rot="16200000">
            <a:off x="2618432" y="1717897"/>
            <a:ext cx="278512" cy="11224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58" y="1148598"/>
            <a:ext cx="1076325" cy="10572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092" y="3778056"/>
            <a:ext cx="4648200" cy="28384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09182" y="5012615"/>
            <a:ext cx="16911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0070C0"/>
                </a:solidFill>
              </a:rPr>
              <a:t>SystemVerilog</a:t>
            </a:r>
            <a:endParaRPr lang="en-US" altLang="zh-CN" sz="2000" b="1" dirty="0" smtClean="0">
              <a:solidFill>
                <a:srgbClr val="0070C0"/>
              </a:solidFill>
            </a:endParaRPr>
          </a:p>
          <a:p>
            <a:pPr algn="ctr"/>
            <a:r>
              <a:rPr lang="zh-CN" altLang="en-US" sz="2000" b="1" dirty="0">
                <a:solidFill>
                  <a:srgbClr val="0070C0"/>
                </a:solidFill>
              </a:rPr>
              <a:t>版本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292817" y="1686596"/>
            <a:ext cx="9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</a:rPr>
              <a:t>Verilog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99870" y="2418358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70C0"/>
                </a:solidFill>
              </a:rPr>
              <a:t>版本</a:t>
            </a:r>
          </a:p>
        </p:txBody>
      </p:sp>
      <p:sp>
        <p:nvSpPr>
          <p:cNvPr id="8" name="椭圆 7"/>
          <p:cNvSpPr/>
          <p:nvPr/>
        </p:nvSpPr>
        <p:spPr>
          <a:xfrm>
            <a:off x="5607586" y="1553378"/>
            <a:ext cx="352539" cy="725723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519452" y="4404113"/>
            <a:ext cx="539826" cy="725723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924345" y="2407341"/>
            <a:ext cx="658672" cy="31382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021661" y="5253713"/>
            <a:ext cx="792710" cy="31382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93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654" y="141842"/>
            <a:ext cx="4951893" cy="762871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b="1" dirty="0" smtClean="0"/>
              <a:t>单周期 数据路径</a:t>
            </a:r>
            <a:endParaRPr lang="zh-CN" altLang="en-US" sz="4000" b="1" dirty="0"/>
          </a:p>
        </p:txBody>
      </p:sp>
      <p:sp>
        <p:nvSpPr>
          <p:cNvPr id="14" name="矩形 13"/>
          <p:cNvSpPr/>
          <p:nvPr/>
        </p:nvSpPr>
        <p:spPr>
          <a:xfrm>
            <a:off x="164143" y="1118827"/>
            <a:ext cx="455785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chemeClr val="accent1"/>
                </a:solidFill>
              </a:rPr>
              <a:t>STEP 1:</a:t>
            </a:r>
            <a:r>
              <a:rPr lang="en-US" altLang="zh-CN" sz="2400" dirty="0">
                <a:solidFill>
                  <a:schemeClr val="accent1"/>
                </a:solidFill>
              </a:rPr>
              <a:t> </a:t>
            </a:r>
            <a:r>
              <a:rPr lang="zh-CN" altLang="en-US" sz="2400" dirty="0" smtClean="0"/>
              <a:t>从</a:t>
            </a:r>
            <a:r>
              <a:rPr lang="zh-CN" altLang="en-US" sz="2400" b="1" dirty="0" smtClean="0"/>
              <a:t>指令存储器</a:t>
            </a:r>
            <a:r>
              <a:rPr lang="zh-CN" altLang="en-US" sz="2400" dirty="0" smtClean="0"/>
              <a:t>中取出指令</a:t>
            </a:r>
            <a:endParaRPr lang="en-US" altLang="zh-CN" sz="2400" dirty="0"/>
          </a:p>
        </p:txBody>
      </p:sp>
      <p:graphicFrame>
        <p:nvGraphicFramePr>
          <p:cNvPr id="18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/>
          </p:nvPr>
        </p:nvGraphicFramePr>
        <p:xfrm>
          <a:off x="101600" y="1475076"/>
          <a:ext cx="8938887" cy="19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2" name="VISIO" r:id="rId5" imgW="4344480" imgH="943920" progId="Visio.Drawing.6">
                  <p:embed/>
                </p:oleObj>
              </mc:Choice>
              <mc:Fallback>
                <p:oleObj name="VISIO" r:id="rId5" imgW="4344480" imgH="943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" y="1475076"/>
                        <a:ext cx="8938887" cy="19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5813645" y="313901"/>
            <a:ext cx="2765501" cy="4616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r>
              <a:rPr lang="en-US" altLang="zh-CN" sz="2400" dirty="0">
                <a:latin typeface="Courier New" pitchFamily="49" charset="0"/>
              </a:rPr>
              <a:t>, </a:t>
            </a:r>
            <a:r>
              <a:rPr lang="en-US" altLang="zh-CN" sz="2400" dirty="0" err="1">
                <a:latin typeface="Courier New" pitchFamily="49" charset="0"/>
              </a:rPr>
              <a:t>imm</a:t>
            </a:r>
            <a:r>
              <a:rPr lang="en-US" altLang="zh-CN" sz="2400" dirty="0">
                <a:latin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</a:rPr>
              <a:t>rs</a:t>
            </a:r>
            <a:r>
              <a:rPr lang="en-US" altLang="zh-CN" sz="2400" dirty="0">
                <a:latin typeface="Courier New" pitchFamily="49" charset="0"/>
              </a:rPr>
              <a:t>)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061918" y="980962"/>
            <a:ext cx="251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装入字：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] = [</a:t>
            </a:r>
            <a:r>
              <a:rPr lang="en-US" altLang="zh-CN" dirty="0"/>
              <a:t>Address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1600" y="2342333"/>
            <a:ext cx="385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</a:rPr>
              <a:t>下</a:t>
            </a:r>
            <a:r>
              <a:rPr lang="zh-CN" altLang="en-US" sz="1600" dirty="0" smtClean="0">
                <a:solidFill>
                  <a:srgbClr val="00B050"/>
                </a:solidFill>
              </a:rPr>
              <a:t>一指令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65106" y="3633665"/>
            <a:ext cx="5530466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555555"/>
                </a:solidFill>
                <a:latin typeface="宋体" panose="02010600030101010101" pitchFamily="2" charset="-122"/>
              </a:rPr>
              <a:t>Verilog</a:t>
            </a:r>
            <a:r>
              <a:rPr lang="zh-CN" altLang="en-US" dirty="0" smtClean="0"/>
              <a:t>有</a:t>
            </a:r>
            <a:r>
              <a:rPr lang="en-US" altLang="zh-CN" dirty="0" smtClean="0">
                <a:solidFill>
                  <a:srgbClr val="555555"/>
                </a:solidFill>
                <a:latin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rgbClr val="555555"/>
                </a:solidFill>
                <a:latin typeface="宋体" panose="02010600030101010101" pitchFamily="2" charset="-122"/>
              </a:rPr>
              <a:t>个</a:t>
            </a:r>
            <a:r>
              <a:rPr lang="zh-CN" altLang="en-US" dirty="0">
                <a:solidFill>
                  <a:srgbClr val="555555"/>
                </a:solidFill>
                <a:latin typeface="宋体" panose="02010600030101010101" pitchFamily="2" charset="-122"/>
              </a:rPr>
              <a:t>系统</a:t>
            </a:r>
            <a:r>
              <a:rPr lang="zh-CN" altLang="en-US" dirty="0" smtClean="0">
                <a:solidFill>
                  <a:srgbClr val="555555"/>
                </a:solidFill>
                <a:latin typeface="宋体" panose="02010600030101010101" pitchFamily="2" charset="-122"/>
              </a:rPr>
              <a:t>任务，</a:t>
            </a:r>
            <a:r>
              <a:rPr lang="zh-CN" altLang="en-US" dirty="0">
                <a:solidFill>
                  <a:srgbClr val="555555"/>
                </a:solidFill>
                <a:latin typeface="宋体" panose="02010600030101010101" pitchFamily="2" charset="-122"/>
              </a:rPr>
              <a:t>从文件中读取数据到</a:t>
            </a:r>
            <a:r>
              <a:rPr lang="zh-CN" altLang="en-US" dirty="0" smtClean="0">
                <a:solidFill>
                  <a:srgbClr val="555555"/>
                </a:solidFill>
                <a:latin typeface="宋体" panose="02010600030101010101" pitchFamily="2" charset="-122"/>
              </a:rPr>
              <a:t>存储器。</a:t>
            </a:r>
            <a:endParaRPr lang="zh-CN" altLang="en-US" dirty="0">
              <a:solidFill>
                <a:srgbClr val="555555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400" b="1" dirty="0" smtClean="0">
                <a:solidFill>
                  <a:srgbClr val="555555"/>
                </a:solidFill>
                <a:latin typeface="宋体" panose="02010600030101010101" pitchFamily="2" charset="-122"/>
              </a:rPr>
              <a:t>$</a:t>
            </a:r>
            <a:r>
              <a:rPr lang="en-US" altLang="zh-CN" sz="1400" b="1" dirty="0" err="1">
                <a:solidFill>
                  <a:srgbClr val="555555"/>
                </a:solidFill>
                <a:latin typeface="宋体" panose="02010600030101010101" pitchFamily="2" charset="-122"/>
              </a:rPr>
              <a:t>readmemb</a:t>
            </a:r>
            <a:r>
              <a:rPr lang="en-US" altLang="zh-CN" sz="1400" dirty="0">
                <a:solidFill>
                  <a:srgbClr val="555555"/>
                </a:solidFill>
                <a:latin typeface="宋体" panose="02010600030101010101" pitchFamily="2" charset="-122"/>
              </a:rPr>
              <a:t>("&lt;</a:t>
            </a:r>
            <a:r>
              <a:rPr lang="zh-CN" altLang="en-US" sz="1400" dirty="0">
                <a:solidFill>
                  <a:srgbClr val="555555"/>
                </a:solidFill>
                <a:latin typeface="宋体" panose="02010600030101010101" pitchFamily="2" charset="-122"/>
              </a:rPr>
              <a:t>数据文件名</a:t>
            </a:r>
            <a:r>
              <a:rPr lang="en-US" altLang="zh-CN" sz="1400" dirty="0">
                <a:solidFill>
                  <a:srgbClr val="555555"/>
                </a:solidFill>
                <a:latin typeface="宋体" panose="02010600030101010101" pitchFamily="2" charset="-122"/>
              </a:rPr>
              <a:t>&gt;",&lt;</a:t>
            </a:r>
            <a:r>
              <a:rPr lang="zh-CN" altLang="en-US" sz="1400" dirty="0">
                <a:solidFill>
                  <a:srgbClr val="555555"/>
                </a:solidFill>
                <a:latin typeface="宋体" panose="02010600030101010101" pitchFamily="2" charset="-122"/>
              </a:rPr>
              <a:t>存储器名</a:t>
            </a:r>
            <a:r>
              <a:rPr lang="en-US" altLang="zh-CN" sz="1400" dirty="0">
                <a:solidFill>
                  <a:srgbClr val="555555"/>
                </a:solidFill>
                <a:latin typeface="宋体" panose="02010600030101010101" pitchFamily="2" charset="-122"/>
              </a:rPr>
              <a:t>&gt;,&lt;</a:t>
            </a:r>
            <a:r>
              <a:rPr lang="zh-CN" altLang="en-US" sz="1400" dirty="0">
                <a:solidFill>
                  <a:srgbClr val="555555"/>
                </a:solidFill>
                <a:latin typeface="宋体" panose="02010600030101010101" pitchFamily="2" charset="-122"/>
              </a:rPr>
              <a:t>起始地址</a:t>
            </a:r>
            <a:r>
              <a:rPr lang="en-US" altLang="zh-CN" sz="1400" dirty="0">
                <a:solidFill>
                  <a:srgbClr val="555555"/>
                </a:solidFill>
                <a:latin typeface="宋体" panose="02010600030101010101" pitchFamily="2" charset="-122"/>
              </a:rPr>
              <a:t>&gt;,&lt;</a:t>
            </a:r>
            <a:r>
              <a:rPr lang="zh-CN" altLang="en-US" sz="1400" dirty="0">
                <a:solidFill>
                  <a:srgbClr val="555555"/>
                </a:solidFill>
                <a:latin typeface="宋体" panose="02010600030101010101" pitchFamily="2" charset="-122"/>
              </a:rPr>
              <a:t>终止地址</a:t>
            </a:r>
            <a:r>
              <a:rPr lang="en-US" altLang="zh-CN" sz="1400" dirty="0">
                <a:solidFill>
                  <a:srgbClr val="555555"/>
                </a:solidFill>
                <a:latin typeface="宋体" panose="02010600030101010101" pitchFamily="2" charset="-122"/>
              </a:rPr>
              <a:t>&gt;);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 smtClean="0">
                <a:solidFill>
                  <a:srgbClr val="555555"/>
                </a:solidFill>
                <a:latin typeface="宋体" panose="02010600030101010101" pitchFamily="2" charset="-122"/>
              </a:rPr>
              <a:t>$</a:t>
            </a:r>
            <a:r>
              <a:rPr lang="en-US" altLang="zh-CN" sz="1400" b="1" dirty="0" err="1" smtClean="0">
                <a:solidFill>
                  <a:srgbClr val="555555"/>
                </a:solidFill>
                <a:latin typeface="宋体" panose="02010600030101010101" pitchFamily="2" charset="-122"/>
              </a:rPr>
              <a:t>readmemh</a:t>
            </a:r>
            <a:r>
              <a:rPr lang="en-US" altLang="zh-CN" sz="1400" dirty="0">
                <a:solidFill>
                  <a:srgbClr val="555555"/>
                </a:solidFill>
                <a:latin typeface="宋体" panose="02010600030101010101" pitchFamily="2" charset="-122"/>
              </a:rPr>
              <a:t>("&lt;</a:t>
            </a:r>
            <a:r>
              <a:rPr lang="zh-CN" altLang="en-US" sz="1400" dirty="0">
                <a:solidFill>
                  <a:srgbClr val="555555"/>
                </a:solidFill>
                <a:latin typeface="宋体" panose="02010600030101010101" pitchFamily="2" charset="-122"/>
              </a:rPr>
              <a:t>数据文件名</a:t>
            </a:r>
            <a:r>
              <a:rPr lang="en-US" altLang="zh-CN" sz="1400" dirty="0">
                <a:solidFill>
                  <a:srgbClr val="555555"/>
                </a:solidFill>
                <a:latin typeface="宋体" panose="02010600030101010101" pitchFamily="2" charset="-122"/>
              </a:rPr>
              <a:t>&gt;",&lt;</a:t>
            </a:r>
            <a:r>
              <a:rPr lang="zh-CN" altLang="en-US" sz="1400" dirty="0">
                <a:solidFill>
                  <a:srgbClr val="555555"/>
                </a:solidFill>
                <a:latin typeface="宋体" panose="02010600030101010101" pitchFamily="2" charset="-122"/>
              </a:rPr>
              <a:t>存储器名</a:t>
            </a:r>
            <a:r>
              <a:rPr lang="en-US" altLang="zh-CN" sz="1400" dirty="0">
                <a:solidFill>
                  <a:srgbClr val="555555"/>
                </a:solidFill>
                <a:latin typeface="宋体" panose="02010600030101010101" pitchFamily="2" charset="-122"/>
              </a:rPr>
              <a:t>&gt;,&lt;</a:t>
            </a:r>
            <a:r>
              <a:rPr lang="zh-CN" altLang="en-US" sz="1400" dirty="0">
                <a:solidFill>
                  <a:srgbClr val="555555"/>
                </a:solidFill>
                <a:latin typeface="宋体" panose="02010600030101010101" pitchFamily="2" charset="-122"/>
              </a:rPr>
              <a:t>起始地址</a:t>
            </a:r>
            <a:r>
              <a:rPr lang="en-US" altLang="zh-CN" sz="1400" dirty="0">
                <a:solidFill>
                  <a:srgbClr val="555555"/>
                </a:solidFill>
                <a:latin typeface="宋体" panose="02010600030101010101" pitchFamily="2" charset="-122"/>
              </a:rPr>
              <a:t>&gt;,&lt;</a:t>
            </a:r>
            <a:r>
              <a:rPr lang="zh-CN" altLang="en-US" sz="1400" dirty="0">
                <a:solidFill>
                  <a:srgbClr val="555555"/>
                </a:solidFill>
                <a:latin typeface="宋体" panose="02010600030101010101" pitchFamily="2" charset="-122"/>
              </a:rPr>
              <a:t>终止地址</a:t>
            </a:r>
            <a:r>
              <a:rPr lang="en-US" altLang="zh-CN" sz="1400" dirty="0">
                <a:solidFill>
                  <a:srgbClr val="555555"/>
                </a:solidFill>
                <a:latin typeface="宋体" panose="02010600030101010101" pitchFamily="2" charset="-122"/>
              </a:rPr>
              <a:t>&gt;);</a:t>
            </a:r>
          </a:p>
        </p:txBody>
      </p:sp>
      <p:sp>
        <p:nvSpPr>
          <p:cNvPr id="16" name="矩形 15"/>
          <p:cNvSpPr/>
          <p:nvPr/>
        </p:nvSpPr>
        <p:spPr>
          <a:xfrm>
            <a:off x="4039359" y="5005711"/>
            <a:ext cx="13840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20020005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2003000C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2067FFF7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00E22025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00642824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00A42820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89651" y="5005711"/>
            <a:ext cx="14878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10A7000A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0064202A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10800001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20050000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00E2202A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00853820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443770" y="5005711"/>
            <a:ext cx="13940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00E23822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AC670044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8C020050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08000011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20020001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AC020054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690651" y="4624970"/>
            <a:ext cx="132414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memfile.dat</a:t>
            </a:r>
          </a:p>
        </p:txBody>
      </p:sp>
      <p:sp>
        <p:nvSpPr>
          <p:cNvPr id="21" name="右箭头 20"/>
          <p:cNvSpPr/>
          <p:nvPr/>
        </p:nvSpPr>
        <p:spPr>
          <a:xfrm rot="5400000">
            <a:off x="1466200" y="3423467"/>
            <a:ext cx="252215" cy="244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827" y="3775800"/>
            <a:ext cx="3161841" cy="28754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24257" y="2946187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ROM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91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828" y="141843"/>
            <a:ext cx="4797720" cy="686106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b="1" dirty="0" smtClean="0"/>
              <a:t>单周期 数据路径</a:t>
            </a:r>
            <a:r>
              <a:rPr lang="en-US" altLang="zh-CN" sz="4000" b="1" dirty="0" smtClean="0"/>
              <a:t>-2</a:t>
            </a:r>
            <a:endParaRPr lang="zh-CN" altLang="en-US" sz="4000" b="1" dirty="0"/>
          </a:p>
        </p:txBody>
      </p:sp>
      <p:sp>
        <p:nvSpPr>
          <p:cNvPr id="3" name="矩形 2"/>
          <p:cNvSpPr/>
          <p:nvPr/>
        </p:nvSpPr>
        <p:spPr>
          <a:xfrm>
            <a:off x="148576" y="1096294"/>
            <a:ext cx="5173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STEP 2:</a:t>
            </a:r>
            <a:r>
              <a:rPr lang="en-US" altLang="zh-CN" sz="2400" dirty="0">
                <a:solidFill>
                  <a:schemeClr val="accent1"/>
                </a:solidFill>
              </a:rPr>
              <a:t> </a:t>
            </a:r>
            <a:r>
              <a:rPr lang="zh-CN" altLang="en-US" sz="2400" dirty="0" smtClean="0"/>
              <a:t>从</a:t>
            </a:r>
            <a:r>
              <a:rPr lang="zh-CN" altLang="en-US" sz="2400" b="1" dirty="0" smtClean="0"/>
              <a:t>寄存器文件</a:t>
            </a:r>
            <a:r>
              <a:rPr lang="zh-CN" altLang="en-US" sz="2400" dirty="0" smtClean="0"/>
              <a:t>中读出</a:t>
            </a:r>
            <a:r>
              <a:rPr lang="zh-CN" altLang="en-US" sz="2400" b="1" dirty="0" smtClean="0"/>
              <a:t>源操作数</a:t>
            </a:r>
            <a:endParaRPr lang="en-US" altLang="zh-CN" sz="2400" b="1" dirty="0"/>
          </a:p>
        </p:txBody>
      </p:sp>
      <p:graphicFrame>
        <p:nvGraphicFramePr>
          <p:cNvPr id="7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/>
          </p:nvPr>
        </p:nvGraphicFramePr>
        <p:xfrm>
          <a:off x="86033" y="1676286"/>
          <a:ext cx="8938887" cy="1944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6" name="VISIO" r:id="rId4" imgW="4344480" imgH="943920" progId="Visio.Drawing.6">
                  <p:embed/>
                </p:oleObj>
              </mc:Choice>
              <mc:Fallback>
                <p:oleObj name="VISIO" r:id="rId4" imgW="4344480" imgH="943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33" y="1676286"/>
                        <a:ext cx="8938887" cy="19444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5813645" y="313901"/>
            <a:ext cx="2765501" cy="4616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r>
              <a:rPr lang="en-US" altLang="zh-CN" sz="2400" dirty="0">
                <a:latin typeface="Courier New" pitchFamily="49" charset="0"/>
              </a:rPr>
              <a:t>, </a:t>
            </a:r>
            <a:r>
              <a:rPr lang="en-US" altLang="zh-CN" sz="2400" dirty="0" err="1">
                <a:latin typeface="Courier New" pitchFamily="49" charset="0"/>
              </a:rPr>
              <a:t>imm</a:t>
            </a:r>
            <a:r>
              <a:rPr lang="en-US" altLang="zh-CN" sz="2400" dirty="0">
                <a:latin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</a:rPr>
              <a:t>rs</a:t>
            </a:r>
            <a:r>
              <a:rPr lang="en-US" altLang="zh-CN" sz="2400" dirty="0">
                <a:latin typeface="Courier New" pitchFamily="49" charset="0"/>
              </a:rPr>
              <a:t>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836606"/>
              </p:ext>
            </p:extLst>
          </p:nvPr>
        </p:nvGraphicFramePr>
        <p:xfrm>
          <a:off x="5260428" y="1395730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</a:t>
                      </a:r>
                      <a:r>
                        <a:rPr lang="en-US" altLang="zh-CN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rs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rt</a:t>
                      </a:r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Imm</a:t>
                      </a:r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061918" y="827948"/>
            <a:ext cx="251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装入字：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] = [</a:t>
            </a:r>
            <a:r>
              <a:rPr lang="en-US" altLang="zh-CN" dirty="0"/>
              <a:t>Address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875590" y="1756046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25       21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09450" y="3838997"/>
            <a:ext cx="44649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200" dirty="0" smtClean="0"/>
              <a:t>共有</a:t>
            </a:r>
            <a:r>
              <a:rPr lang="en-US" altLang="zh-CN" sz="2200" dirty="0" smtClean="0"/>
              <a:t>32</a:t>
            </a:r>
            <a:r>
              <a:rPr lang="zh-CN" altLang="en-US" sz="2200" dirty="0" smtClean="0"/>
              <a:t>个</a:t>
            </a:r>
            <a:r>
              <a:rPr lang="en-US" altLang="zh-CN" sz="2200" dirty="0" smtClean="0"/>
              <a:t>32</a:t>
            </a:r>
            <a:r>
              <a:rPr lang="zh-CN" altLang="en-US" sz="2200" dirty="0" smtClean="0"/>
              <a:t>位寄存器</a:t>
            </a:r>
            <a:endParaRPr lang="en-US" altLang="zh-CN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200" b="1" dirty="0" smtClean="0"/>
              <a:t>需要区分</a:t>
            </a:r>
            <a:r>
              <a:rPr lang="en-US" altLang="zh-CN" sz="2200" b="1" dirty="0" err="1" smtClean="0"/>
              <a:t>rs</a:t>
            </a:r>
            <a:r>
              <a:rPr lang="zh-CN" altLang="en-US" sz="2200" b="1" dirty="0" smtClean="0"/>
              <a:t>、</a:t>
            </a:r>
            <a:r>
              <a:rPr lang="en-US" altLang="zh-CN" sz="2200" b="1" dirty="0" err="1" smtClean="0"/>
              <a:t>rt</a:t>
            </a:r>
            <a:r>
              <a:rPr lang="zh-CN" altLang="en-US" sz="2200" b="1" dirty="0" smtClean="0"/>
              <a:t>的地址和数据</a:t>
            </a:r>
            <a:endParaRPr lang="en-US" altLang="zh-CN" sz="2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200" dirty="0" smtClean="0"/>
              <a:t>因</a:t>
            </a:r>
            <a:r>
              <a:rPr lang="en-US" altLang="zh-CN" sz="2200" dirty="0" smtClean="0"/>
              <a:t>$0</a:t>
            </a:r>
            <a:r>
              <a:rPr lang="zh-CN" altLang="en-US" sz="2200" dirty="0" smtClean="0"/>
              <a:t>一直输出</a:t>
            </a:r>
            <a:r>
              <a:rPr lang="en-US" altLang="zh-CN" sz="2200" dirty="0" smtClean="0"/>
              <a:t>0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/>
            </a:r>
            <a:br>
              <a:rPr lang="en-US" altLang="zh-CN" sz="2200" dirty="0" smtClean="0"/>
            </a:br>
            <a:r>
              <a:rPr lang="zh-CN" altLang="en-US" sz="2200" dirty="0" smtClean="0"/>
              <a:t>因此当</a:t>
            </a:r>
            <a:r>
              <a:rPr lang="en-US" altLang="zh-CN" sz="2200" dirty="0" err="1" smtClean="0"/>
              <a:t>RsAddr</a:t>
            </a:r>
            <a:r>
              <a:rPr lang="zh-CN" altLang="en-US" sz="2200" dirty="0" smtClean="0"/>
              <a:t>、</a:t>
            </a:r>
            <a:r>
              <a:rPr lang="en-US" altLang="zh-CN" sz="2200" dirty="0" err="1" smtClean="0"/>
              <a:t>RtAddr</a:t>
            </a:r>
            <a:r>
              <a:rPr lang="zh-CN" altLang="en-US" sz="2200" dirty="0" smtClean="0"/>
              <a:t>为</a:t>
            </a:r>
            <a:r>
              <a:rPr lang="en-US" altLang="zh-CN" sz="2200" dirty="0" smtClean="0"/>
              <a:t>0</a:t>
            </a:r>
            <a:r>
              <a:rPr lang="zh-CN" altLang="en-US" sz="2200" dirty="0" smtClean="0"/>
              <a:t>时，</a:t>
            </a:r>
            <a:r>
              <a:rPr lang="en-US" altLang="zh-CN" sz="2200" dirty="0" err="1" smtClean="0"/>
              <a:t>RsData</a:t>
            </a:r>
            <a:r>
              <a:rPr lang="zh-CN" altLang="en-US" sz="2200" dirty="0" smtClean="0"/>
              <a:t>、</a:t>
            </a:r>
            <a:r>
              <a:rPr lang="en-US" altLang="zh-CN" sz="2200" dirty="0" err="1" smtClean="0"/>
              <a:t>RtData</a:t>
            </a:r>
            <a:r>
              <a:rPr lang="zh-CN" altLang="en-US" sz="2200" dirty="0" smtClean="0"/>
              <a:t>必须输出</a:t>
            </a:r>
            <a:r>
              <a:rPr lang="en-US" altLang="zh-CN" sz="2200" dirty="0" smtClean="0"/>
              <a:t>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 err="1" smtClean="0">
                <a:solidFill>
                  <a:schemeClr val="bg1">
                    <a:lumMod val="50000"/>
                  </a:schemeClr>
                </a:solidFill>
              </a:rPr>
              <a:t>rd</a:t>
            </a:r>
            <a:r>
              <a:rPr lang="zh-CN" altLang="en-US" sz="2200" dirty="0" smtClean="0">
                <a:solidFill>
                  <a:schemeClr val="bg1">
                    <a:lumMod val="50000"/>
                  </a:schemeClr>
                </a:solidFill>
              </a:rPr>
              <a:t>只有在写信号有效时用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solidFill>
                  <a:schemeClr val="bg1">
                    <a:lumMod val="50000"/>
                  </a:schemeClr>
                </a:solidFill>
              </a:rPr>
              <a:t>当</a:t>
            </a:r>
            <a:r>
              <a:rPr lang="en-US" altLang="zh-CN" sz="2200" dirty="0" err="1" smtClean="0">
                <a:solidFill>
                  <a:schemeClr val="bg1">
                    <a:lumMod val="50000"/>
                  </a:schemeClr>
                </a:solidFill>
              </a:rPr>
              <a:t>regWriteEn</a:t>
            </a:r>
            <a:r>
              <a:rPr lang="zh-CN" altLang="en-US" sz="2200" dirty="0" smtClean="0">
                <a:solidFill>
                  <a:schemeClr val="bg1">
                    <a:lumMod val="50000"/>
                  </a:schemeClr>
                </a:solidFill>
              </a:rPr>
              <a:t>有效时，数据需要写入</a:t>
            </a:r>
            <a:r>
              <a:rPr lang="en-US" altLang="zh-CN" sz="2200" dirty="0" err="1" smtClean="0">
                <a:solidFill>
                  <a:schemeClr val="bg1">
                    <a:lumMod val="50000"/>
                  </a:schemeClr>
                </a:solidFill>
              </a:rPr>
              <a:t>regWriteAddr</a:t>
            </a:r>
            <a:r>
              <a:rPr lang="zh-CN" altLang="en-US" sz="2200" dirty="0" smtClean="0">
                <a:solidFill>
                  <a:schemeClr val="bg1">
                    <a:lumMod val="50000"/>
                  </a:schemeClr>
                </a:solidFill>
              </a:rPr>
              <a:t>寄存器。</a:t>
            </a:r>
            <a:endParaRPr lang="zh-CN" altLang="en-US" sz="2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339" y="3845851"/>
            <a:ext cx="4414581" cy="2793913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 rot="2166169">
            <a:off x="4705855" y="3510806"/>
            <a:ext cx="517792" cy="275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339127" y="3507352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版本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：组合电路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33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724" y="116442"/>
            <a:ext cx="5343181" cy="836353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b="1" dirty="0" smtClean="0"/>
              <a:t>单周期数据路径 </a:t>
            </a:r>
            <a:r>
              <a:rPr lang="en-US" altLang="zh-CN" sz="4000" b="1" dirty="0" smtClean="0"/>
              <a:t>-3</a:t>
            </a:r>
            <a:endParaRPr lang="zh-CN" altLang="en-US" sz="4000" b="1" dirty="0"/>
          </a:p>
        </p:txBody>
      </p:sp>
      <p:sp>
        <p:nvSpPr>
          <p:cNvPr id="14" name="矩形 13"/>
          <p:cNvSpPr/>
          <p:nvPr/>
        </p:nvSpPr>
        <p:spPr>
          <a:xfrm>
            <a:off x="138743" y="1274059"/>
            <a:ext cx="26484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</a:rPr>
              <a:t>3</a:t>
            </a:r>
            <a:r>
              <a:rPr lang="en-US" altLang="zh-CN" sz="2400" b="1" dirty="0">
                <a:solidFill>
                  <a:schemeClr val="accent1"/>
                </a:solidFill>
              </a:rPr>
              <a:t>:</a:t>
            </a:r>
            <a:r>
              <a:rPr lang="en-US" altLang="zh-CN" sz="2400" dirty="0">
                <a:solidFill>
                  <a:schemeClr val="accent1"/>
                </a:solidFill>
              </a:rPr>
              <a:t> </a:t>
            </a:r>
            <a:r>
              <a:rPr lang="zh-CN" altLang="en-US" sz="2400" b="1" dirty="0" smtClean="0"/>
              <a:t>符号扩展立即数</a:t>
            </a:r>
            <a:endParaRPr lang="en-US" altLang="zh-CN" sz="2400" b="1" dirty="0"/>
          </a:p>
        </p:txBody>
      </p:sp>
      <p:sp>
        <p:nvSpPr>
          <p:cNvPr id="4" name="矩形 3"/>
          <p:cNvSpPr/>
          <p:nvPr/>
        </p:nvSpPr>
        <p:spPr>
          <a:xfrm>
            <a:off x="6278144" y="360961"/>
            <a:ext cx="2339102" cy="4001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US" altLang="zh-CN" sz="2000" dirty="0" smtClean="0">
                <a:latin typeface="Courier New" pitchFamily="49" charset="0"/>
              </a:rPr>
              <a:t> </a:t>
            </a:r>
            <a:r>
              <a:rPr lang="en-US" altLang="zh-CN" sz="2000" dirty="0" err="1" smtClean="0">
                <a:latin typeface="Courier New" pitchFamily="49" charset="0"/>
              </a:rPr>
              <a:t>rt</a:t>
            </a:r>
            <a:r>
              <a:rPr lang="en-US" altLang="zh-CN" sz="2000" dirty="0">
                <a:latin typeface="Courier New" pitchFamily="49" charset="0"/>
              </a:rPr>
              <a:t>, </a:t>
            </a:r>
            <a:r>
              <a:rPr lang="en-US" altLang="zh-CN" sz="2000" b="1" dirty="0" err="1">
                <a:latin typeface="Courier New" pitchFamily="49" charset="0"/>
              </a:rPr>
              <a:t>imm</a:t>
            </a:r>
            <a:r>
              <a:rPr lang="en-US" altLang="zh-CN" sz="2000" dirty="0">
                <a:latin typeface="Courier New" pitchFamily="49" charset="0"/>
              </a:rPr>
              <a:t>(</a:t>
            </a:r>
            <a:r>
              <a:rPr lang="en-US" altLang="zh-CN" sz="2000" dirty="0" err="1">
                <a:latin typeface="Courier New" pitchFamily="49" charset="0"/>
              </a:rPr>
              <a:t>rs</a:t>
            </a:r>
            <a:r>
              <a:rPr lang="en-US" altLang="zh-CN" sz="2000" dirty="0">
                <a:latin typeface="Courier New" pitchFamily="49" charset="0"/>
              </a:rPr>
              <a:t>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104045" y="1011685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(6)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rs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rt</a:t>
                      </a:r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imm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(16)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28710600"/>
              </p:ext>
            </p:extLst>
          </p:nvPr>
        </p:nvGraphicFramePr>
        <p:xfrm>
          <a:off x="578146" y="1749700"/>
          <a:ext cx="8001000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8" name="VISIO" r:id="rId4" imgW="4344480" imgH="1585440" progId="Visio.Drawing.6">
                  <p:embed/>
                </p:oleObj>
              </mc:Choice>
              <mc:Fallback>
                <p:oleObj name="VISIO" r:id="rId4" imgW="4344480" imgH="1585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146" y="1749700"/>
                        <a:ext cx="8001000" cy="292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974220" y="1356013"/>
            <a:ext cx="2021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15                                       0</a:t>
            </a:r>
            <a:endParaRPr lang="zh-CN" altLang="en-US" sz="1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729" y="4694341"/>
            <a:ext cx="4238533" cy="2075344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62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7518</TotalTime>
  <Words>1738</Words>
  <Application>Microsoft Office PowerPoint</Application>
  <PresentationFormat>全屏显示(4:3)</PresentationFormat>
  <Paragraphs>516</Paragraphs>
  <Slides>41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4" baseType="lpstr">
      <vt:lpstr>楷体</vt:lpstr>
      <vt:lpstr>宋体</vt:lpstr>
      <vt:lpstr>幼圆</vt:lpstr>
      <vt:lpstr>Arial</vt:lpstr>
      <vt:lpstr>Arial Narrow</vt:lpstr>
      <vt:lpstr>Calibri</vt:lpstr>
      <vt:lpstr>Calibri Light</vt:lpstr>
      <vt:lpstr>Cambria Math</vt:lpstr>
      <vt:lpstr>Courier New</vt:lpstr>
      <vt:lpstr>Times New Roman</vt:lpstr>
      <vt:lpstr>Office 主题</vt:lpstr>
      <vt:lpstr>VISIO</vt:lpstr>
      <vt:lpstr>Visio</vt:lpstr>
      <vt:lpstr>计算机体系结构实验</vt:lpstr>
      <vt:lpstr>微体系结构</vt:lpstr>
      <vt:lpstr>微体系结构 (32位)</vt:lpstr>
      <vt:lpstr>状态元素</vt:lpstr>
      <vt:lpstr>状态元素</vt:lpstr>
      <vt:lpstr>程序计数器 PC</vt:lpstr>
      <vt:lpstr>单周期 数据路径</vt:lpstr>
      <vt:lpstr>单周期 数据路径-2</vt:lpstr>
      <vt:lpstr>单周期数据路径 -3</vt:lpstr>
      <vt:lpstr>单周期数据路径 -4</vt:lpstr>
      <vt:lpstr>单周期数据路径 -5</vt:lpstr>
      <vt:lpstr>单周期 数据路径</vt:lpstr>
      <vt:lpstr>单周期数据路径 -6</vt:lpstr>
      <vt:lpstr>单周期数据路径 -7</vt:lpstr>
      <vt:lpstr>单周期数据路径 -8</vt:lpstr>
      <vt:lpstr>单周期数据路径 -8</vt:lpstr>
      <vt:lpstr>单周期数据路径 -8</vt:lpstr>
      <vt:lpstr>单周期数据路径 -9</vt:lpstr>
      <vt:lpstr>单周期 控制</vt:lpstr>
      <vt:lpstr>单周期 控制单元 (ALU译码器)</vt:lpstr>
      <vt:lpstr>单周期 控制单元 (主译码器)</vt:lpstr>
      <vt:lpstr>单周期 控制单元 (ALU译码器)</vt:lpstr>
      <vt:lpstr>例7.1 Single-Cycle Datapath: or</vt:lpstr>
      <vt:lpstr>Extended Functionality: addi</vt:lpstr>
      <vt:lpstr>Extended Functionality: addi</vt:lpstr>
      <vt:lpstr>Extended Functionality: j</vt:lpstr>
      <vt:lpstr>Extended Functionality: j</vt:lpstr>
      <vt:lpstr>单周期 数据路径datapath 代码</vt:lpstr>
      <vt:lpstr>单周期MIPS处理器 代码</vt:lpstr>
      <vt:lpstr>处理器顶层文件</vt:lpstr>
      <vt:lpstr>单周期MIPS处理器 性能分析</vt:lpstr>
      <vt:lpstr>模块测试-maindec</vt:lpstr>
      <vt:lpstr>模块测试-maindec</vt:lpstr>
      <vt:lpstr>模块测试-regFile</vt:lpstr>
      <vt:lpstr>模块测试</vt:lpstr>
      <vt:lpstr>MIPS单周期处理器</vt:lpstr>
      <vt:lpstr>Vivado中用IP配置数据存储器dmem</vt:lpstr>
      <vt:lpstr>Vivado中用IP配置指令存储器imem</vt:lpstr>
      <vt:lpstr>MIPS单周期处理器仿真测试</vt:lpstr>
      <vt:lpstr>仿真时增加内部信号显示</vt:lpstr>
      <vt:lpstr>参考资料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计算机体系结构 Computer Architecture</dc:title>
  <dc:creator>Sam</dc:creator>
  <cp:lastModifiedBy>chenc</cp:lastModifiedBy>
  <cp:revision>348</cp:revision>
  <dcterms:created xsi:type="dcterms:W3CDTF">2017-01-28T01:03:38Z</dcterms:created>
  <dcterms:modified xsi:type="dcterms:W3CDTF">2018-04-02T07:18:10Z</dcterms:modified>
</cp:coreProperties>
</file>