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67" r:id="rId2"/>
    <p:sldId id="266" r:id="rId3"/>
    <p:sldId id="258" r:id="rId4"/>
    <p:sldId id="260" r:id="rId5"/>
    <p:sldId id="263" r:id="rId6"/>
    <p:sldId id="259" r:id="rId7"/>
    <p:sldId id="264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5B9BD5"/>
    <a:srgbClr val="FF0000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9" autoAdjust="0"/>
    <p:restoredTop sz="83154" autoAdjust="0"/>
  </p:normalViewPr>
  <p:slideViewPr>
    <p:cSldViewPr snapToGrid="0">
      <p:cViewPr varScale="1">
        <p:scale>
          <a:sx n="89" d="100"/>
          <a:sy n="89" d="100"/>
        </p:scale>
        <p:origin x="20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Arithmeti</a:t>
            </a:r>
            <a:r>
              <a:rPr lang="en-US" altLang="zh-CN" dirty="0" smtClean="0"/>
              <a:t>-Logic</a:t>
            </a:r>
            <a:r>
              <a:rPr lang="en-US" altLang="zh-CN" baseline="0" dirty="0" smtClean="0"/>
              <a:t> Unit</a:t>
            </a:r>
            <a:r>
              <a:rPr lang="zh-CN" altLang="en-US" baseline="0" dirty="0" smtClean="0"/>
              <a:t>算术逻辑单元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678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QtSpim</a:t>
            </a:r>
            <a:r>
              <a:rPr lang="en-US" altLang="zh-CN" dirty="0" smtClean="0"/>
              <a:t>: http://pages.cs.wisc.edu/~larus/spim.html</a:t>
            </a:r>
          </a:p>
          <a:p>
            <a:r>
              <a:rPr lang="en-US" altLang="zh-CN" dirty="0" smtClean="0"/>
              <a:t>https://sourceforge.net/projects/spimsimulator/files/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737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https://pan.baidu.com/s/1VityIwdRs0RzzB1OIBvyxw </a:t>
            </a:r>
            <a:r>
              <a:rPr lang="zh-CN" altLang="en-US" dirty="0" smtClean="0"/>
              <a:t>密码：</a:t>
            </a:r>
            <a:r>
              <a:rPr lang="en-US" altLang="zh-CN" dirty="0" smtClean="0"/>
              <a:t>gim2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09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3D12-9287-4E26-98AA-FB9288D04F43}" type="datetime1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8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8F1D-F5CC-4AFE-8A4B-06684E2E24F9}" type="datetime1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4B1F-EAE5-4029-904D-8E5212A7B21D}" type="datetime1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1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计算机体系结构实验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260028"/>
            <a:ext cx="6858000" cy="997772"/>
          </a:xfrm>
        </p:spPr>
        <p:txBody>
          <a:bodyPr/>
          <a:lstStyle/>
          <a:p>
            <a:r>
              <a:rPr lang="zh-CN" altLang="en-US" dirty="0" smtClean="0"/>
              <a:t>陈辰</a:t>
            </a:r>
            <a:endParaRPr lang="en-US" altLang="zh-CN" dirty="0" smtClean="0"/>
          </a:p>
          <a:p>
            <a:r>
              <a:rPr lang="en-US" altLang="zh-CN" dirty="0" smtClean="0"/>
              <a:t>chenc@fudan.edu.cn</a:t>
            </a:r>
            <a:endParaRPr lang="zh-CN" altLang="en-US" dirty="0"/>
          </a:p>
        </p:txBody>
      </p:sp>
      <p:pic>
        <p:nvPicPr>
          <p:cNvPr id="4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5" y="6047439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49233" y="6006902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212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229" y="199872"/>
            <a:ext cx="8460266" cy="828673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实验四、</a:t>
            </a:r>
            <a:r>
              <a:rPr lang="en-US" altLang="zh-CN" b="1" dirty="0" smtClean="0"/>
              <a:t>32</a:t>
            </a:r>
            <a:r>
              <a:rPr lang="zh-CN" altLang="en-US" b="1" dirty="0"/>
              <a:t>位</a:t>
            </a:r>
            <a:r>
              <a:rPr lang="en-US" altLang="zh-CN" b="1" dirty="0"/>
              <a:t>MIPS</a:t>
            </a:r>
            <a:r>
              <a:rPr lang="zh-CN" altLang="en-US" b="1" dirty="0"/>
              <a:t>流水线处理器设计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97455" y="1635757"/>
            <a:ext cx="8637225" cy="3420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dirty="0" smtClean="0"/>
              <a:t>仔细阅读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教材</a:t>
            </a:r>
            <a:r>
              <a:rPr lang="en-US" altLang="zh-CN" sz="2400" dirty="0" smtClean="0"/>
              <a:t>7.5</a:t>
            </a:r>
            <a:r>
              <a:rPr lang="zh-CN" altLang="en-US" sz="2400" dirty="0" smtClean="0"/>
              <a:t>节</a:t>
            </a:r>
            <a:r>
              <a:rPr lang="en-US" altLang="zh-CN" sz="2400" dirty="0" smtClean="0"/>
              <a:t>(P255-269)</a:t>
            </a:r>
            <a:r>
              <a:rPr lang="zh-CN" altLang="en-US" sz="2400" dirty="0" smtClean="0"/>
              <a:t>内容。</a:t>
            </a:r>
            <a:endParaRPr lang="en-US" altLang="zh-CN" sz="2400" dirty="0" smtClean="0"/>
          </a:p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dirty="0" smtClean="0"/>
              <a:t>参考教材</a:t>
            </a:r>
            <a:r>
              <a:rPr lang="en-US" altLang="zh-CN" sz="2400" dirty="0" smtClean="0"/>
              <a:t>7.6</a:t>
            </a:r>
            <a:r>
              <a:rPr lang="zh-CN" altLang="en-US" sz="2400" dirty="0" smtClean="0"/>
              <a:t>节</a:t>
            </a:r>
            <a:r>
              <a:rPr lang="en-US" altLang="zh-CN" sz="2400" dirty="0" smtClean="0"/>
              <a:t>(P270-279)</a:t>
            </a:r>
            <a:r>
              <a:rPr lang="zh-CN" altLang="en-US" sz="2400" dirty="0" smtClean="0"/>
              <a:t>代码，完成</a:t>
            </a:r>
            <a:r>
              <a:rPr lang="en-US" altLang="zh-CN" sz="2400" dirty="0" smtClean="0"/>
              <a:t>MIPS</a:t>
            </a:r>
            <a:r>
              <a:rPr lang="zh-CN" altLang="en-US" sz="2400" dirty="0" smtClean="0"/>
              <a:t>流水线处理器设计。</a:t>
            </a:r>
            <a:endParaRPr lang="en-US" altLang="zh-CN" sz="2400" dirty="0" smtClean="0"/>
          </a:p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dirty="0" smtClean="0"/>
              <a:t>用教材图</a:t>
            </a:r>
            <a:r>
              <a:rPr lang="en-US" altLang="zh-CN" sz="2400" dirty="0" smtClean="0"/>
              <a:t>7-60(P276)</a:t>
            </a:r>
            <a:r>
              <a:rPr lang="zh-CN" altLang="en-US" sz="2400" dirty="0" smtClean="0"/>
              <a:t>测试代码测试上述设计。</a:t>
            </a:r>
            <a:endParaRPr lang="en-US" altLang="zh-CN" sz="24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zh-CN" altLang="en-US" sz="2400" dirty="0"/>
              <a:t>在</a:t>
            </a:r>
            <a:r>
              <a:rPr lang="en-US" altLang="zh-CN" sz="2400" dirty="0"/>
              <a:t>NEXYS4 DDR</a:t>
            </a:r>
            <a:r>
              <a:rPr lang="zh-CN" altLang="en-US" sz="2400" dirty="0"/>
              <a:t>板上进行</a:t>
            </a:r>
            <a:r>
              <a:rPr lang="zh-CN" altLang="en-US" sz="2400" dirty="0" smtClean="0"/>
              <a:t>验证。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161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剪去对角的矩形 6"/>
          <p:cNvSpPr/>
          <p:nvPr/>
        </p:nvSpPr>
        <p:spPr>
          <a:xfrm>
            <a:off x="628064" y="3858099"/>
            <a:ext cx="7920000" cy="1764000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628064" y="1790989"/>
            <a:ext cx="7920000" cy="1764000"/>
          </a:xfrm>
          <a:prstGeom prst="snip2Diag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9965" y="369757"/>
            <a:ext cx="7772400" cy="974381"/>
          </a:xfrm>
        </p:spPr>
        <p:txBody>
          <a:bodyPr anchor="ctr"/>
          <a:lstStyle/>
          <a:p>
            <a:r>
              <a:rPr lang="zh-CN" altLang="en-US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计算机体系结构实验</a:t>
            </a:r>
            <a:endParaRPr lang="zh-CN" altLang="en-US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1904" y="194753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阶段</a:t>
            </a:r>
            <a:endParaRPr lang="zh-CN" altLang="en-US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904" y="404790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阶段</a:t>
            </a:r>
            <a:endParaRPr lang="zh-CN" altLang="en-US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80076" y="4098492"/>
            <a:ext cx="59277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③ 32</a:t>
            </a:r>
            <a:r>
              <a:rPr lang="zh-CN" altLang="en-US" sz="3200" b="1" dirty="0"/>
              <a:t>位</a:t>
            </a:r>
            <a:r>
              <a:rPr lang="en-US" altLang="zh-CN" sz="3200" b="1" dirty="0"/>
              <a:t>MIPS</a:t>
            </a:r>
            <a:r>
              <a:rPr lang="zh-CN" altLang="en-US" sz="3200" b="1" dirty="0"/>
              <a:t>多周期处理器设计</a:t>
            </a:r>
            <a:endParaRPr lang="en-US" altLang="zh-CN" sz="3200" b="1" dirty="0"/>
          </a:p>
        </p:txBody>
      </p:sp>
      <p:sp>
        <p:nvSpPr>
          <p:cNvPr id="9" name="矩形 8"/>
          <p:cNvSpPr/>
          <p:nvPr/>
        </p:nvSpPr>
        <p:spPr>
          <a:xfrm>
            <a:off x="2564989" y="1947530"/>
            <a:ext cx="33781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① 32</a:t>
            </a:r>
            <a:r>
              <a:rPr lang="zh-CN" altLang="en-US" sz="3200" b="1" dirty="0"/>
              <a:t>位</a:t>
            </a:r>
            <a:r>
              <a:rPr lang="en-US" altLang="zh-CN" sz="3200" b="1" dirty="0"/>
              <a:t>ALU</a:t>
            </a:r>
            <a:r>
              <a:rPr lang="zh-CN" altLang="en-US" sz="3200" b="1" dirty="0"/>
              <a:t>设计</a:t>
            </a:r>
            <a:endParaRPr lang="en-US" altLang="zh-CN" sz="3200" b="1" dirty="0"/>
          </a:p>
        </p:txBody>
      </p:sp>
      <p:sp>
        <p:nvSpPr>
          <p:cNvPr id="10" name="矩形 9"/>
          <p:cNvSpPr/>
          <p:nvPr/>
        </p:nvSpPr>
        <p:spPr>
          <a:xfrm>
            <a:off x="2571340" y="2744335"/>
            <a:ext cx="59277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② 32</a:t>
            </a:r>
            <a:r>
              <a:rPr lang="zh-CN" altLang="en-US" sz="3200" b="1" dirty="0"/>
              <a:t>位</a:t>
            </a:r>
            <a:r>
              <a:rPr lang="en-US" altLang="zh-CN" sz="3200" b="1" dirty="0"/>
              <a:t>MIPS</a:t>
            </a:r>
            <a:r>
              <a:rPr lang="zh-CN" altLang="en-US" sz="3200" b="1" dirty="0"/>
              <a:t>单周期处理器设计</a:t>
            </a:r>
            <a:endParaRPr lang="en-US" altLang="zh-CN" sz="3200" b="1" dirty="0"/>
          </a:p>
        </p:txBody>
      </p:sp>
      <p:pic>
        <p:nvPicPr>
          <p:cNvPr id="1026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5" y="6047439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49233" y="6006902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2580076" y="4832344"/>
            <a:ext cx="59277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④ 32</a:t>
            </a:r>
            <a:r>
              <a:rPr lang="zh-CN" altLang="en-US" sz="3200" b="1" dirty="0"/>
              <a:t>位</a:t>
            </a:r>
            <a:r>
              <a:rPr lang="en-US" altLang="zh-CN" sz="3200" b="1" dirty="0" smtClean="0"/>
              <a:t>MIPS</a:t>
            </a:r>
            <a:r>
              <a:rPr lang="zh-CN" altLang="en-US" sz="3200" b="1" dirty="0" smtClean="0"/>
              <a:t>流水线处理器</a:t>
            </a:r>
            <a:r>
              <a:rPr lang="zh-CN" altLang="en-US" sz="3200" b="1" dirty="0"/>
              <a:t>设计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1882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267935"/>
            <a:ext cx="8608742" cy="83635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 smtClean="0"/>
              <a:t>MIPS</a:t>
            </a:r>
            <a:r>
              <a:rPr lang="zh-CN" altLang="en-US" b="1" dirty="0" smtClean="0"/>
              <a:t>微处理器</a:t>
            </a:r>
            <a:r>
              <a:rPr lang="zh-CN" altLang="en-US" dirty="0"/>
              <a:t>设计</a:t>
            </a:r>
            <a:r>
              <a:rPr lang="zh-CN" altLang="en-US" dirty="0" smtClean="0"/>
              <a:t>、测试、实现</a:t>
            </a:r>
            <a:endParaRPr lang="zh-CN" altLang="en-US" dirty="0"/>
          </a:p>
        </p:txBody>
      </p:sp>
      <p:sp>
        <p:nvSpPr>
          <p:cNvPr id="35" name="TextBox 18"/>
          <p:cNvSpPr txBox="1"/>
          <p:nvPr/>
        </p:nvSpPr>
        <p:spPr bwMode="auto">
          <a:xfrm>
            <a:off x="1908836" y="2666180"/>
            <a:ext cx="3600000" cy="1475581"/>
          </a:xfrm>
          <a:prstGeom prst="round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/>
          <a:p>
            <a:pPr lvl="0" algn="ctr">
              <a:spcAft>
                <a:spcPts val="1000"/>
              </a:spcAft>
              <a:defRPr/>
            </a:pPr>
            <a:r>
              <a:rPr lang="en-US" altLang="zh-CN" sz="2400" b="1" kern="0" dirty="0" smtClean="0">
                <a:solidFill>
                  <a:prstClr val="white"/>
                </a:solidFill>
              </a:rPr>
              <a:t>① MIPS</a:t>
            </a:r>
            <a:r>
              <a:rPr lang="zh-CN" altLang="en-US" sz="2400" b="1" kern="0" dirty="0">
                <a:solidFill>
                  <a:prstClr val="white"/>
                </a:solidFill>
              </a:rPr>
              <a:t>微处理器</a:t>
            </a:r>
            <a:r>
              <a:rPr lang="zh-CN" altLang="en-US" sz="2400" b="1" kern="0" dirty="0" smtClean="0">
                <a:solidFill>
                  <a:prstClr val="white"/>
                </a:solidFill>
              </a:rPr>
              <a:t>原理</a:t>
            </a:r>
            <a:endParaRPr lang="en-US" altLang="zh-CN" sz="2400" b="1" kern="0" dirty="0" smtClean="0">
              <a:solidFill>
                <a:prstClr val="white"/>
              </a:solidFill>
            </a:endParaRPr>
          </a:p>
          <a:p>
            <a:pPr lvl="0" algn="ctr">
              <a:spcAft>
                <a:spcPts val="1000"/>
              </a:spcAft>
              <a:defRPr/>
            </a:pP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《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计算机体系结构课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》</a:t>
            </a:r>
          </a:p>
          <a:p>
            <a:pPr lvl="0" algn="ctr">
              <a:spcAft>
                <a:spcPts val="1000"/>
              </a:spcAft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【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教材 第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6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章、</a:t>
            </a:r>
            <a:r>
              <a:rPr lang="zh-CN" altLang="en-US" kern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第</a:t>
            </a:r>
            <a:r>
              <a:rPr lang="en-US" altLang="zh-CN" kern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7</a:t>
            </a:r>
            <a:r>
              <a:rPr lang="zh-CN" altLang="en-US" kern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章</a:t>
            </a:r>
            <a:r>
              <a:rPr lang="en-US" altLang="zh-CN" kern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】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6" name="TextBox 27"/>
          <p:cNvSpPr txBox="1"/>
          <p:nvPr/>
        </p:nvSpPr>
        <p:spPr bwMode="auto">
          <a:xfrm>
            <a:off x="783521" y="5534421"/>
            <a:ext cx="3600000" cy="89768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③ Verilog </a:t>
            </a:r>
            <a:r>
              <a:rPr lang="en-US" altLang="zh-CN" sz="2400" b="1" kern="0" noProof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+ </a:t>
            </a:r>
            <a:r>
              <a:rPr lang="en-US" altLang="zh-CN" sz="2400" b="1" kern="0" dirty="0" err="1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SystemVerilog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《</a:t>
            </a:r>
            <a:r>
              <a:rPr lang="zh-CN" altLang="en-US" sz="2000" b="1" kern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数字逻辑课</a:t>
            </a:r>
            <a:r>
              <a:rPr lang="en-US" altLang="zh-CN" sz="2000" kern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》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TextBox 27"/>
          <p:cNvSpPr txBox="1"/>
          <p:nvPr/>
        </p:nvSpPr>
        <p:spPr bwMode="auto">
          <a:xfrm>
            <a:off x="4759504" y="5534420"/>
            <a:ext cx="3600000" cy="89768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Aft>
                <a:spcPts val="1000"/>
              </a:spcAft>
            </a:pPr>
            <a:r>
              <a:rPr lang="en-US" altLang="zh-CN" b="1" dirty="0" smtClean="0"/>
              <a:t>④ </a:t>
            </a:r>
            <a:r>
              <a:rPr lang="en-US" altLang="zh-CN" b="1" dirty="0" err="1" smtClean="0"/>
              <a:t>Vivado</a:t>
            </a:r>
            <a:r>
              <a:rPr lang="zh-CN" altLang="en-US" b="1" dirty="0"/>
              <a:t>设计</a:t>
            </a:r>
            <a:r>
              <a:rPr lang="zh-CN" altLang="en-US" b="1" dirty="0" smtClean="0"/>
              <a:t>工具</a:t>
            </a:r>
            <a:endParaRPr lang="en-US" altLang="zh-CN" b="1" dirty="0" smtClean="0"/>
          </a:p>
          <a:p>
            <a:pPr>
              <a:spcAft>
                <a:spcPts val="1000"/>
              </a:spcAft>
            </a:pPr>
            <a:r>
              <a:rPr lang="en-US" altLang="zh-CN" sz="2000" dirty="0" smtClean="0"/>
              <a:t>Xilinx</a:t>
            </a:r>
            <a:r>
              <a:rPr lang="zh-CN" altLang="en-US" sz="2000" dirty="0" smtClean="0"/>
              <a:t>公司</a:t>
            </a:r>
            <a:r>
              <a:rPr lang="en-US" altLang="zh-CN" sz="2000" dirty="0" smtClean="0"/>
              <a:t>FPGA</a:t>
            </a:r>
            <a:r>
              <a:rPr lang="zh-CN" altLang="en-US" sz="2000" dirty="0" smtClean="0"/>
              <a:t>开发软件</a:t>
            </a:r>
            <a:endParaRPr lang="zh-CN" altLang="en-US" sz="2000" dirty="0"/>
          </a:p>
        </p:txBody>
      </p:sp>
      <p:sp>
        <p:nvSpPr>
          <p:cNvPr id="6" name="TextBox 18"/>
          <p:cNvSpPr txBox="1"/>
          <p:nvPr/>
        </p:nvSpPr>
        <p:spPr bwMode="auto">
          <a:xfrm>
            <a:off x="1908836" y="4406495"/>
            <a:ext cx="3600000" cy="897682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/>
          <a:p>
            <a:pPr lvl="0" algn="ctr">
              <a:spcAft>
                <a:spcPts val="1000"/>
              </a:spcAft>
              <a:defRPr/>
            </a:pPr>
            <a:r>
              <a:rPr lang="en-US" altLang="zh-CN" sz="2400" b="1" kern="0" dirty="0" smtClean="0">
                <a:solidFill>
                  <a:prstClr val="white"/>
                </a:solidFill>
              </a:rPr>
              <a:t>② NEXYS4 DDR</a:t>
            </a:r>
            <a:r>
              <a:rPr lang="zh-CN" altLang="en-US" sz="2400" b="1" kern="0" dirty="0" smtClean="0">
                <a:solidFill>
                  <a:prstClr val="white"/>
                </a:solidFill>
              </a:rPr>
              <a:t>开发板</a:t>
            </a:r>
            <a:endParaRPr lang="en-US" altLang="zh-CN" sz="2400" b="1" kern="0" dirty="0" smtClean="0">
              <a:solidFill>
                <a:prstClr val="white"/>
              </a:solidFill>
            </a:endParaRPr>
          </a:p>
          <a:p>
            <a:pPr lvl="0" algn="ctr">
              <a:spcAft>
                <a:spcPts val="1000"/>
              </a:spcAft>
              <a:defRPr/>
            </a:pPr>
            <a:r>
              <a:rPr lang="en-US" altLang="zh-CN" sz="2000" dirty="0" err="1">
                <a:solidFill>
                  <a:schemeClr val="bg1"/>
                </a:solidFill>
              </a:rPr>
              <a:t>Digilent</a:t>
            </a:r>
            <a:r>
              <a:rPr lang="zh-CN" altLang="en-US" sz="2000" dirty="0" smtClean="0">
                <a:solidFill>
                  <a:schemeClr val="bg1"/>
                </a:solidFill>
              </a:rPr>
              <a:t>公司</a:t>
            </a:r>
            <a:r>
              <a:rPr lang="en-US" altLang="zh-CN" sz="2000" dirty="0" smtClean="0">
                <a:solidFill>
                  <a:schemeClr val="bg1"/>
                </a:solidFill>
              </a:rPr>
              <a:t>FPGA</a:t>
            </a:r>
            <a:r>
              <a:rPr lang="zh-CN" altLang="en-US" sz="2000" dirty="0" smtClean="0">
                <a:solidFill>
                  <a:schemeClr val="bg1"/>
                </a:solidFill>
              </a:rPr>
              <a:t>开发板 </a:t>
            </a:r>
            <a:endParaRPr lang="zh-CN" altLang="en-US" sz="2000" b="1" kern="0" dirty="0">
              <a:solidFill>
                <a:schemeClr val="bg1"/>
              </a:solidFill>
            </a:endParaRPr>
          </a:p>
        </p:txBody>
      </p:sp>
      <p:sp>
        <p:nvSpPr>
          <p:cNvPr id="7" name="TextBox 27"/>
          <p:cNvSpPr txBox="1"/>
          <p:nvPr/>
        </p:nvSpPr>
        <p:spPr bwMode="auto">
          <a:xfrm>
            <a:off x="783521" y="1518350"/>
            <a:ext cx="3600000" cy="910506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⑤ MIPS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汇编语言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《</a:t>
            </a:r>
            <a:r>
              <a:rPr lang="zh-CN" altLang="en-US" sz="2000" b="1" kern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计算机组成原理课</a:t>
            </a:r>
            <a:r>
              <a:rPr lang="en-US" altLang="zh-CN" sz="2000" kern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》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TextBox 27"/>
          <p:cNvSpPr txBox="1"/>
          <p:nvPr/>
        </p:nvSpPr>
        <p:spPr bwMode="auto">
          <a:xfrm>
            <a:off x="4759502" y="1524093"/>
            <a:ext cx="3600000" cy="89768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⑥ </a:t>
            </a:r>
            <a:r>
              <a:rPr lang="en-US" altLang="zh-CN" sz="2400" kern="0" noProof="0" dirty="0" err="1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Qt</a:t>
            </a:r>
            <a:r>
              <a:rPr lang="en-US" altLang="zh-CN" sz="2400" b="1" kern="0" noProof="0" dirty="0" err="1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Spim</a:t>
            </a:r>
            <a:r>
              <a:rPr lang="zh-CN" altLang="en-US" sz="2400" b="1" kern="0" noProof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软件</a:t>
            </a:r>
            <a:endParaRPr lang="en-US" altLang="zh-CN" sz="2400" b="1" kern="0" noProof="0" dirty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  <a:p>
            <a:pPr lvl="0">
              <a:spcAft>
                <a:spcPts val="1000"/>
              </a:spcAft>
              <a:defRPr/>
            </a:pPr>
            <a:r>
              <a:rPr lang="zh-CN" altLang="en-US" sz="2000" kern="0" dirty="0" smtClean="0">
                <a:solidFill>
                  <a:prstClr val="white"/>
                </a:solidFill>
              </a:rPr>
              <a:t>运行</a:t>
            </a:r>
            <a:r>
              <a:rPr lang="en-US" altLang="zh-CN" sz="2000" kern="0" dirty="0" smtClean="0">
                <a:solidFill>
                  <a:prstClr val="white"/>
                </a:solidFill>
              </a:rPr>
              <a:t>MIPS</a:t>
            </a:r>
            <a:r>
              <a:rPr lang="zh-CN" altLang="en-US" sz="2000" kern="0" dirty="0" smtClean="0">
                <a:solidFill>
                  <a:prstClr val="white"/>
                </a:solidFill>
              </a:rPr>
              <a:t>汇编代码的模拟器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106" y="1612934"/>
            <a:ext cx="360000" cy="36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153" y="6006562"/>
            <a:ext cx="360000" cy="36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568" y="5994278"/>
            <a:ext cx="360000" cy="36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832" y="3634684"/>
            <a:ext cx="360000" cy="36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037" y="4879492"/>
            <a:ext cx="360000" cy="360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22" y="1593967"/>
            <a:ext cx="360000" cy="360000"/>
          </a:xfrm>
          <a:prstGeom prst="rect">
            <a:avLst/>
          </a:prstGeom>
        </p:spPr>
      </p:pic>
      <p:sp>
        <p:nvSpPr>
          <p:cNvPr id="10" name="右中括号 9"/>
          <p:cNvSpPr/>
          <p:nvPr/>
        </p:nvSpPr>
        <p:spPr>
          <a:xfrm>
            <a:off x="5508836" y="3164507"/>
            <a:ext cx="275422" cy="1673584"/>
          </a:xfrm>
          <a:prstGeom prst="rightBracket">
            <a:avLst>
              <a:gd name="adj" fmla="val 96333"/>
            </a:avLst>
          </a:prstGeom>
          <a:ln w="5715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27"/>
          <p:cNvSpPr txBox="1"/>
          <p:nvPr/>
        </p:nvSpPr>
        <p:spPr bwMode="auto">
          <a:xfrm>
            <a:off x="6002581" y="3545843"/>
            <a:ext cx="2356921" cy="89768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⑦ </a:t>
            </a:r>
            <a:r>
              <a:rPr lang="en-US" altLang="zh-CN" sz="2400" b="1" kern="0" noProof="0" dirty="0" smtClean="0">
                <a:solidFill>
                  <a:prstClr val="white"/>
                </a:solidFill>
                <a:latin typeface="+mn-ea"/>
              </a:rPr>
              <a:t>I/O</a:t>
            </a:r>
            <a:r>
              <a:rPr lang="zh-CN" altLang="en-US" sz="2400" b="1" kern="0" noProof="0" dirty="0" smtClean="0">
                <a:solidFill>
                  <a:prstClr val="white"/>
                </a:solidFill>
                <a:latin typeface="+mn-ea"/>
              </a:rPr>
              <a:t>接口</a:t>
            </a:r>
            <a:endParaRPr lang="en-US" altLang="zh-CN" sz="2400" b="1" kern="0" noProof="0" dirty="0" smtClean="0">
              <a:solidFill>
                <a:prstClr val="white"/>
              </a:solidFill>
              <a:latin typeface="+mn-ea"/>
            </a:endParaRPr>
          </a:p>
          <a:p>
            <a:pPr lvl="0">
              <a:spcAft>
                <a:spcPts val="1000"/>
              </a:spcAft>
              <a:defRPr/>
            </a:pPr>
            <a:r>
              <a:rPr lang="zh-CN" altLang="en-US" sz="2000" kern="0" noProof="0" dirty="0" smtClean="0">
                <a:solidFill>
                  <a:prstClr val="white"/>
                </a:solidFill>
              </a:rPr>
              <a:t>存储器映射</a:t>
            </a:r>
            <a:r>
              <a:rPr lang="en-US" altLang="zh-CN" sz="2000" kern="0" noProof="0" dirty="0" smtClean="0">
                <a:solidFill>
                  <a:prstClr val="white"/>
                </a:solidFill>
                <a:latin typeface="+mn-ea"/>
              </a:rPr>
              <a:t>I</a:t>
            </a:r>
            <a:r>
              <a:rPr lang="en-US" altLang="zh-CN" sz="2000" kern="0" dirty="0" smtClean="0">
                <a:solidFill>
                  <a:prstClr val="white"/>
                </a:solidFill>
                <a:latin typeface="+mn-ea"/>
              </a:rPr>
              <a:t>/O</a:t>
            </a:r>
            <a:r>
              <a:rPr lang="zh-CN" altLang="en-US" sz="2000" kern="0" dirty="0" smtClean="0">
                <a:solidFill>
                  <a:prstClr val="white"/>
                </a:solidFill>
              </a:rPr>
              <a:t>寻址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258" y="360472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404" y="165100"/>
            <a:ext cx="7886700" cy="946427"/>
          </a:xfrm>
          <a:prstGeom prst="horizontalScroll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3600" b="1" spc="600" dirty="0" smtClean="0"/>
              <a:t>参考资料</a:t>
            </a:r>
            <a:endParaRPr lang="zh-CN" altLang="en-US" sz="3600" b="1" spc="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2239" y="1376314"/>
            <a:ext cx="4181728" cy="1394826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b="1" dirty="0" smtClean="0"/>
              <a:t>数字设计和计算机体系结构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000" spc="-100" dirty="0" smtClean="0"/>
              <a:t>Digital Design and Computer Architecture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spc="-100" dirty="0" smtClean="0"/>
              <a:t>2nd</a:t>
            </a:r>
            <a:endParaRPr lang="zh-CN" altLang="en-US" spc="-100" dirty="0"/>
          </a:p>
        </p:txBody>
      </p:sp>
      <p:sp>
        <p:nvSpPr>
          <p:cNvPr id="4" name="矩形 3"/>
          <p:cNvSpPr/>
          <p:nvPr/>
        </p:nvSpPr>
        <p:spPr>
          <a:xfrm>
            <a:off x="3422239" y="2573777"/>
            <a:ext cx="3689761" cy="962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David Money Harris</a:t>
            </a:r>
            <a:r>
              <a:rPr lang="zh-CN" altLang="en-US" sz="2000" dirty="0"/>
              <a:t>，陈俊颖 </a:t>
            </a:r>
            <a:r>
              <a:rPr lang="zh-CN" altLang="en-US" sz="2000" dirty="0" smtClean="0"/>
              <a:t>译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机械</a:t>
            </a:r>
            <a:r>
              <a:rPr lang="zh-CN" altLang="en-US" sz="2000" dirty="0"/>
              <a:t>工业出版社，</a:t>
            </a:r>
            <a:r>
              <a:rPr lang="en-US" altLang="zh-CN" sz="2000" dirty="0"/>
              <a:t>2016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7890" y="1415733"/>
            <a:ext cx="1493183" cy="2121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28876" y="4915605"/>
            <a:ext cx="6317755" cy="1350306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MIPS</a:t>
            </a: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：一种很流行的</a:t>
            </a:r>
            <a:r>
              <a:rPr lang="en-US" altLang="zh-CN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RISC</a:t>
            </a: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处理器。</a:t>
            </a:r>
            <a:endParaRPr lang="en-US" altLang="zh-CN" sz="2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200" dirty="0" smtClean="0">
                <a:solidFill>
                  <a:srgbClr val="FF0000"/>
                </a:solidFill>
                <a:latin typeface="Georgia" panose="02040502050405020303" pitchFamily="18" charset="0"/>
                <a:ea typeface="楷体" panose="02010609060101010101" pitchFamily="49" charset="-122"/>
              </a:rPr>
              <a:t>M</a:t>
            </a:r>
            <a:r>
              <a:rPr lang="en-US" altLang="zh-CN" sz="2200" dirty="0" smtClean="0">
                <a:latin typeface="Georgia" panose="02040502050405020303" pitchFamily="18" charset="0"/>
                <a:ea typeface="楷体" panose="02010609060101010101" pitchFamily="49" charset="-122"/>
              </a:rPr>
              <a:t>icroprocessor without </a:t>
            </a:r>
            <a:r>
              <a:rPr lang="en-US" altLang="zh-CN" sz="2200" dirty="0" smtClean="0">
                <a:solidFill>
                  <a:srgbClr val="FF0000"/>
                </a:solidFill>
                <a:latin typeface="Georgia" panose="02040502050405020303" pitchFamily="18" charset="0"/>
                <a:ea typeface="楷体" panose="02010609060101010101" pitchFamily="49" charset="-122"/>
              </a:rPr>
              <a:t>I</a:t>
            </a:r>
            <a:r>
              <a:rPr lang="en-US" altLang="zh-CN" sz="2200" dirty="0" smtClean="0">
                <a:latin typeface="Georgia" panose="02040502050405020303" pitchFamily="18" charset="0"/>
                <a:ea typeface="楷体" panose="02010609060101010101" pitchFamily="49" charset="-122"/>
              </a:rPr>
              <a:t>nterlocked </a:t>
            </a:r>
            <a:r>
              <a:rPr lang="en-US" altLang="zh-CN" sz="2200" dirty="0" smtClean="0">
                <a:solidFill>
                  <a:srgbClr val="FF0000"/>
                </a:solidFill>
                <a:latin typeface="Georgia" panose="02040502050405020303" pitchFamily="18" charset="0"/>
                <a:ea typeface="楷体" panose="02010609060101010101" pitchFamily="49" charset="-122"/>
              </a:rPr>
              <a:t>P</a:t>
            </a:r>
            <a:r>
              <a:rPr lang="en-US" altLang="zh-CN" sz="2200" dirty="0" smtClean="0">
                <a:latin typeface="Georgia" panose="02040502050405020303" pitchFamily="18" charset="0"/>
                <a:ea typeface="楷体" panose="02010609060101010101" pitchFamily="49" charset="-122"/>
              </a:rPr>
              <a:t>iped </a:t>
            </a:r>
            <a:r>
              <a:rPr lang="en-US" altLang="zh-CN" sz="2200" dirty="0" smtClean="0">
                <a:solidFill>
                  <a:srgbClr val="FF0000"/>
                </a:solidFill>
                <a:latin typeface="Georgia" panose="02040502050405020303" pitchFamily="18" charset="0"/>
                <a:ea typeface="楷体" panose="02010609060101010101" pitchFamily="49" charset="-122"/>
              </a:rPr>
              <a:t>S</a:t>
            </a:r>
            <a:r>
              <a:rPr lang="en-US" altLang="zh-CN" sz="2200" dirty="0" smtClean="0">
                <a:latin typeface="Georgia" panose="02040502050405020303" pitchFamily="18" charset="0"/>
                <a:ea typeface="楷体" panose="02010609060101010101" pitchFamily="49" charset="-122"/>
              </a:rPr>
              <a:t>tages</a:t>
            </a:r>
          </a:p>
          <a:p>
            <a:pPr algn="ctr">
              <a:lnSpc>
                <a:spcPct val="130000"/>
              </a:lnSpc>
            </a:pP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无内部互锁流水级的微处理器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2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229" y="365127"/>
            <a:ext cx="8460266" cy="86876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zh-CN" altLang="en-US" b="1" spc="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实验要求</a:t>
            </a:r>
            <a:endParaRPr lang="zh-CN" altLang="en-US" b="1" spc="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98500" y="1569655"/>
            <a:ext cx="8216900" cy="469144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circleNumDbPlain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严禁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抄袭</a:t>
            </a:r>
            <a:r>
              <a:rPr lang="zh-CN" altLang="en-US" sz="3200" dirty="0" smtClean="0"/>
              <a:t>！</a:t>
            </a:r>
            <a:endParaRPr lang="zh-CN" altLang="en-US" sz="3200" dirty="0"/>
          </a:p>
          <a:p>
            <a:pPr marL="514350" indent="-514350">
              <a:lnSpc>
                <a:spcPct val="150000"/>
              </a:lnSpc>
              <a:buFont typeface="+mj-lt"/>
              <a:buAutoNum type="circleNumDbPlain"/>
            </a:pPr>
            <a:r>
              <a:rPr lang="zh-CN" altLang="en-US" sz="3200" dirty="0" smtClean="0"/>
              <a:t>阶段实验结束后，需要提交实验报告</a:t>
            </a:r>
            <a:endParaRPr lang="zh-CN" altLang="en-US" sz="3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3613" y="236050"/>
            <a:ext cx="7886700" cy="824697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 smtClean="0"/>
              <a:t>实验一、</a:t>
            </a:r>
            <a:r>
              <a:rPr lang="en-US" altLang="zh-CN" b="1" dirty="0" smtClean="0"/>
              <a:t>32-bit ALU</a:t>
            </a:r>
            <a:r>
              <a:rPr lang="zh-CN" altLang="en-US" b="1" dirty="0" smtClean="0"/>
              <a:t>设计</a:t>
            </a:r>
            <a:endParaRPr lang="zh-CN" altLang="en-US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02073" y="1314734"/>
            <a:ext cx="8637225" cy="2185769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400" dirty="0" smtClean="0"/>
              <a:t>仔细阅读教材</a:t>
            </a:r>
            <a:r>
              <a:rPr lang="en-US" altLang="zh-CN" sz="2400" dirty="0" smtClean="0"/>
              <a:t>5.2.4</a:t>
            </a:r>
            <a:r>
              <a:rPr lang="zh-CN" altLang="en-US" sz="2400" dirty="0" smtClean="0"/>
              <a:t>节</a:t>
            </a:r>
            <a:r>
              <a:rPr lang="en-US" altLang="zh-CN" sz="2400" dirty="0" smtClean="0"/>
              <a:t>(P153)</a:t>
            </a:r>
            <a:r>
              <a:rPr lang="zh-CN" altLang="en-US" sz="2400" dirty="0" smtClean="0"/>
              <a:t>内容。</a:t>
            </a:r>
            <a:endParaRPr lang="en-US" altLang="zh-CN" sz="2400" dirty="0" smtClean="0"/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400" dirty="0" smtClean="0"/>
              <a:t>根据下面图表设计</a:t>
            </a:r>
            <a:r>
              <a:rPr lang="en-US" altLang="zh-CN" sz="2400" b="1" dirty="0" smtClean="0"/>
              <a:t>32</a:t>
            </a:r>
            <a:r>
              <a:rPr lang="zh-CN" altLang="en-US" sz="2400" b="1" dirty="0" smtClean="0"/>
              <a:t>位</a:t>
            </a:r>
            <a:r>
              <a:rPr lang="en-US" altLang="zh-CN" sz="2400" b="1" dirty="0" smtClean="0"/>
              <a:t>ALU</a:t>
            </a:r>
            <a:r>
              <a:rPr lang="zh-CN" altLang="en-US" sz="2400" dirty="0" smtClean="0"/>
              <a:t>，编写</a:t>
            </a:r>
            <a:r>
              <a:rPr lang="en-US" altLang="zh-CN" sz="2400" dirty="0" smtClean="0"/>
              <a:t>Verilog HDL</a:t>
            </a:r>
            <a:r>
              <a:rPr lang="zh-CN" altLang="en-US" sz="2400" dirty="0" smtClean="0"/>
              <a:t>代码。</a:t>
            </a:r>
            <a:endParaRPr lang="en-US" altLang="zh-CN" sz="2400" dirty="0" smtClean="0"/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400" dirty="0"/>
              <a:t>补全</a:t>
            </a:r>
            <a:r>
              <a:rPr lang="zh-CN" altLang="en-US" sz="2400" dirty="0" smtClean="0"/>
              <a:t>下页表格，编写测试代码测试</a:t>
            </a:r>
            <a:r>
              <a:rPr lang="en-US" altLang="zh-CN" sz="2400" dirty="0" smtClean="0"/>
              <a:t>ALU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grpSp>
        <p:nvGrpSpPr>
          <p:cNvPr id="19" name="组合 18"/>
          <p:cNvGrpSpPr/>
          <p:nvPr/>
        </p:nvGrpSpPr>
        <p:grpSpPr>
          <a:xfrm>
            <a:off x="633613" y="3907248"/>
            <a:ext cx="5088235" cy="1576734"/>
            <a:chOff x="415632" y="3211166"/>
            <a:chExt cx="5088235" cy="1576734"/>
          </a:xfrm>
        </p:grpSpPr>
        <p:sp>
          <p:nvSpPr>
            <p:cNvPr id="7" name="圆角矩形 6"/>
            <p:cNvSpPr/>
            <p:nvPr/>
          </p:nvSpPr>
          <p:spPr>
            <a:xfrm>
              <a:off x="2445744" y="3211166"/>
              <a:ext cx="1046602" cy="157673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/>
                <a:t>32</a:t>
              </a:r>
              <a:r>
                <a:rPr lang="zh-CN" altLang="en-US" sz="2400" b="1" dirty="0" smtClean="0"/>
                <a:t>位</a:t>
              </a:r>
              <a:r>
                <a:rPr lang="en-US" altLang="zh-CN" sz="2400" b="1" dirty="0" smtClean="0"/>
                <a:t>ALU</a:t>
              </a:r>
              <a:endParaRPr lang="zh-CN" altLang="en-US" sz="2400" b="1" dirty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1725744" y="3606800"/>
              <a:ext cx="72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1725744" y="4013200"/>
              <a:ext cx="72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1725744" y="4419600"/>
              <a:ext cx="72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953791" y="3408887"/>
              <a:ext cx="7954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a [32]</a:t>
              </a:r>
              <a:endParaRPr lang="zh-CN" altLang="en-US" sz="2000" b="1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42571" y="3793092"/>
              <a:ext cx="8066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b [32]</a:t>
              </a:r>
              <a:endParaRPr lang="zh-CN" altLang="en-US" sz="2000" b="1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15632" y="4217402"/>
              <a:ext cx="1333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err="1" smtClean="0"/>
                <a:t>alucont</a:t>
              </a:r>
              <a:r>
                <a:rPr lang="en-US" altLang="zh-CN" sz="2000" b="1" dirty="0" smtClean="0"/>
                <a:t> [3]</a:t>
              </a:r>
              <a:endParaRPr lang="zh-CN" altLang="en-US" sz="2000" b="1" dirty="0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3492346" y="3761402"/>
              <a:ext cx="72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3492346" y="4330759"/>
              <a:ext cx="72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4225632" y="3535947"/>
              <a:ext cx="1278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result [32]</a:t>
              </a:r>
              <a:endParaRPr lang="zh-CN" altLang="en-US" sz="2000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219641" y="4105304"/>
              <a:ext cx="6384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zero</a:t>
              </a:r>
              <a:endParaRPr lang="zh-CN" altLang="en-US" sz="2000" b="1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48191" y="5676394"/>
            <a:ext cx="6484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/>
              <a:t>alucont</a:t>
            </a:r>
            <a:r>
              <a:rPr lang="zh-CN" altLang="en-US" sz="2000" dirty="0" smtClean="0"/>
              <a:t>：决定</a:t>
            </a:r>
            <a:r>
              <a:rPr lang="en-US" altLang="zh-CN" sz="2000" dirty="0" smtClean="0"/>
              <a:t>ALU</a:t>
            </a:r>
            <a:r>
              <a:rPr lang="zh-CN" altLang="en-US" sz="2000" dirty="0" smtClean="0"/>
              <a:t>执行的功能。  </a:t>
            </a:r>
            <a:r>
              <a:rPr lang="en-US" altLang="zh-CN" sz="2000" dirty="0" smtClean="0"/>
              <a:t>zero</a:t>
            </a:r>
            <a:r>
              <a:rPr lang="zh-CN" altLang="en-US" sz="2000" dirty="0" smtClean="0"/>
              <a:t>：如果</a:t>
            </a:r>
            <a:r>
              <a:rPr lang="en-US" altLang="zh-CN" sz="2000" dirty="0" smtClean="0"/>
              <a:t>result=0</a:t>
            </a:r>
            <a:r>
              <a:rPr lang="zh-CN" altLang="en-US" sz="2000" dirty="0" smtClean="0"/>
              <a:t>则为</a:t>
            </a:r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Group 37"/>
              <p:cNvGraphicFramePr>
                <a:graphicFrameLocks/>
              </p:cNvGraphicFramePr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2174684349"/>
                  </p:ext>
                </p:extLst>
              </p:nvPr>
            </p:nvGraphicFramePr>
            <p:xfrm>
              <a:off x="6522395" y="2781299"/>
              <a:ext cx="2464308" cy="3908979"/>
            </p:xfrm>
            <a:graphic>
              <a:graphicData uri="http://schemas.openxmlformats.org/drawingml/2006/table">
                <a:tbl>
                  <a:tblPr/>
                  <a:tblGrid>
                    <a:gridCol w="10683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59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1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alucont</a:t>
                          </a:r>
                          <a:endParaRPr kumimoji="0" lang="en-US" sz="20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Times New Roman" pitchFamily="18" charset="0"/>
                            <a:cs typeface="Arial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功 能</a:t>
                          </a:r>
                          <a:endParaRPr kumimoji="0" lang="en-US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Times New Roman" pitchFamily="18" charset="0"/>
                            <a:cs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000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 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AND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 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001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 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OR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 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010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 </a:t>
                          </a:r>
                          <a:r>
                            <a:rPr kumimoji="0" lang="en-US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+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 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011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not used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100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 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AND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kumimoji="0" lang="en-US" altLang="zh-CN" sz="20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altLang="zh-CN" sz="2000" b="0" i="0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  <m:t>B</m:t>
                                  </m:r>
                                </m:e>
                              </m:acc>
                            </m:oMath>
                          </a14:m>
                          <a:endParaRPr kumimoji="0" 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cs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101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 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OR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kumimoji="0" lang="en-US" altLang="zh-CN" sz="20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altLang="zh-CN" sz="2000" b="0" i="0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  <m:t>B</m:t>
                                  </m:r>
                                </m:e>
                              </m:acc>
                            </m:oMath>
                          </a14:m>
                          <a:endParaRPr kumimoji="0" 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cs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110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CN" sz="20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 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111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SLT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Group 37"/>
              <p:cNvGraphicFramePr>
                <a:graphicFrameLocks/>
              </p:cNvGraphicFramePr>
              <p:nvPr>
                <p:custDataLst>
                  <p:tags r:id="rId3"/>
                </p:custDataLst>
                <p:extLst>
                  <p:ext uri="{D42A27DB-BD31-4B8C-83A1-F6EECF244321}">
                    <p14:modId xmlns:p14="http://schemas.microsoft.com/office/powerpoint/2010/main" val="2174684349"/>
                  </p:ext>
                </p:extLst>
              </p:nvPr>
            </p:nvGraphicFramePr>
            <p:xfrm>
              <a:off x="6522395" y="2781299"/>
              <a:ext cx="2464308" cy="3908979"/>
            </p:xfrm>
            <a:graphic>
              <a:graphicData uri="http://schemas.openxmlformats.org/drawingml/2006/table">
                <a:tbl>
                  <a:tblPr/>
                  <a:tblGrid>
                    <a:gridCol w="1068348"/>
                    <a:gridCol w="1395960"/>
                  </a:tblGrid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1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alucont</a:t>
                          </a:r>
                          <a:endParaRPr kumimoji="0" lang="en-US" sz="20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Times New Roman" pitchFamily="18" charset="0"/>
                            <a:cs typeface="Arial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功 能</a:t>
                          </a:r>
                          <a:endParaRPr kumimoji="0" lang="en-US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Times New Roman" pitchFamily="18" charset="0"/>
                            <a:cs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000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 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AND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001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 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OR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010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 </a:t>
                          </a:r>
                          <a:r>
                            <a:rPr kumimoji="0" lang="en-US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+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 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011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not used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100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77391" t="-512676" r="-18261" b="-316901"/>
                          </a:stretch>
                        </a:blipFill>
                      </a:tcPr>
                    </a:tc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101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77391" t="-612676" r="-18261" b="-216901"/>
                          </a:stretch>
                        </a:blipFill>
                      </a:tcPr>
                    </a:tc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110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77391" t="-702778" r="-18261" b="-113889"/>
                          </a:stretch>
                        </a:blipFill>
                      </a:tcPr>
                    </a:tc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111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SLT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2" name="矩形 21"/>
          <p:cNvSpPr/>
          <p:nvPr/>
        </p:nvSpPr>
        <p:spPr>
          <a:xfrm>
            <a:off x="1118683" y="3076634"/>
            <a:ext cx="3887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Lucida Console" panose="020B0609040504020204" pitchFamily="49" charset="0"/>
              </a:rPr>
              <a:t>result = a + b </a:t>
            </a:r>
            <a:endParaRPr lang="zh-CN" altLang="en-US" sz="3200" b="1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85397" y="6296551"/>
            <a:ext cx="3993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b="1" dirty="0" smtClean="0">
                <a:latin typeface="Times New Roman" pitchFamily="18" charset="0"/>
                <a:cs typeface="Arial" charset="0"/>
              </a:rPr>
              <a:t>SLT</a:t>
            </a:r>
            <a:r>
              <a:rPr lang="zh-CN" altLang="en-US" sz="2000" dirty="0" smtClean="0">
                <a:latin typeface="Times New Roman" pitchFamily="18" charset="0"/>
                <a:cs typeface="Arial" charset="0"/>
              </a:rPr>
              <a:t>：</a:t>
            </a:r>
            <a:r>
              <a:rPr lang="en-US" altLang="zh-CN" sz="2000" b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zh-CN" sz="2000" dirty="0" smtClean="0">
                <a:latin typeface="Times New Roman" pitchFamily="18" charset="0"/>
                <a:cs typeface="Arial" charset="0"/>
              </a:rPr>
              <a:t>et if </a:t>
            </a:r>
            <a:r>
              <a:rPr lang="en-US" altLang="zh-CN" sz="2000" b="1" dirty="0" smtClean="0">
                <a:latin typeface="Times New Roman" pitchFamily="18" charset="0"/>
                <a:cs typeface="Arial" charset="0"/>
              </a:rPr>
              <a:t>L</a:t>
            </a:r>
            <a:r>
              <a:rPr lang="en-US" altLang="zh-CN" sz="2000" dirty="0" smtClean="0">
                <a:latin typeface="Times New Roman" pitchFamily="18" charset="0"/>
                <a:cs typeface="Arial" charset="0"/>
              </a:rPr>
              <a:t>ess </a:t>
            </a:r>
            <a:r>
              <a:rPr lang="en-US" altLang="zh-CN" sz="2000" b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cs typeface="Arial" charset="0"/>
              </a:rPr>
              <a:t>han. </a:t>
            </a:r>
            <a:r>
              <a:rPr lang="zh-CN" altLang="en-US" sz="2000" b="1" dirty="0" smtClean="0">
                <a:latin typeface="Times New Roman" pitchFamily="18" charset="0"/>
                <a:cs typeface="Arial" charset="0"/>
              </a:rPr>
              <a:t>小于则置位</a:t>
            </a:r>
            <a:endParaRPr lang="en-US" altLang="zh-CN" sz="20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85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300" y="162103"/>
            <a:ext cx="7137400" cy="725768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zh-CN" altLang="en-US" sz="3600" dirty="0"/>
              <a:t>实验一、</a:t>
            </a:r>
            <a:r>
              <a:rPr lang="en-US" altLang="zh-CN" sz="3600" b="1" dirty="0"/>
              <a:t>32-bit </a:t>
            </a:r>
            <a:r>
              <a:rPr lang="en-US" altLang="zh-CN" sz="3600" b="1" dirty="0" smtClean="0"/>
              <a:t>ALU </a:t>
            </a:r>
            <a:r>
              <a:rPr lang="zh-CN" altLang="en-US" sz="3600" b="1" dirty="0" smtClean="0"/>
              <a:t>测试向量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671537"/>
              </p:ext>
            </p:extLst>
          </p:nvPr>
        </p:nvGraphicFramePr>
        <p:xfrm>
          <a:off x="787401" y="983590"/>
          <a:ext cx="7823199" cy="578642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01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4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51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Test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alucont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600" dirty="0" smtClean="0">
                          <a:effectLst/>
                          <a:latin typeface="+mn-lt"/>
                          <a:ea typeface="+mn-ea"/>
                        </a:rPr>
                        <a:t>a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600" dirty="0" smtClean="0">
                          <a:effectLst/>
                          <a:latin typeface="+mn-lt"/>
                          <a:ea typeface="+mn-ea"/>
                        </a:rPr>
                        <a:t>b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600" dirty="0" smtClean="0">
                          <a:effectLst/>
                          <a:latin typeface="+mn-lt"/>
                          <a:ea typeface="+mn-ea"/>
                        </a:rPr>
                        <a:t>result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zero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ADD 0+0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ADD 0+(-1)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FFFFFFFF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FFFFFFFF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ADD 1+(-1)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FFFFFFFF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ADD FF+1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000000FF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SUB 0-0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SUB 0-(-1)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6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FFFFFFFF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SUB 1-1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6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SUB 100-1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6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00000100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SLT 0,0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SLT 0,1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7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SLT 0,-1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7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SLT 1,0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7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SLT –1,0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7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FFFFFFFF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AND FFFFFFFF, FFFFFFFF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FFFFFFFF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FFFFFFFF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AND FFFFFFFF, 12345678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FFFFFFFF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12345678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12345678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AND 12345678, 87654321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12345678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altLang="zh-CN" sz="1400" dirty="0" smtClean="0">
                          <a:effectLst/>
                        </a:rPr>
                        <a:t>87654321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AND 00000000, FFFFFFFF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FFFFFFFF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OR  FFFFFFFF, FFFFFFFF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FFFFFFFF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FFFFFFFF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OR  12345678, 87654321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12345678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87654321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OR  00000000, FFFFFFFF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FFFFFFFF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OR  00000000, 00000000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00000000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00000000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60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455" y="188858"/>
            <a:ext cx="8549089" cy="8525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实验二、</a:t>
            </a:r>
            <a:r>
              <a:rPr lang="en-US" altLang="zh-CN" b="1" dirty="0" smtClean="0"/>
              <a:t>32</a:t>
            </a:r>
            <a:r>
              <a:rPr lang="zh-CN" altLang="en-US" b="1" dirty="0" smtClean="0"/>
              <a:t>位</a:t>
            </a:r>
            <a:r>
              <a:rPr lang="en-US" altLang="zh-CN" b="1" dirty="0" smtClean="0"/>
              <a:t>MIPS</a:t>
            </a:r>
            <a:r>
              <a:rPr lang="zh-CN" altLang="en-US" b="1" dirty="0" smtClean="0"/>
              <a:t>单周期处理器设计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455" y="1569654"/>
            <a:ext cx="8637225" cy="486945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400" dirty="0" smtClean="0"/>
              <a:t>完成</a:t>
            </a:r>
            <a:r>
              <a:rPr lang="en-US" altLang="zh-CN" sz="2400" dirty="0" smtClean="0"/>
              <a:t>MIPS</a:t>
            </a:r>
            <a:r>
              <a:rPr lang="zh-CN" altLang="en-US" sz="2400" dirty="0" smtClean="0"/>
              <a:t>单周期处理器设计</a:t>
            </a:r>
            <a:r>
              <a:rPr lang="zh-CN" altLang="en-US" sz="2400" dirty="0"/>
              <a:t>。包含指令：：</a:t>
            </a:r>
            <a:r>
              <a:rPr lang="en-US" altLang="zh-CN" sz="2400" dirty="0"/>
              <a:t>add</a:t>
            </a:r>
            <a:r>
              <a:rPr lang="zh-CN" altLang="en-US" sz="2400" dirty="0"/>
              <a:t>，</a:t>
            </a:r>
            <a:r>
              <a:rPr lang="en-US" altLang="zh-CN" sz="2400" dirty="0"/>
              <a:t>sub</a:t>
            </a:r>
            <a:r>
              <a:rPr lang="zh-CN" altLang="en-US" sz="2400" dirty="0"/>
              <a:t>，</a:t>
            </a:r>
            <a:r>
              <a:rPr lang="en-US" altLang="zh-CN" sz="2400" dirty="0"/>
              <a:t>and</a:t>
            </a:r>
            <a:r>
              <a:rPr lang="zh-CN" altLang="en-US" sz="2400" dirty="0"/>
              <a:t>，</a:t>
            </a:r>
            <a:r>
              <a:rPr lang="en-US" altLang="zh-CN" sz="2400" dirty="0"/>
              <a:t>or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slt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addi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andi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ori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slti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sw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lw</a:t>
            </a:r>
            <a:r>
              <a:rPr lang="zh-CN" altLang="en-US" sz="2400" dirty="0"/>
              <a:t>，</a:t>
            </a:r>
            <a:r>
              <a:rPr lang="en-US" altLang="zh-CN" sz="2400" dirty="0"/>
              <a:t>j</a:t>
            </a:r>
            <a:r>
              <a:rPr lang="zh-CN" altLang="en-US" sz="2400" dirty="0"/>
              <a:t>，</a:t>
            </a:r>
            <a:r>
              <a:rPr lang="en-US" altLang="zh-CN" sz="2400" dirty="0" err="1" smtClean="0"/>
              <a:t>nop</a:t>
            </a:r>
            <a:r>
              <a:rPr lang="zh-CN" altLang="en-US" sz="2400" dirty="0" smtClean="0"/>
              <a:t>，</a:t>
            </a:r>
            <a:r>
              <a:rPr lang="en-US" altLang="zh-CN" sz="2400" dirty="0" err="1"/>
              <a:t>beq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bne</a:t>
            </a:r>
            <a:endParaRPr lang="en-US" altLang="zh-CN" sz="24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circleNumDbPlain"/>
            </a:pPr>
            <a:r>
              <a:rPr lang="zh-CN" altLang="en-US" sz="2400" dirty="0" smtClean="0"/>
              <a:t>编写</a:t>
            </a:r>
            <a:r>
              <a:rPr lang="en-US" altLang="zh-CN" sz="2400" dirty="0" smtClean="0"/>
              <a:t>MIPS</a:t>
            </a:r>
            <a:r>
              <a:rPr lang="zh-CN" altLang="en-US" sz="2400" dirty="0" smtClean="0"/>
              <a:t>汇编测试代码测试</a:t>
            </a:r>
            <a:r>
              <a:rPr lang="en-US" altLang="zh-CN" sz="2400" dirty="0" smtClean="0"/>
              <a:t>MIPS</a:t>
            </a:r>
            <a:r>
              <a:rPr lang="zh-CN" altLang="en-US" sz="2400" dirty="0" smtClean="0"/>
              <a:t>处理器。</a:t>
            </a:r>
            <a:endParaRPr lang="en-US" altLang="zh-CN" sz="24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circleNumDbPlain"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NEXYS4 DDR</a:t>
            </a:r>
            <a:r>
              <a:rPr lang="zh-CN" altLang="en-US" sz="2400" dirty="0" smtClean="0"/>
              <a:t>板上进行验证。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58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229" y="199872"/>
            <a:ext cx="8460266" cy="828673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实验三、</a:t>
            </a:r>
            <a:r>
              <a:rPr lang="en-US" altLang="zh-CN" b="1" dirty="0" smtClean="0"/>
              <a:t>32</a:t>
            </a:r>
            <a:r>
              <a:rPr lang="zh-CN" altLang="en-US" b="1" dirty="0" smtClean="0"/>
              <a:t>位</a:t>
            </a:r>
            <a:r>
              <a:rPr lang="en-US" altLang="zh-CN" b="1" dirty="0" smtClean="0"/>
              <a:t>MIPS</a:t>
            </a:r>
            <a:r>
              <a:rPr lang="zh-CN" altLang="en-US" b="1" dirty="0" smtClean="0"/>
              <a:t>多周期处理器设计</a:t>
            </a:r>
            <a:endParaRPr lang="zh-CN" altLang="en-US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97455" y="1635756"/>
            <a:ext cx="8637225" cy="42275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dirty="0" smtClean="0"/>
              <a:t>仔细阅读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教材</a:t>
            </a:r>
            <a:r>
              <a:rPr lang="en-US" altLang="zh-CN" sz="2400" dirty="0" smtClean="0"/>
              <a:t>7.4</a:t>
            </a:r>
            <a:r>
              <a:rPr lang="zh-CN" altLang="en-US" sz="2400" dirty="0" smtClean="0"/>
              <a:t>节</a:t>
            </a:r>
            <a:r>
              <a:rPr lang="en-US" altLang="zh-CN" sz="2400" dirty="0" smtClean="0"/>
              <a:t>(P240-255)</a:t>
            </a:r>
            <a:r>
              <a:rPr lang="zh-CN" altLang="en-US" sz="2400" dirty="0" smtClean="0"/>
              <a:t>内容。</a:t>
            </a:r>
            <a:endParaRPr lang="en-US" altLang="zh-CN" sz="2400" dirty="0" smtClean="0"/>
          </a:p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dirty="0" smtClean="0"/>
              <a:t>参考教材</a:t>
            </a:r>
            <a:r>
              <a:rPr lang="en-US" altLang="zh-CN" sz="2400" dirty="0" smtClean="0"/>
              <a:t>7.6</a:t>
            </a:r>
            <a:r>
              <a:rPr lang="zh-CN" altLang="en-US" sz="2400" dirty="0" smtClean="0"/>
              <a:t>节</a:t>
            </a:r>
            <a:r>
              <a:rPr lang="en-US" altLang="zh-CN" sz="2400" dirty="0" smtClean="0"/>
              <a:t>(P270-279)</a:t>
            </a:r>
            <a:r>
              <a:rPr lang="zh-CN" altLang="en-US" sz="2400" dirty="0" smtClean="0"/>
              <a:t>代码，完成</a:t>
            </a:r>
            <a:r>
              <a:rPr lang="en-US" altLang="zh-CN" sz="2400" dirty="0" smtClean="0"/>
              <a:t>MIPS</a:t>
            </a:r>
            <a:r>
              <a:rPr lang="zh-CN" altLang="en-US" sz="2400" dirty="0" smtClean="0"/>
              <a:t>多周期处理器设计。</a:t>
            </a:r>
            <a:endParaRPr lang="en-US" altLang="zh-CN" sz="2400" dirty="0" smtClean="0"/>
          </a:p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dirty="0" smtClean="0"/>
              <a:t>用教材图</a:t>
            </a:r>
            <a:r>
              <a:rPr lang="en-US" altLang="zh-CN" sz="2400" dirty="0" smtClean="0"/>
              <a:t>7-60(P276)</a:t>
            </a:r>
            <a:r>
              <a:rPr lang="zh-CN" altLang="en-US" sz="2400" dirty="0" smtClean="0"/>
              <a:t>测试代码测试上述设计。</a:t>
            </a:r>
            <a:endParaRPr lang="en-US" altLang="zh-CN" sz="2400" dirty="0" smtClean="0"/>
          </a:p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dirty="0" smtClean="0"/>
              <a:t>参考</a:t>
            </a:r>
            <a:r>
              <a:rPr lang="en-US" altLang="zh-CN" sz="2400" dirty="0"/>
              <a:t>《8 Multicycle Processor (Part </a:t>
            </a:r>
            <a:r>
              <a:rPr lang="en-US" altLang="zh-CN" sz="2400" dirty="0" smtClean="0"/>
              <a:t>1-2).pdf》</a:t>
            </a:r>
            <a:r>
              <a:rPr lang="zh-CN" altLang="en-US" sz="2400" dirty="0" smtClean="0"/>
              <a:t>完成设计、模拟</a:t>
            </a:r>
            <a:endParaRPr lang="en-US" altLang="zh-CN" sz="24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zh-CN" altLang="en-US" sz="2400" dirty="0"/>
              <a:t>在</a:t>
            </a:r>
            <a:r>
              <a:rPr lang="en-US" altLang="zh-CN" sz="2400" dirty="0"/>
              <a:t>NEXYS4 DDR</a:t>
            </a:r>
            <a:r>
              <a:rPr lang="zh-CN" altLang="en-US" sz="2400" dirty="0"/>
              <a:t>板上进行验证。</a:t>
            </a:r>
          </a:p>
        </p:txBody>
      </p:sp>
    </p:spTree>
    <p:extLst>
      <p:ext uri="{BB962C8B-B14F-4D97-AF65-F5344CB8AC3E}">
        <p14:creationId xmlns:p14="http://schemas.microsoft.com/office/powerpoint/2010/main" val="11265493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5600</TotalTime>
  <Words>662</Words>
  <Application>Microsoft Office PowerPoint</Application>
  <PresentationFormat>全屏显示(4:3)</PresentationFormat>
  <Paragraphs>231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黑体</vt:lpstr>
      <vt:lpstr>楷体</vt:lpstr>
      <vt:lpstr>宋体</vt:lpstr>
      <vt:lpstr>幼圆</vt:lpstr>
      <vt:lpstr>Arial</vt:lpstr>
      <vt:lpstr>Calibri</vt:lpstr>
      <vt:lpstr>Calibri Light</vt:lpstr>
      <vt:lpstr>Cambria Math</vt:lpstr>
      <vt:lpstr>Georgia</vt:lpstr>
      <vt:lpstr>Lucida Console</vt:lpstr>
      <vt:lpstr>Times New Roman</vt:lpstr>
      <vt:lpstr>Office 主题</vt:lpstr>
      <vt:lpstr>计算机体系结构实验</vt:lpstr>
      <vt:lpstr>计算机体系结构实验</vt:lpstr>
      <vt:lpstr>MIPS微处理器设计、测试、实现</vt:lpstr>
      <vt:lpstr>参考资料</vt:lpstr>
      <vt:lpstr>实验要求</vt:lpstr>
      <vt:lpstr>实验一、32-bit ALU设计</vt:lpstr>
      <vt:lpstr>实验一、32-bit ALU 测试向量</vt:lpstr>
      <vt:lpstr>实验二、32位MIPS单周期处理器设计</vt:lpstr>
      <vt:lpstr>实验三、32位MIPS多周期处理器设计</vt:lpstr>
      <vt:lpstr>实验四、32位MIPS流水线处理器设计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Sam</dc:creator>
  <cp:lastModifiedBy>chenc</cp:lastModifiedBy>
  <cp:revision>367</cp:revision>
  <dcterms:created xsi:type="dcterms:W3CDTF">2017-01-28T01:03:38Z</dcterms:created>
  <dcterms:modified xsi:type="dcterms:W3CDTF">2019-02-25T01:01:39Z</dcterms:modified>
</cp:coreProperties>
</file>