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0"/>
  </p:notesMasterIdLst>
  <p:sldIdLst>
    <p:sldId id="256" r:id="rId2"/>
    <p:sldId id="317" r:id="rId3"/>
    <p:sldId id="264" r:id="rId4"/>
    <p:sldId id="263" r:id="rId5"/>
    <p:sldId id="265" r:id="rId6"/>
    <p:sldId id="308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314" r:id="rId20"/>
    <p:sldId id="315" r:id="rId21"/>
    <p:sldId id="316" r:id="rId22"/>
    <p:sldId id="311" r:id="rId23"/>
    <p:sldId id="277" r:id="rId24"/>
    <p:sldId id="278" r:id="rId25"/>
    <p:sldId id="280" r:id="rId26"/>
    <p:sldId id="281" r:id="rId27"/>
    <p:sldId id="259" r:id="rId28"/>
    <p:sldId id="295" r:id="rId29"/>
    <p:sldId id="296" r:id="rId30"/>
    <p:sldId id="297" r:id="rId31"/>
    <p:sldId id="306" r:id="rId32"/>
    <p:sldId id="298" r:id="rId33"/>
    <p:sldId id="299" r:id="rId34"/>
    <p:sldId id="300" r:id="rId35"/>
    <p:sldId id="301" r:id="rId36"/>
    <p:sldId id="302" r:id="rId37"/>
    <p:sldId id="303" r:id="rId38"/>
    <p:sldId id="30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7" autoAdjust="0"/>
    <p:restoredTop sz="95407" autoAdjust="0"/>
  </p:normalViewPr>
  <p:slideViewPr>
    <p:cSldViewPr snapToGrid="0">
      <p:cViewPr varScale="1">
        <p:scale>
          <a:sx n="201" d="100"/>
          <a:sy n="201" d="100"/>
        </p:scale>
        <p:origin x="15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2018/3/27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用文本形式来描述数字系统硬件的语言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6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上页</a:t>
            </a:r>
            <a:r>
              <a:rPr lang="en-US" altLang="zh-CN" sz="1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sillyfunction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的模拟、综合结果。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32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28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模块</a:t>
            </a:r>
            <a:r>
              <a:rPr lang="zh-CN" altLang="en-US" dirty="0" smtClean="0"/>
              <a:t>（</a:t>
            </a:r>
            <a:r>
              <a:rPr lang="en-US" altLang="zh-CN" b="1" dirty="0" smtClean="0"/>
              <a:t>module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verilog</a:t>
            </a:r>
            <a:r>
              <a:rPr lang="zh-CN" altLang="en-US" dirty="0" smtClean="0"/>
              <a:t>最基本的概念，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设计中的基本单元，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                              </a:t>
            </a:r>
            <a:r>
              <a:rPr lang="zh-CN" altLang="en-US" dirty="0" smtClean="0"/>
              <a:t>每个设计系统中都由若干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组成。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模块在语言形式上是以关键词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开始，以关键词</a:t>
            </a:r>
            <a:r>
              <a:rPr lang="en-US" altLang="zh-CN" dirty="0" err="1" smtClean="0"/>
              <a:t>endmodule</a:t>
            </a:r>
            <a:r>
              <a:rPr lang="zh-CN" altLang="en-US" dirty="0" smtClean="0"/>
              <a:t>结束。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模块的实际意义：代表硬件电路上的</a:t>
            </a:r>
            <a:r>
              <a:rPr lang="zh-CN" altLang="en-US" b="1" dirty="0" smtClean="0"/>
              <a:t>逻辑实体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每个模块都实现</a:t>
            </a:r>
            <a:r>
              <a:rPr lang="zh-CN" altLang="en-US" b="1" dirty="0" smtClean="0"/>
              <a:t>特定的功能</a:t>
            </a:r>
            <a:r>
              <a:rPr lang="zh-CN" altLang="en-US" dirty="0" smtClean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模块的描述方式有</a:t>
            </a:r>
            <a:r>
              <a:rPr lang="zh-CN" altLang="en-US" b="1" dirty="0" smtClean="0"/>
              <a:t>行为建模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结构建模</a:t>
            </a:r>
            <a:r>
              <a:rPr lang="zh-CN" altLang="en-US" dirty="0" smtClean="0"/>
              <a:t>之分。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模块之间是</a:t>
            </a:r>
            <a:r>
              <a:rPr lang="zh-CN" altLang="en-US" b="1" dirty="0" smtClean="0"/>
              <a:t>并行运行</a:t>
            </a:r>
            <a:r>
              <a:rPr lang="zh-CN" altLang="en-US" dirty="0" smtClean="0"/>
              <a:t>的。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模块是分层的，高层模块通过调用、连接低层模块的</a:t>
            </a:r>
            <a:r>
              <a:rPr lang="zh-CN" altLang="en-US" b="1" dirty="0" smtClean="0"/>
              <a:t>实例</a:t>
            </a:r>
            <a:r>
              <a:rPr lang="zh-CN" altLang="en-US" dirty="0" smtClean="0"/>
              <a:t>来实现复杂的功能。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/>
              <a:t>端口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ports</a:t>
            </a:r>
            <a:r>
              <a:rPr lang="zh-CN" altLang="en-US" dirty="0" smtClean="0"/>
              <a:t>）：模块与外界沟通的输入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输出连接。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261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随着芯片集成度的提高，数据流建模、行为建模的重要性越来越重要。这样不必专注于电路结构的细节。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776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使用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等于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运算符时，两个操作数必须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逐位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相等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结果才为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；若某些位为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或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z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，则结果为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使用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全等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运算符时，若两个操作数的相应位完全</a:t>
            </a:r>
            <a:r>
              <a:rPr kumimoji="0" lang="zh-CN" altLang="en-US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一致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（如同是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，或同是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，或同是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x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，或同是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z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）</a:t>
            </a:r>
            <a:r>
              <a:rPr kumimoji="0" lang="en-US" altLang="zh-CN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,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则结果为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1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；否则为</a:t>
            </a:r>
            <a:r>
              <a:rPr kumimoji="0" lang="en-US" altLang="zh-CN" sz="2200" b="0" dirty="0" smtClean="0">
                <a:solidFill>
                  <a:srgbClr val="FF66CC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0</a:t>
            </a:r>
            <a:r>
              <a:rPr kumimoji="0" lang="zh-CN" altLang="en-US" sz="2200" b="0" dirty="0" smtClean="0">
                <a:latin typeface="方正姚体" panose="02010601030101010101" pitchFamily="2" charset="-122"/>
                <a:ea typeface="方正姚体" panose="02010601030101010101" pitchFamily="2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632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当多输入异或门进行奇偶校验是，如果奇数输入为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则返回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82AC2F-3262-4745-84E8-9A7331FB94D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75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87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0827"/>
            <a:ext cx="7920000" cy="720000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35100"/>
            <a:ext cx="8331200" cy="492125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1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1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2.wmf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02728"/>
            <a:ext cx="7772400" cy="1359972"/>
          </a:xfrm>
        </p:spPr>
        <p:txBody>
          <a:bodyPr anchor="ctr"/>
          <a:lstStyle/>
          <a:p>
            <a:r>
              <a:rPr lang="zh-CN" altLang="en-US" b="1" spc="3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计算机体系结构实验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6502" y="1948405"/>
            <a:ext cx="6858000" cy="923880"/>
          </a:xfrm>
        </p:spPr>
        <p:txBody>
          <a:bodyPr>
            <a:normAutofit/>
          </a:bodyPr>
          <a:lstStyle/>
          <a:p>
            <a:r>
              <a:rPr lang="en-US" altLang="zh-CN" sz="4000" b="1" spc="300" dirty="0"/>
              <a:t>3. Verilog HDL</a:t>
            </a:r>
            <a:r>
              <a:rPr lang="zh-CN" altLang="en-US" sz="4000" b="1" spc="300" dirty="0"/>
              <a:t>语言</a:t>
            </a:r>
            <a:endParaRPr lang="en-US" altLang="zh-CN" sz="4000" spc="300" dirty="0" smtClean="0"/>
          </a:p>
        </p:txBody>
      </p:sp>
      <p:sp>
        <p:nvSpPr>
          <p:cNvPr id="4" name="圆角矩形 3"/>
          <p:cNvSpPr/>
          <p:nvPr/>
        </p:nvSpPr>
        <p:spPr>
          <a:xfrm>
            <a:off x="3333104" y="4643875"/>
            <a:ext cx="2724796" cy="6985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333104" y="3644900"/>
            <a:ext cx="2724796" cy="698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97309" y="3514679"/>
            <a:ext cx="3160591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600" b="1" dirty="0" smtClean="0"/>
              <a:t>Verilog</a:t>
            </a:r>
            <a:endParaRPr lang="en-US" altLang="zh-CN" sz="3600" b="1" dirty="0"/>
          </a:p>
        </p:txBody>
      </p:sp>
      <p:pic>
        <p:nvPicPr>
          <p:cNvPr id="7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65" y="6047439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9233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2897309" y="4722983"/>
            <a:ext cx="3014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200" b="1" dirty="0" err="1" smtClean="0">
                <a:solidFill>
                  <a:schemeClr val="bg1">
                    <a:lumMod val="50000"/>
                  </a:schemeClr>
                </a:solidFill>
              </a:rPr>
              <a:t>SytemVerilog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3951" y="2572848"/>
            <a:ext cx="3513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H</a:t>
            </a:r>
            <a:r>
              <a:rPr lang="en-US" altLang="zh-CN" sz="2000" dirty="0"/>
              <a:t>ardware </a:t>
            </a:r>
            <a:r>
              <a:rPr lang="en-US" altLang="zh-CN" sz="2000" b="1" dirty="0">
                <a:solidFill>
                  <a:srgbClr val="FF0000"/>
                </a:solidFill>
              </a:rPr>
              <a:t>D</a:t>
            </a:r>
            <a:r>
              <a:rPr lang="en-US" altLang="zh-CN" sz="2000" dirty="0"/>
              <a:t>escription </a:t>
            </a:r>
            <a:r>
              <a:rPr lang="en-US" altLang="zh-CN" sz="2000" b="1" dirty="0">
                <a:solidFill>
                  <a:srgbClr val="FF0000"/>
                </a:solidFill>
              </a:rPr>
              <a:t>L</a:t>
            </a:r>
            <a:r>
              <a:rPr lang="en-US" altLang="zh-CN" sz="2000" dirty="0"/>
              <a:t>anguage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4312" y="63718"/>
            <a:ext cx="7886700" cy="822274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Verilog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中的数字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47661"/>
            <a:ext cx="6115050" cy="3467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36" y="986064"/>
            <a:ext cx="2219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格式</a:t>
            </a:r>
            <a:r>
              <a:rPr lang="zh-CN" altLang="en-US" dirty="0" smtClean="0"/>
              <a:t>：</a:t>
            </a:r>
            <a:r>
              <a:rPr lang="en-US" altLang="zh-CN" sz="2800" dirty="0" err="1" smtClean="0"/>
              <a:t>N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’B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value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6599" y="15887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位数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47017" y="158873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基数</a:t>
            </a:r>
            <a:endParaRPr lang="zh-CN" altLang="en-US" sz="2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39752" y="158873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lang="zh-CN" altLang="en-US" sz="20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" name="直接箭头连接符 10"/>
          <p:cNvCxnSpPr>
            <a:stCxn id="7" idx="0"/>
          </p:cNvCxnSpPr>
          <p:nvPr/>
        </p:nvCxnSpPr>
        <p:spPr>
          <a:xfrm flipV="1">
            <a:off x="1285413" y="1432921"/>
            <a:ext cx="229893" cy="1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0"/>
          </p:cNvCxnSpPr>
          <p:nvPr/>
        </p:nvCxnSpPr>
        <p:spPr>
          <a:xfrm flipH="1" flipV="1">
            <a:off x="1727966" y="1432921"/>
            <a:ext cx="267865" cy="1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</p:cNvCxnSpPr>
          <p:nvPr/>
        </p:nvCxnSpPr>
        <p:spPr>
          <a:xfrm flipH="1" flipV="1">
            <a:off x="2195736" y="1432921"/>
            <a:ext cx="364589" cy="15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030532" y="980728"/>
            <a:ext cx="1054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8’h25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364088" y="1039801"/>
                <a:ext cx="24023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039801"/>
                <a:ext cx="2402324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4016128" y="1523824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位数字，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进制，值为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37820" y="4694069"/>
            <a:ext cx="1764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数字中间的</a:t>
            </a:r>
            <a:r>
              <a:rPr lang="en-US" altLang="zh-CN" sz="2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下划线可忽略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5345" y="2148164"/>
            <a:ext cx="606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’b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二进制、</a:t>
            </a:r>
            <a:r>
              <a:rPr lang="en-US" altLang="zh-CN" sz="2000" dirty="0" smtClean="0">
                <a:solidFill>
                  <a:srgbClr val="FF0000"/>
                </a:solidFill>
              </a:rPr>
              <a:t>’o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八进制、</a:t>
            </a:r>
            <a:r>
              <a:rPr lang="en-US" altLang="zh-CN" sz="2000" dirty="0" smtClean="0">
                <a:solidFill>
                  <a:srgbClr val="FF0000"/>
                </a:solidFill>
              </a:rPr>
              <a:t>’h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十六进制、</a:t>
            </a:r>
            <a:r>
              <a:rPr lang="zh-CN" altLang="en-US" sz="2000" dirty="0" smtClean="0">
                <a:solidFill>
                  <a:srgbClr val="FF0000"/>
                </a:solidFill>
              </a:rPr>
              <a:t>空</a:t>
            </a:r>
            <a:r>
              <a:rPr lang="zh-CN" altLang="en-US" sz="2000" dirty="0" smtClean="0"/>
              <a:t>：默认十进制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75345" y="2723247"/>
                <a:ext cx="56387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000" dirty="0" smtClean="0"/>
                  <a:t>为</a:t>
                </a:r>
                <a:r>
                  <a:rPr lang="en-US" altLang="zh-CN" sz="2000" dirty="0" smtClean="0"/>
                  <a:t>8</a:t>
                </a:r>
                <a:r>
                  <a:rPr lang="zh-CN" altLang="en-US" sz="2000" dirty="0" smtClean="0"/>
                  <a:t>位总线，则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=0000 0011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345" y="2723247"/>
                <a:ext cx="5638788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3846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04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8092"/>
            <a:ext cx="7886700" cy="648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布尔函数组合逻辑模型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5496" y="3245434"/>
            <a:ext cx="5472608" cy="297312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// Verilog model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with Boolean expressions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MT-Bold"/>
              </a:rPr>
              <a:t>module</a:t>
            </a:r>
            <a:r>
              <a:rPr lang="en-US" altLang="zh-CN" sz="1800" b="1" dirty="0">
                <a:latin typeface="ArialMT-Bold"/>
              </a:rPr>
              <a:t> </a:t>
            </a:r>
            <a:r>
              <a:rPr lang="en-US" altLang="zh-CN" sz="1800" b="1" dirty="0" err="1" smtClean="0">
                <a:latin typeface="ArialMT"/>
              </a:rPr>
              <a:t>Simple_Circuit_Boolean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dirty="0">
                <a:latin typeface="ArialMT"/>
              </a:rPr>
              <a:t>(A, B, C, D, E);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output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D, E;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input</a:t>
            </a:r>
            <a:r>
              <a:rPr lang="en-US" altLang="zh-CN" sz="1800" b="1" dirty="0" smtClean="0"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A</a:t>
            </a:r>
            <a:r>
              <a:rPr lang="en-US" altLang="zh-CN" sz="1800" dirty="0">
                <a:latin typeface="ArialMT"/>
              </a:rPr>
              <a:t>, B, C;</a:t>
            </a: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MT-Bold"/>
              </a:rPr>
              <a:t>assign </a:t>
            </a:r>
            <a:r>
              <a:rPr lang="en-US" altLang="zh-CN" sz="1800" dirty="0" smtClean="0">
                <a:latin typeface="ArialMT"/>
              </a:rPr>
              <a:t>D = (A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"/>
              </a:rPr>
              <a:t>&amp;</a:t>
            </a:r>
            <a:r>
              <a:rPr lang="en-US" altLang="zh-CN" sz="1800" dirty="0" smtClean="0">
                <a:latin typeface="ArialMT"/>
              </a:rPr>
              <a:t> B)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"/>
              </a:rPr>
              <a:t>|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MT"/>
              </a:rPr>
              <a:t>C;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连续赋值语句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MT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"/>
              </a:rPr>
              <a:t> 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MT-Bold"/>
              </a:rPr>
              <a:t>assign </a:t>
            </a:r>
            <a:r>
              <a:rPr lang="en-US" altLang="zh-CN" sz="1800" dirty="0" smtClean="0">
                <a:latin typeface="ArialMT"/>
              </a:rPr>
              <a:t>E = </a:t>
            </a: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MT"/>
              </a:rPr>
              <a:t>C; </a:t>
            </a:r>
            <a:endParaRPr lang="en-US" altLang="zh-CN" sz="1800" dirty="0"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err="1" smtClean="0">
                <a:solidFill>
                  <a:srgbClr val="0070C0"/>
                </a:solidFill>
                <a:latin typeface="ArialMT-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" y="964436"/>
            <a:ext cx="5712441" cy="2089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084168" y="1514986"/>
                <a:ext cx="22095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514986"/>
                <a:ext cx="2209579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755" t="-1667" r="-330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117881" y="2344292"/>
                <a:ext cx="9380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881" y="2344292"/>
                <a:ext cx="93801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843" t="-1667" r="-8497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580112" y="3266228"/>
            <a:ext cx="3491880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b="1" dirty="0" smtClean="0">
                <a:solidFill>
                  <a:srgbClr val="FF0000"/>
                </a:solidFill>
              </a:rPr>
              <a:t>assign</a:t>
            </a:r>
            <a:r>
              <a:rPr lang="zh-CN" altLang="en-US" sz="2200" dirty="0" smtClean="0"/>
              <a:t>：</a:t>
            </a:r>
            <a:r>
              <a:rPr lang="zh-CN" altLang="en-US" sz="2200" b="1" dirty="0" smtClean="0"/>
              <a:t>连续赋值语句</a:t>
            </a:r>
            <a:r>
              <a:rPr lang="zh-CN" altLang="en-US" sz="2200" dirty="0" smtClean="0"/>
              <a:t>，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等号右边的输入值改变，等号左边的输出就会随之重新计算。</a:t>
            </a:r>
            <a:endParaRPr lang="en-US" altLang="zh-CN" sz="2200" dirty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用于</a:t>
            </a:r>
            <a:r>
              <a:rPr lang="zh-CN" altLang="en-US" sz="2200" dirty="0"/>
              <a:t>描述组合逻辑</a:t>
            </a:r>
            <a:r>
              <a:rPr lang="zh-CN" altLang="en-US" sz="2200" dirty="0" smtClean="0"/>
              <a:t>，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并行执行。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b="1" dirty="0" smtClean="0"/>
              <a:t>数据流建模的基本语句</a:t>
            </a:r>
            <a:r>
              <a:rPr lang="zh-CN" altLang="en-US" sz="2200" dirty="0" smtClean="0"/>
              <a:t>！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4275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5567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Verilog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运算符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33467"/>
              </p:ext>
            </p:extLst>
          </p:nvPr>
        </p:nvGraphicFramePr>
        <p:xfrm>
          <a:off x="107504" y="1097890"/>
          <a:ext cx="16561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位运算符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非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&amp;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或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异或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~^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同或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516309"/>
              </p:ext>
            </p:extLst>
          </p:nvPr>
        </p:nvGraphicFramePr>
        <p:xfrm>
          <a:off x="2123728" y="1097890"/>
          <a:ext cx="190821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0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逻辑运算符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!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逻辑非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&amp;&amp;</a:t>
                      </a:r>
                      <a:endParaRPr lang="zh-CN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逻辑与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||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逻辑或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47047"/>
              </p:ext>
            </p:extLst>
          </p:nvPr>
        </p:nvGraphicFramePr>
        <p:xfrm>
          <a:off x="6876256" y="1097890"/>
          <a:ext cx="20985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等式</a:t>
                      </a:r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逻辑相等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!=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逻辑不等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===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全等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!==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不全等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06808" y="3576648"/>
            <a:ext cx="8795320" cy="3010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位运算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’b1010 =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~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 ’b0101         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•  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逻辑运算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if 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!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 (a &gt; b)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缩位运算符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：对单个操作数进行运算，最后返回一位数。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/>
            </a:r>
            <a:b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运算过程：首先将操作数的第一位和第二位进行与、或、非运算；然后再将运算结果和第三位进行与、或、非运算；以此类推直至最后一位。</a:t>
            </a:r>
            <a:endParaRPr lang="en-US" altLang="zh-CN" sz="20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拼接</a:t>
            </a:r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运算符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{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s1, s2, …, </a:t>
            </a:r>
            <a:r>
              <a:rPr lang="en-US" altLang="zh-CN" sz="2000" dirty="0" err="1">
                <a:solidFill>
                  <a:srgbClr val="333333"/>
                </a:solidFill>
                <a:latin typeface="Arial" panose="020B0604020202020204" pitchFamily="34" charset="0"/>
              </a:rPr>
              <a:t>sn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}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333333"/>
                </a:solidFill>
                <a:latin typeface="Arial" panose="020B0604020202020204" pitchFamily="34" charset="0"/>
              </a:rPr>
              <a:t>重复</a:t>
            </a:r>
            <a:r>
              <a:rPr lang="zh-CN" altLang="en-US" sz="2000" b="1" dirty="0">
                <a:solidFill>
                  <a:srgbClr val="333333"/>
                </a:solidFill>
                <a:latin typeface="Arial" panose="020B0604020202020204" pitchFamily="34" charset="0"/>
              </a:rPr>
              <a:t>操作符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：形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如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{{}}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，即将一个表达式放入双重花括号中，复制因子放入第一层括号中，为复制一个常量或变量提供一个简便记法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/>
            </a:r>
            <a:br>
              <a:rPr lang="en-US" altLang="zh-CN" sz="2000" dirty="0" smtClean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例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{3{2'b01}} = 6'b010101</a:t>
            </a:r>
            <a:r>
              <a:rPr lang="zh-CN" altLang="en-US" sz="2000" dirty="0" smtClean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sz="2000" dirty="0" smtClean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34726" y="2821154"/>
            <a:ext cx="2300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  <a:r>
              <a:rPr lang="zh-CN" altLang="en-US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优先级比</a:t>
            </a:r>
            <a:r>
              <a:rPr lang="en-US" altLang="zh-CN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</a:t>
            </a:r>
            <a:r>
              <a:rPr lang="zh-CN" altLang="en-US" sz="22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endParaRPr lang="zh-CN" altLang="en-US" sz="22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834151"/>
              </p:ext>
            </p:extLst>
          </p:nvPr>
        </p:nvGraphicFramePr>
        <p:xfrm>
          <a:off x="4404588" y="1097890"/>
          <a:ext cx="21116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关系</a:t>
                      </a:r>
                      <a:r>
                        <a:rPr lang="zh-CN" altLang="en-US" dirty="0" smtClean="0"/>
                        <a:t>运算符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&gt;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大于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&lt;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小于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&gt;=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大于等于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&lt;=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</a:rPr>
                        <a:t>小于等于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6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35" y="2525507"/>
            <a:ext cx="3941265" cy="20410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50827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4. 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缩位运算符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07504" y="1022826"/>
            <a:ext cx="87849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and8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[7:0]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a,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altLang="zh-CN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y);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assign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a;</a:t>
            </a:r>
          </a:p>
          <a:p>
            <a:pPr>
              <a:lnSpc>
                <a:spcPct val="150000"/>
              </a:lnSpc>
            </a:pP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y = a[7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&amp; a[6] &amp; a[5] &amp; a[4]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&amp;a[3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&amp; a[2] &amp; a[1] &amp; a[0];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zh-CN" alt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3807041"/>
            <a:ext cx="5060227" cy="29144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99511" y="3284984"/>
            <a:ext cx="2518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Verilog HDL </a:t>
            </a:r>
            <a:r>
              <a:rPr lang="zh-CN" altLang="en-US" sz="20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endParaRPr lang="zh-CN" altLang="en-US" sz="2000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5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88197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5.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反相器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多位向量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7504" y="1157852"/>
            <a:ext cx="3960440" cy="240065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反相器连接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位输入、输出总线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inv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3:0]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output</a:t>
            </a:r>
            <a:r>
              <a:rPr lang="en-US" altLang="zh-C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[3:0] y);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assign</a:t>
            </a:r>
            <a:r>
              <a:rPr lang="en-US" altLang="zh-CN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~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825811"/>
            <a:ext cx="4818484" cy="97240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9552" y="4169763"/>
            <a:ext cx="716734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a[3:0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代表一个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位总线。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小端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(little-endian)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顺序：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a[3]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a[2]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大端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(big-endian)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顺序：  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a[0]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a[1]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a[2]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a[3]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总线字节顺序是任意选择的，只要保持一致。</a:t>
            </a:r>
            <a:endParaRPr lang="zh-CN" altLang="en-US" sz="2400" dirty="0"/>
          </a:p>
        </p:txBody>
      </p:sp>
      <p:sp>
        <p:nvSpPr>
          <p:cNvPr id="8" name="矩形标注 7"/>
          <p:cNvSpPr/>
          <p:nvPr/>
        </p:nvSpPr>
        <p:spPr>
          <a:xfrm>
            <a:off x="4716016" y="4024451"/>
            <a:ext cx="1440160" cy="380723"/>
          </a:xfrm>
          <a:prstGeom prst="wedgeRectCallout">
            <a:avLst>
              <a:gd name="adj1" fmla="val -59171"/>
              <a:gd name="adj2" fmla="val 177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89108" y="40050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最高有效位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7060844" y="4024451"/>
            <a:ext cx="1440160" cy="380723"/>
          </a:xfrm>
          <a:prstGeom prst="wedgeRectCallout">
            <a:avLst>
              <a:gd name="adj1" fmla="val -53485"/>
              <a:gd name="adj2" fmla="val 17396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33936" y="40050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最低有效位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0152" y="1347054"/>
            <a:ext cx="1353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个反相器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441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012" y="138093"/>
            <a:ext cx="8707272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6.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自底向上描述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位全加器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例化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43" y="5072981"/>
            <a:ext cx="3816424" cy="12833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504" y="980728"/>
            <a:ext cx="8712968" cy="5888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</a:rPr>
              <a:t>half_adder</a:t>
            </a:r>
            <a:r>
              <a:rPr lang="en-US" altLang="zh-CN" sz="1800" dirty="0">
                <a:latin typeface="Arial" panose="020B0604020202020204" pitchFamily="34" charset="0"/>
              </a:rPr>
              <a:t> (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S, C,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x, y); </a:t>
            </a:r>
            <a:endParaRPr lang="en-US" altLang="zh-CN" sz="1800" dirty="0" smtClean="0">
              <a:latin typeface="Arial" panose="020B0604020202020204" pitchFamily="34" charset="0"/>
            </a:endParaRPr>
          </a:p>
          <a:p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Instantiate primitive gates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xor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(S, x, y);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and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(C, x, y);</a:t>
            </a: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en-US" altLang="zh-CN" sz="1800" b="1" dirty="0">
              <a:solidFill>
                <a:srgbClr val="0070C0"/>
              </a:solidFill>
              <a:latin typeface="ArialBold"/>
            </a:endParaRPr>
          </a:p>
          <a:p>
            <a:pPr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</a:rPr>
              <a:t>full_adder</a:t>
            </a:r>
            <a:r>
              <a:rPr lang="en-US" altLang="zh-CN" sz="1800" dirty="0">
                <a:latin typeface="Arial" panose="020B0604020202020204" pitchFamily="34" charset="0"/>
              </a:rPr>
              <a:t> (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S, C,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x, y, z); 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Bold"/>
              </a:rPr>
              <a:t>wire </a:t>
            </a:r>
            <a:r>
              <a:rPr lang="en-US" altLang="zh-CN" sz="1800" dirty="0">
                <a:latin typeface="Arial" panose="020B0604020202020204" pitchFamily="34" charset="0"/>
              </a:rPr>
              <a:t>S1, C1, C2;</a:t>
            </a:r>
          </a:p>
          <a:p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Instantiate half adders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half_adder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HA1 (S1, C1, x, y);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half_adder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HA2 (S, C2, S1, z);</a:t>
            </a:r>
          </a:p>
          <a:p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or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G1 (C, C2, C1);</a:t>
            </a: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en-US" altLang="zh-CN" sz="1800" b="1" dirty="0">
              <a:solidFill>
                <a:srgbClr val="0070C0"/>
              </a:solidFill>
              <a:latin typeface="ArialBold"/>
            </a:endParaRPr>
          </a:p>
          <a:p>
            <a:pPr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smtClean="0">
                <a:latin typeface="Arial" panose="020B0604020202020204" pitchFamily="34" charset="0"/>
              </a:rPr>
              <a:t>adder</a:t>
            </a:r>
            <a:r>
              <a:rPr lang="en-US" altLang="zh-CN" sz="1800" b="1" dirty="0">
                <a:latin typeface="Arial" panose="020B0604020202020204" pitchFamily="34" charset="0"/>
              </a:rPr>
              <a:t>_</a:t>
            </a:r>
            <a:r>
              <a:rPr lang="en-US" altLang="zh-CN" sz="1800" b="1" dirty="0" smtClean="0">
                <a:latin typeface="Arial" panose="020B0604020202020204" pitchFamily="34" charset="0"/>
              </a:rPr>
              <a:t>4_bit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1800" dirty="0">
                <a:latin typeface="Arial" panose="020B0604020202020204" pitchFamily="34" charset="0"/>
              </a:rPr>
              <a:t>] Sum,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C4,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r>
              <a:rPr lang="en-US" altLang="zh-CN" sz="1800" dirty="0">
                <a:latin typeface="Arial" panose="020B0604020202020204" pitchFamily="34" charset="0"/>
              </a:rPr>
              <a:t>: </a:t>
            </a:r>
            <a:r>
              <a:rPr lang="en-US" altLang="zh-CN" sz="1800" dirty="0">
                <a:solidFill>
                  <a:srgbClr val="C00000"/>
                </a:solidFill>
                <a:latin typeface="Arial" panose="020B0604020202020204" pitchFamily="34" charset="0"/>
              </a:rPr>
              <a:t>0</a:t>
            </a:r>
            <a:r>
              <a:rPr lang="en-US" altLang="zh-CN" sz="1800" dirty="0">
                <a:latin typeface="Arial" panose="020B0604020202020204" pitchFamily="34" charset="0"/>
              </a:rPr>
              <a:t>] A, B, </a:t>
            </a: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C0);</a:t>
            </a:r>
          </a:p>
          <a:p>
            <a:r>
              <a:rPr lang="it-IT" altLang="zh-CN" sz="1800" b="1" dirty="0" smtClean="0">
                <a:solidFill>
                  <a:srgbClr val="0070C0"/>
                </a:solidFill>
                <a:latin typeface="ArialBold"/>
              </a:rPr>
              <a:t>   </a:t>
            </a:r>
            <a:r>
              <a:rPr lang="it-IT" altLang="zh-CN" sz="1800" b="1" dirty="0" smtClean="0">
                <a:solidFill>
                  <a:srgbClr val="00B050"/>
                </a:solidFill>
                <a:latin typeface="ArialBold"/>
              </a:rPr>
              <a:t>wire </a:t>
            </a:r>
            <a:r>
              <a:rPr lang="it-IT" altLang="zh-CN" sz="1800" dirty="0">
                <a:latin typeface="Arial" panose="020B0604020202020204" pitchFamily="34" charset="0"/>
              </a:rPr>
              <a:t>C1, C2, C3; </a:t>
            </a:r>
            <a:r>
              <a:rPr lang="it-IT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Intermediate carries</a:t>
            </a:r>
          </a:p>
          <a:p>
            <a:r>
              <a:rPr lang="en-US" altLang="zh-CN" sz="1800" dirty="0" smtClean="0">
                <a:solidFill>
                  <a:srgbClr val="00B050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Instantiate chain of full adders</a:t>
            </a:r>
          </a:p>
          <a:p>
            <a:r>
              <a:rPr lang="en-US" altLang="zh-CN" sz="1800" dirty="0" smtClean="0">
                <a:latin typeface="Arial" panose="020B0604020202020204" pitchFamily="34" charset="0"/>
              </a:rPr>
              <a:t>     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full_adder</a:t>
            </a:r>
            <a:r>
              <a:rPr lang="en-US" altLang="zh-CN" sz="1800" dirty="0" smtClean="0"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FA0 (Sum[0], C1, A[0], B[0], C0),</a:t>
            </a:r>
          </a:p>
          <a:p>
            <a:r>
              <a:rPr lang="it-IT" altLang="zh-CN" sz="1800" dirty="0" smtClean="0">
                <a:latin typeface="Arial" panose="020B0604020202020204" pitchFamily="34" charset="0"/>
              </a:rPr>
              <a:t>                       FA1 </a:t>
            </a:r>
            <a:r>
              <a:rPr lang="it-IT" altLang="zh-CN" sz="1800" dirty="0">
                <a:latin typeface="Arial" panose="020B0604020202020204" pitchFamily="34" charset="0"/>
              </a:rPr>
              <a:t>(Sum[1], C2, A[1], B[1], C1),</a:t>
            </a:r>
          </a:p>
          <a:p>
            <a:r>
              <a:rPr lang="it-IT" altLang="zh-CN" sz="1800" dirty="0" smtClean="0">
                <a:latin typeface="Arial" panose="020B0604020202020204" pitchFamily="34" charset="0"/>
              </a:rPr>
              <a:t>                       FA2 </a:t>
            </a:r>
            <a:r>
              <a:rPr lang="it-IT" altLang="zh-CN" sz="1800" dirty="0">
                <a:latin typeface="Arial" panose="020B0604020202020204" pitchFamily="34" charset="0"/>
              </a:rPr>
              <a:t>(Sum[2], C3, A[2], B[2], C2),</a:t>
            </a:r>
          </a:p>
          <a:p>
            <a:r>
              <a:rPr lang="it-IT" altLang="zh-CN" sz="1800" dirty="0" smtClean="0">
                <a:latin typeface="Arial" panose="020B0604020202020204" pitchFamily="34" charset="0"/>
              </a:rPr>
              <a:t>                       FA3 </a:t>
            </a:r>
            <a:r>
              <a:rPr lang="it-IT" altLang="zh-CN" sz="1800" dirty="0">
                <a:latin typeface="Arial" panose="020B0604020202020204" pitchFamily="34" charset="0"/>
              </a:rPr>
              <a:t>(Sum[3], C4, A[3], B[3], C3);</a:t>
            </a: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866" y="1002690"/>
            <a:ext cx="5138206" cy="14181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412" y="4556088"/>
            <a:ext cx="8730060" cy="22572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866" y="2497766"/>
            <a:ext cx="5138206" cy="19936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820" y="1232551"/>
            <a:ext cx="2401469" cy="85703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5292080" y="2776542"/>
            <a:ext cx="3851920" cy="1195858"/>
            <a:chOff x="5292080" y="2776542"/>
            <a:chExt cx="3851920" cy="1195858"/>
          </a:xfrm>
        </p:grpSpPr>
        <p:graphicFrame>
          <p:nvGraphicFramePr>
            <p:cNvPr id="11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5292080" y="2776542"/>
            <a:ext cx="3851920" cy="1195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位图图像" r:id="rId5" imgW="5552381" imgH="1724266" progId="Paint.Picture">
                    <p:embed/>
                  </p:oleObj>
                </mc:Choice>
                <mc:Fallback>
                  <p:oleObj name="位图图像" r:id="rId5" imgW="5552381" imgH="172426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2776542"/>
                          <a:ext cx="3851920" cy="1195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7961548" y="3187523"/>
              <a:ext cx="3321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latin typeface="+mn-lt"/>
                </a:rPr>
                <a:t>C2</a:t>
              </a:r>
              <a:endParaRPr lang="zh-CN" altLang="en-US" b="1" dirty="0">
                <a:latin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318543" y="3623785"/>
              <a:ext cx="35458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>
                  <a:latin typeface="Arial" panose="020B0604020202020204" pitchFamily="34" charset="0"/>
                </a:rPr>
                <a:t>G1</a:t>
              </a:r>
              <a:endParaRPr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26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02726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7.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位加法器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数据流建模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5496" y="980728"/>
            <a:ext cx="4454959" cy="354456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Dataflow description of four-bit adder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</a:rPr>
              <a:t>binary_adder</a:t>
            </a:r>
            <a:r>
              <a:rPr lang="en-US" altLang="zh-CN" sz="1800" dirty="0">
                <a:latin typeface="Arial" panose="020B0604020202020204" pitchFamily="34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          	output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[3: 0] </a:t>
            </a:r>
            <a:r>
              <a:rPr lang="en-US" altLang="zh-CN" sz="1800" dirty="0" smtClean="0">
                <a:latin typeface="Arial" panose="020B0604020202020204" pitchFamily="34" charset="0"/>
              </a:rPr>
              <a:t>  Sum</a:t>
            </a:r>
            <a:r>
              <a:rPr lang="en-US" altLang="zh-CN" sz="1800" dirty="0">
                <a:latin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	output</a:t>
            </a:r>
            <a:r>
              <a:rPr lang="en-US" altLang="zh-CN" sz="1800" b="1" dirty="0" smtClean="0">
                <a:latin typeface="ArialBold"/>
              </a:rPr>
              <a:t>       </a:t>
            </a:r>
            <a:r>
              <a:rPr lang="en-US" altLang="zh-CN" sz="1800" dirty="0" smtClean="0">
                <a:latin typeface="Arial" panose="020B0604020202020204" pitchFamily="34" charset="0"/>
              </a:rPr>
              <a:t>C4,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	input</a:t>
            </a:r>
            <a:r>
              <a:rPr lang="en-US" altLang="zh-CN" sz="1800" b="1" dirty="0" smtClean="0">
                <a:latin typeface="ArialBold"/>
              </a:rPr>
              <a:t>  </a:t>
            </a:r>
            <a:r>
              <a:rPr lang="en-US" altLang="zh-CN" sz="1800" dirty="0" smtClean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latin typeface="Arial" panose="020B0604020202020204" pitchFamily="34" charset="0"/>
              </a:rPr>
              <a:t>3: 0] </a:t>
            </a:r>
            <a:r>
              <a:rPr lang="en-US" altLang="zh-CN" sz="1800" dirty="0" smtClean="0">
                <a:latin typeface="Arial" panose="020B0604020202020204" pitchFamily="34" charset="0"/>
              </a:rPr>
              <a:t>  A</a:t>
            </a:r>
            <a:r>
              <a:rPr lang="en-US" altLang="zh-CN" sz="1800" dirty="0">
                <a:latin typeface="Arial" panose="020B0604020202020204" pitchFamily="34" charset="0"/>
              </a:rPr>
              <a:t>, B,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		input</a:t>
            </a:r>
            <a:r>
              <a:rPr lang="en-US" altLang="zh-CN" sz="1800" b="1" dirty="0" smtClean="0">
                <a:latin typeface="ArialBold"/>
              </a:rPr>
              <a:t>        </a:t>
            </a:r>
            <a:r>
              <a:rPr lang="en-US" altLang="zh-CN" sz="1800" dirty="0" smtClean="0">
                <a:latin typeface="Arial" panose="020B0604020202020204" pitchFamily="34" charset="0"/>
              </a:rPr>
              <a:t>C0);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 assign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{C4, Sum} </a:t>
            </a:r>
            <a:r>
              <a:rPr lang="en-US" altLang="zh-CN" sz="1800" dirty="0" smtClean="0">
                <a:latin typeface="Arial" panose="020B0604020202020204" pitchFamily="34" charset="0"/>
              </a:rPr>
              <a:t>= A +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B </a:t>
            </a:r>
            <a:r>
              <a:rPr lang="en-US" altLang="zh-CN" sz="1800" dirty="0" smtClean="0">
                <a:latin typeface="Arial" panose="020B0604020202020204" pitchFamily="34" charset="0"/>
              </a:rPr>
              <a:t>+</a:t>
            </a:r>
            <a:r>
              <a:rPr lang="en-US" altLang="zh-CN" sz="1800" dirty="0" smtClean="0">
                <a:latin typeface="MathematicalPi-One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C0;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4653136"/>
            <a:ext cx="5540518" cy="1863139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1187624" y="4077072"/>
            <a:ext cx="648072" cy="7920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9512" y="4840317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加法运算后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位结果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10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594" y="127810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Verilog HDL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的语句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31633"/>
              </p:ext>
            </p:extLst>
          </p:nvPr>
        </p:nvGraphicFramePr>
        <p:xfrm>
          <a:off x="494652" y="1033656"/>
          <a:ext cx="8208913" cy="5676221"/>
        </p:xfrm>
        <a:graphic>
          <a:graphicData uri="http://schemas.openxmlformats.org/drawingml/2006/table">
            <a:tbl>
              <a:tblPr/>
              <a:tblGrid>
                <a:gridCol w="20999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11">
                <a:tc rowSpan="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赋值语句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连续赋值语句 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assign</a:t>
                      </a:r>
                      <a:endParaRPr kumimoji="1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过程赋值语句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11">
                <a:tc rowSpan="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块语句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begin_end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语句（顺序）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77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fork_join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语句（并行）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311">
                <a:tc rowSpan="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条件语句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if_else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case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311">
                <a:tc rowSpan="4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循环语句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forever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4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repeat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while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311">
                <a:tc rowSpan="4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结构说明语句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initial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 II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always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6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task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MAX+PLUS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function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311">
                <a:tc rowSpan="3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编译预处理语句</a:t>
                      </a:r>
                    </a:p>
                  </a:txBody>
                  <a:tcPr marL="30724" marR="30724" marT="15361" marB="1536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define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‘include</a:t>
                      </a: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131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‘timescale</a:t>
                      </a: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语句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Quartus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II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不支持</a:t>
                      </a:r>
                    </a:p>
                  </a:txBody>
                  <a:tcPr marL="30724" marR="30724" marT="15361" marB="1536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9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760"/>
            <a:ext cx="9086941" cy="501771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91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几种</a:t>
            </a:r>
            <a:r>
              <a:rPr lang="zh-CN" altLang="en-US" dirty="0" smtClean="0"/>
              <a:t>典型语句对比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6165304"/>
            <a:ext cx="8053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阻塞赋值</a:t>
            </a:r>
            <a:r>
              <a:rPr lang="zh-CN" altLang="en-US" sz="2400" dirty="0" smtClean="0"/>
              <a:t>“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”：</a:t>
            </a:r>
            <a:r>
              <a:rPr lang="zh-CN" altLang="en-US" sz="2400" b="1" dirty="0" smtClean="0"/>
              <a:t>顺序</a:t>
            </a:r>
            <a:r>
              <a:rPr lang="zh-CN" altLang="en-US" sz="2400" dirty="0" smtClean="0"/>
              <a:t>执行。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非阻塞赋值</a:t>
            </a:r>
            <a:r>
              <a:rPr lang="zh-CN" altLang="en-US" sz="2400" dirty="0" smtClean="0"/>
              <a:t>“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=</a:t>
            </a:r>
            <a:r>
              <a:rPr lang="zh-CN" altLang="en-US" sz="2400" dirty="0" smtClean="0"/>
              <a:t>”：</a:t>
            </a:r>
            <a:r>
              <a:rPr lang="zh-CN" altLang="en-US" sz="2400" b="1" dirty="0" smtClean="0"/>
              <a:t>并行</a:t>
            </a:r>
            <a:r>
              <a:rPr lang="zh-CN" altLang="en-US" sz="2400" dirty="0" smtClean="0"/>
              <a:t>执行</a:t>
            </a:r>
            <a:endParaRPr lang="zh-CN" alt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79512" y="2996952"/>
            <a:ext cx="523220" cy="6469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顺序</a:t>
            </a:r>
            <a:endParaRPr lang="zh-CN" altLang="en-US" sz="22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4870260"/>
            <a:ext cx="523220" cy="64697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200" b="1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并行</a:t>
            </a:r>
            <a:endParaRPr lang="zh-CN" altLang="en-US" sz="22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6142" y="52539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70C0"/>
                </a:solidFill>
              </a:rPr>
              <a:t>（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原值</a:t>
            </a:r>
            <a:r>
              <a:rPr lang="zh-CN" altLang="en-US" sz="2000" dirty="0" smtClean="0">
                <a:solidFill>
                  <a:srgbClr val="0070C0"/>
                </a:solidFill>
              </a:rPr>
              <a:t>）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66669" y="992760"/>
            <a:ext cx="8969827" cy="1152128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58055" y="2207767"/>
            <a:ext cx="8969827" cy="3802705"/>
          </a:xfrm>
          <a:prstGeom prst="roundRect">
            <a:avLst/>
          </a:prstGeom>
          <a:noFill/>
          <a:ln w="9525" cap="flat" cmpd="sng" algn="ctr">
            <a:solidFill>
              <a:srgbClr val="0070C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 rot="1834083">
            <a:off x="2476916" y="136211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组合电路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834083">
            <a:off x="2926540" y="351012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600" dirty="0" smtClean="0">
                <a:solidFill>
                  <a:srgbClr val="0070C0"/>
                </a:solidFill>
              </a:rPr>
              <a:t>时序电路</a:t>
            </a:r>
            <a:endParaRPr lang="zh-CN" altLang="en-US" sz="2800" spc="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457" y="2273927"/>
            <a:ext cx="3019425" cy="200977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91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阻塞赋值  </a:t>
            </a:r>
            <a:r>
              <a:rPr lang="en-US" altLang="zh-CN" b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非阻塞赋值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9" y="1288015"/>
            <a:ext cx="6749424" cy="124836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3" y="3723553"/>
            <a:ext cx="2578176" cy="26327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25" y="5464366"/>
            <a:ext cx="6818443" cy="10092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69" y="3811631"/>
            <a:ext cx="3418581" cy="15646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8223" y="32788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仿真代码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95366" y="3278815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仿真结果：</a:t>
            </a:r>
            <a:r>
              <a:rPr lang="en-US" altLang="zh-CN" b="1" dirty="0" smtClean="0">
                <a:solidFill>
                  <a:srgbClr val="0070C0"/>
                </a:solidFill>
              </a:rPr>
              <a:t>b</a:t>
            </a:r>
            <a:r>
              <a:rPr lang="zh-CN" altLang="en-US" b="1" dirty="0" smtClean="0">
                <a:solidFill>
                  <a:srgbClr val="0070C0"/>
                </a:solidFill>
              </a:rPr>
              <a:t>、</a:t>
            </a:r>
            <a:r>
              <a:rPr lang="en-US" altLang="zh-CN" b="1" dirty="0" smtClean="0">
                <a:solidFill>
                  <a:srgbClr val="0070C0"/>
                </a:solidFill>
              </a:rPr>
              <a:t>c</a:t>
            </a:r>
            <a:r>
              <a:rPr lang="zh-CN" altLang="en-US" b="1" dirty="0" smtClean="0">
                <a:solidFill>
                  <a:srgbClr val="0070C0"/>
                </a:solidFill>
              </a:rPr>
              <a:t>随</a:t>
            </a:r>
            <a:r>
              <a:rPr lang="en-US" altLang="zh-CN" b="1" dirty="0" smtClean="0">
                <a:solidFill>
                  <a:srgbClr val="0070C0"/>
                </a:solidFill>
              </a:rPr>
              <a:t>a</a:t>
            </a:r>
            <a:r>
              <a:rPr lang="zh-CN" altLang="en-US" b="1" dirty="0" smtClean="0">
                <a:solidFill>
                  <a:srgbClr val="0070C0"/>
                </a:solidFill>
              </a:rPr>
              <a:t>同时变化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12739" y="4363121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综合后原理图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25801" y="4700401"/>
            <a:ext cx="2153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</a:t>
            </a:r>
            <a:r>
              <a:rPr lang="zh-CN" altLang="en-US" dirty="0"/>
              <a:t>只是中间变量而已</a:t>
            </a:r>
          </a:p>
        </p:txBody>
      </p:sp>
      <p:sp>
        <p:nvSpPr>
          <p:cNvPr id="15" name="矩形 14"/>
          <p:cNvSpPr/>
          <p:nvPr/>
        </p:nvSpPr>
        <p:spPr>
          <a:xfrm>
            <a:off x="3243422" y="937481"/>
            <a:ext cx="5855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在</a:t>
            </a:r>
            <a:r>
              <a:rPr lang="en-US" altLang="zh-CN" sz="1400" dirty="0" err="1"/>
              <a:t>clk</a:t>
            </a:r>
            <a:r>
              <a:rPr lang="zh-CN" altLang="en-US" sz="1400" dirty="0"/>
              <a:t>上升沿到来的时候，把</a:t>
            </a:r>
            <a:r>
              <a:rPr lang="en-US" altLang="zh-CN" sz="1400" dirty="0"/>
              <a:t>a</a:t>
            </a:r>
            <a:r>
              <a:rPr lang="zh-CN" altLang="en-US" sz="1400" dirty="0"/>
              <a:t>的值赋给</a:t>
            </a:r>
            <a:r>
              <a:rPr lang="en-US" altLang="zh-CN" sz="1400" dirty="0"/>
              <a:t>b</a:t>
            </a:r>
            <a:r>
              <a:rPr lang="zh-CN" altLang="en-US" sz="1400" dirty="0"/>
              <a:t>，再把</a:t>
            </a:r>
            <a:r>
              <a:rPr lang="en-US" altLang="zh-CN" sz="1400" dirty="0"/>
              <a:t>b</a:t>
            </a:r>
            <a:r>
              <a:rPr lang="zh-CN" altLang="en-US" sz="1400" dirty="0"/>
              <a:t>的值赋给</a:t>
            </a:r>
            <a:r>
              <a:rPr lang="en-US" altLang="zh-CN" sz="1400" dirty="0"/>
              <a:t>c</a:t>
            </a:r>
            <a:r>
              <a:rPr lang="zh-CN" altLang="en-US" sz="1400" dirty="0"/>
              <a:t>，并显示</a:t>
            </a:r>
            <a:r>
              <a:rPr lang="en-US" altLang="zh-CN" sz="1400" dirty="0"/>
              <a:t>a</a:t>
            </a:r>
            <a:r>
              <a:rPr lang="zh-CN" altLang="en-US" sz="1400" dirty="0"/>
              <a:t>、</a:t>
            </a:r>
            <a:r>
              <a:rPr lang="en-US" altLang="zh-CN" sz="1400" dirty="0"/>
              <a:t>b</a:t>
            </a:r>
            <a:r>
              <a:rPr lang="zh-CN" altLang="en-US" sz="1400" dirty="0"/>
              <a:t>的值</a:t>
            </a:r>
            <a:r>
              <a:rPr lang="zh-CN" altLang="en-US" sz="1400" dirty="0" smtClean="0"/>
              <a:t>。在</a:t>
            </a:r>
            <a:r>
              <a:rPr lang="zh-CN" altLang="en-US" sz="1400" dirty="0"/>
              <a:t>把</a:t>
            </a:r>
            <a:r>
              <a:rPr lang="en-US" altLang="zh-CN" sz="1400" dirty="0"/>
              <a:t>a</a:t>
            </a:r>
            <a:r>
              <a:rPr lang="zh-CN" altLang="en-US" sz="1400" dirty="0"/>
              <a:t>的值赋给</a:t>
            </a:r>
            <a:r>
              <a:rPr lang="en-US" altLang="zh-CN" sz="1400" dirty="0"/>
              <a:t>b</a:t>
            </a:r>
            <a:r>
              <a:rPr lang="zh-CN" altLang="en-US" sz="1400" dirty="0"/>
              <a:t>的这个过程中，其他的语句都“被阻塞”，被迫停下来，结束之后，进入下一句，直到执行完</a:t>
            </a:r>
            <a:r>
              <a:rPr lang="en-US" altLang="zh-CN" sz="1400" dirty="0"/>
              <a:t>begin---end</a:t>
            </a:r>
            <a:r>
              <a:rPr lang="zh-CN" altLang="en-US" sz="1400" dirty="0"/>
              <a:t>中语句。所以相当于把</a:t>
            </a:r>
            <a:r>
              <a:rPr lang="en-US" altLang="zh-CN" sz="1400" dirty="0"/>
              <a:t>a</a:t>
            </a:r>
            <a:r>
              <a:rPr lang="zh-CN" altLang="en-US" sz="1400" dirty="0"/>
              <a:t>的值通过</a:t>
            </a:r>
            <a:r>
              <a:rPr lang="en-US" altLang="zh-CN" sz="1400" dirty="0"/>
              <a:t>b</a:t>
            </a:r>
            <a:r>
              <a:rPr lang="zh-CN" altLang="en-US" sz="1400" dirty="0"/>
              <a:t>传递给</a:t>
            </a:r>
            <a:r>
              <a:rPr lang="en-US" altLang="zh-CN" sz="1400" dirty="0"/>
              <a:t>c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340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" y="4628362"/>
            <a:ext cx="3348438" cy="720000"/>
          </a:xfrm>
        </p:spPr>
        <p:txBody>
          <a:bodyPr/>
          <a:lstStyle/>
          <a:p>
            <a:r>
              <a:rPr lang="zh-CN" altLang="en-US" dirty="0" smtClean="0"/>
              <a:t>描述能力比较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07" y="121185"/>
            <a:ext cx="7196217" cy="3040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127" y="3255248"/>
            <a:ext cx="5651653" cy="346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9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91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阻塞赋值  </a:t>
            </a:r>
            <a:r>
              <a:rPr lang="en-US" altLang="zh-CN" b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非阻塞赋值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69299" y="2361925"/>
            <a:ext cx="88054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在第一个</a:t>
            </a:r>
            <a:r>
              <a:rPr lang="en-US" altLang="zh-CN" sz="2000" dirty="0" err="1"/>
              <a:t>clk</a:t>
            </a:r>
            <a:r>
              <a:rPr lang="zh-CN" altLang="en-US" sz="2000" dirty="0"/>
              <a:t>上升沿到来时，由于</a:t>
            </a:r>
            <a:r>
              <a:rPr lang="en-US" altLang="zh-CN" sz="2000" dirty="0"/>
              <a:t>b</a:t>
            </a:r>
            <a:r>
              <a:rPr lang="zh-CN" altLang="en-US" sz="2000" dirty="0"/>
              <a:t>的值未知，赋给</a:t>
            </a:r>
            <a:r>
              <a:rPr lang="en-US" altLang="zh-CN" sz="2000" dirty="0"/>
              <a:t>c</a:t>
            </a:r>
            <a:r>
              <a:rPr lang="zh-CN" altLang="en-US" sz="2000" dirty="0"/>
              <a:t>之后，</a:t>
            </a:r>
            <a:r>
              <a:rPr lang="en-US" altLang="zh-CN" sz="2000" dirty="0"/>
              <a:t>c</a:t>
            </a:r>
            <a:r>
              <a:rPr lang="zh-CN" altLang="en-US" sz="2000" dirty="0"/>
              <a:t>也为未知值；紧接着，把</a:t>
            </a:r>
            <a:r>
              <a:rPr lang="en-US" altLang="zh-CN" sz="2000" dirty="0"/>
              <a:t>a</a:t>
            </a:r>
            <a:r>
              <a:rPr lang="zh-CN" altLang="en-US" sz="2000" dirty="0"/>
              <a:t>的值给</a:t>
            </a:r>
            <a:r>
              <a:rPr lang="en-US" altLang="zh-CN" sz="2000" dirty="0"/>
              <a:t>b</a:t>
            </a:r>
            <a:r>
              <a:rPr lang="zh-CN" altLang="en-US" sz="2000" dirty="0"/>
              <a:t>，由于</a:t>
            </a:r>
            <a:r>
              <a:rPr lang="en-US" altLang="zh-CN" sz="2000" dirty="0"/>
              <a:t>a</a:t>
            </a:r>
            <a:r>
              <a:rPr lang="zh-CN" altLang="en-US" sz="2000" dirty="0"/>
              <a:t>的值已经给出</a:t>
            </a:r>
            <a:r>
              <a:rPr lang="zh-CN" altLang="en-US" sz="2000" dirty="0" smtClean="0"/>
              <a:t>，故结束</a:t>
            </a:r>
            <a:r>
              <a:rPr lang="zh-CN" altLang="en-US" sz="2000" dirty="0"/>
              <a:t>之后，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的值相同，</a:t>
            </a:r>
            <a:r>
              <a:rPr lang="en-US" altLang="zh-CN" sz="2000" dirty="0"/>
              <a:t>c</a:t>
            </a:r>
            <a:r>
              <a:rPr lang="zh-CN" altLang="en-US" sz="2000" dirty="0"/>
              <a:t>为</a:t>
            </a:r>
            <a:r>
              <a:rPr lang="en-US" altLang="zh-CN" sz="2000" dirty="0"/>
              <a:t>x</a:t>
            </a:r>
            <a:r>
              <a:rPr lang="zh-CN" altLang="en-US" sz="2000" dirty="0"/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30" y="1092677"/>
            <a:ext cx="6574985" cy="1274742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112703" y="1409170"/>
            <a:ext cx="1222873" cy="539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rot="558807">
            <a:off x="2511439" y="1433941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互换两行赋值语句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9" y="4016989"/>
            <a:ext cx="3732520" cy="121523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9" y="5414791"/>
            <a:ext cx="8087839" cy="112412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982" y="3518121"/>
            <a:ext cx="4447936" cy="15783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962470" y="5069733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综合后原理图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12817" y="501378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两级寄存器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78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91" y="1008781"/>
            <a:ext cx="6930544" cy="130124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91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阻塞赋值  </a:t>
            </a:r>
            <a:r>
              <a:rPr lang="en-US" altLang="zh-CN" b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非阻塞赋值</a:t>
            </a:r>
            <a:endParaRPr lang="zh-CN" altLang="en-US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432192" y="1354086"/>
            <a:ext cx="1222873" cy="5398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05926" y="2663079"/>
            <a:ext cx="4778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clk</a:t>
            </a:r>
            <a:r>
              <a:rPr lang="zh-CN" altLang="en-US" dirty="0"/>
              <a:t>到来时，计算所有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右侧值</a:t>
            </a:r>
            <a:r>
              <a:rPr lang="zh-CN" altLang="en-US" dirty="0"/>
              <a:t>，此时，</a:t>
            </a:r>
            <a:r>
              <a:rPr lang="en-US" altLang="zh-CN" dirty="0"/>
              <a:t>a</a:t>
            </a:r>
            <a:r>
              <a:rPr lang="zh-CN" altLang="en-US" dirty="0"/>
              <a:t>的值为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的值为</a:t>
            </a:r>
            <a:r>
              <a:rPr lang="en-US" altLang="zh-CN" dirty="0"/>
              <a:t>x</a:t>
            </a:r>
            <a:r>
              <a:rPr lang="zh-CN" altLang="en-US" dirty="0"/>
              <a:t>，这是同时进行的，没有先后顺序；然后</a:t>
            </a:r>
            <a:r>
              <a:rPr lang="zh-CN" altLang="en-US" dirty="0" smtClean="0"/>
              <a:t>更新</a:t>
            </a:r>
            <a:r>
              <a:rPr lang="zh-CN" altLang="en-US" b="1" dirty="0" smtClean="0"/>
              <a:t>左侧值</a:t>
            </a:r>
            <a:r>
              <a:rPr lang="zh-CN" altLang="en-US" dirty="0"/>
              <a:t>，结束之后，</a:t>
            </a:r>
            <a:r>
              <a:rPr lang="en-US" altLang="zh-CN" dirty="0"/>
              <a:t>b</a:t>
            </a:r>
            <a:r>
              <a:rPr lang="zh-CN" altLang="en-US" dirty="0"/>
              <a:t>的值变为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的值为前一时刻</a:t>
            </a:r>
            <a:r>
              <a:rPr lang="en-US" altLang="zh-CN" dirty="0"/>
              <a:t>b</a:t>
            </a:r>
            <a:r>
              <a:rPr lang="zh-CN" altLang="en-US" dirty="0"/>
              <a:t>的值，即</a:t>
            </a:r>
            <a:r>
              <a:rPr lang="en-US" altLang="zh-CN" dirty="0"/>
              <a:t>x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62" y="2541969"/>
            <a:ext cx="3627480" cy="1321439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96063" y="4328919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/>
              <a:t>如果把上述代码中的两个赋值语句相互交换</a:t>
            </a:r>
            <a:r>
              <a:rPr lang="zh-CN" altLang="en-US" sz="2000" dirty="0" smtClean="0"/>
              <a:t>，结果</a:t>
            </a:r>
            <a:r>
              <a:rPr lang="zh-CN" altLang="en-US" sz="2000" dirty="0"/>
              <a:t>和上面是一样的。所以在一个</a:t>
            </a:r>
            <a:r>
              <a:rPr lang="en-US" altLang="zh-CN" sz="2000" dirty="0" smtClean="0"/>
              <a:t>begin-end</a:t>
            </a:r>
            <a:r>
              <a:rPr lang="zh-CN" altLang="en-US" sz="2000" dirty="0"/>
              <a:t>中的非阻塞语句并不会因为放置的位置不同，出现不同的结果。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63" y="4216461"/>
            <a:ext cx="4341943" cy="149900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6185342" y="583702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综合后原理图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5291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阻塞赋值  </a:t>
            </a:r>
            <a:r>
              <a:rPr lang="en-US" altLang="zh-CN" b="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非阻塞赋值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223" y="921274"/>
            <a:ext cx="8647554" cy="161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阻塞赋值      </a:t>
            </a:r>
            <a:r>
              <a:rPr lang="zh-CN" altLang="en-US" sz="2000" dirty="0" smtClean="0"/>
              <a:t>“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”：</a:t>
            </a:r>
            <a:r>
              <a:rPr lang="zh-CN" altLang="en-US" sz="2000" b="1" dirty="0" smtClean="0"/>
              <a:t>顺序</a:t>
            </a:r>
            <a:r>
              <a:rPr lang="zh-CN" altLang="en-US" sz="2000" dirty="0" smtClean="0"/>
              <a:t>执行。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语句的顺序很重要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在本语句中“右式计算”和“左式更新”完全完成之后，才开始执行下一条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非阻塞赋值</a:t>
            </a:r>
            <a:r>
              <a:rPr lang="zh-CN" altLang="en-US" sz="2000" dirty="0" smtClean="0"/>
              <a:t>“</a:t>
            </a:r>
            <a:r>
              <a:rPr lang="en-US" altLang="zh-CN" sz="2000" dirty="0"/>
              <a:t>&lt;</a:t>
            </a:r>
            <a:r>
              <a:rPr lang="en-US" altLang="zh-CN" sz="2000" dirty="0" smtClean="0"/>
              <a:t>=</a:t>
            </a:r>
            <a:r>
              <a:rPr lang="zh-CN" altLang="en-US" sz="2000" dirty="0" smtClean="0"/>
              <a:t>”：</a:t>
            </a:r>
            <a:r>
              <a:rPr lang="zh-CN" altLang="en-US" sz="2000" b="1" dirty="0" smtClean="0"/>
              <a:t>并行</a:t>
            </a:r>
            <a:r>
              <a:rPr lang="zh-CN" altLang="en-US" sz="2000" dirty="0" smtClean="0"/>
              <a:t>执行。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同时执行，与顺序无关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当前语句的执行不会阻塞下一语句的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9410" y="3258067"/>
            <a:ext cx="8774590" cy="31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latin typeface="Hiragino Sans GB W3"/>
              </a:rPr>
              <a:t>使用原则</a:t>
            </a: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：</a:t>
            </a:r>
            <a:endParaRPr lang="en-US" altLang="zh-CN" sz="2200" dirty="0" smtClean="0">
              <a:solidFill>
                <a:srgbClr val="000000"/>
              </a:solidFill>
              <a:latin typeface="Hiragino Sans GB W3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/>
              <a:t>在</a:t>
            </a:r>
            <a:r>
              <a:rPr lang="en-US" altLang="zh-CN" sz="2200" b="1" dirty="0">
                <a:solidFill>
                  <a:srgbClr val="0070C0"/>
                </a:solidFill>
              </a:rPr>
              <a:t>assign</a:t>
            </a:r>
            <a:r>
              <a:rPr lang="zh-CN" altLang="en-US" sz="2200" dirty="0"/>
              <a:t>的结构中，必须使用</a:t>
            </a:r>
            <a:r>
              <a:rPr lang="zh-CN" altLang="en-US" sz="2200" b="1" dirty="0"/>
              <a:t>阻塞赋值</a:t>
            </a:r>
            <a:r>
              <a:rPr lang="zh-CN" altLang="en-US" sz="2200" dirty="0" smtClean="0"/>
              <a:t>。</a:t>
            </a:r>
            <a:endParaRPr lang="en-US" altLang="zh-CN" sz="2200" dirty="0" smtClean="0">
              <a:solidFill>
                <a:srgbClr val="000000"/>
              </a:solidFill>
              <a:latin typeface="Hiragino Sans GB W3"/>
            </a:endParaRP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用</a:t>
            </a:r>
            <a:r>
              <a:rPr lang="en-US" altLang="zh-CN" sz="2200" b="1" dirty="0" smtClean="0">
                <a:solidFill>
                  <a:srgbClr val="0070C0"/>
                </a:solidFill>
                <a:latin typeface="Hiragino Sans GB W3"/>
              </a:rPr>
              <a:t>always</a:t>
            </a: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块建立</a:t>
            </a:r>
            <a:r>
              <a:rPr lang="zh-CN" altLang="en-US" sz="2200" b="1" dirty="0" smtClean="0">
                <a:solidFill>
                  <a:srgbClr val="000000"/>
                </a:solidFill>
                <a:latin typeface="Hiragino Sans GB W3"/>
              </a:rPr>
              <a:t>组合逻辑模型</a:t>
            </a: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时，用</a:t>
            </a:r>
            <a:r>
              <a:rPr lang="zh-CN" altLang="en-US" sz="2200" b="1" dirty="0" smtClean="0">
                <a:solidFill>
                  <a:srgbClr val="000000"/>
                </a:solidFill>
                <a:latin typeface="Hiragino Sans GB W3"/>
              </a:rPr>
              <a:t>阻塞赋值</a:t>
            </a: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。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b="1" dirty="0" smtClean="0">
                <a:solidFill>
                  <a:srgbClr val="000000"/>
                </a:solidFill>
                <a:latin typeface="Hiragino Sans GB W3"/>
              </a:rPr>
              <a:t>时序电路</a:t>
            </a:r>
            <a:r>
              <a:rPr lang="en-US" altLang="zh-CN" sz="2200" dirty="0" smtClean="0">
                <a:solidFill>
                  <a:srgbClr val="000000"/>
                </a:solidFill>
                <a:latin typeface="Hiragino Sans GB W3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锁存器</a:t>
            </a:r>
            <a:r>
              <a:rPr lang="en-US" altLang="zh-CN" sz="2200" dirty="0" smtClean="0">
                <a:solidFill>
                  <a:srgbClr val="000000"/>
                </a:solidFill>
                <a:latin typeface="Hiragino Sans GB W3"/>
              </a:rPr>
              <a:t>)</a:t>
            </a: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建模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时，用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非阻塞赋值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。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在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同一个</a:t>
            </a:r>
            <a:r>
              <a:rPr lang="en-US" altLang="zh-CN" sz="2200" b="1" dirty="0">
                <a:solidFill>
                  <a:srgbClr val="000000"/>
                </a:solidFill>
                <a:latin typeface="Hiragino Sans GB W3"/>
              </a:rPr>
              <a:t>always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块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中建立时序和组合逻辑电路时，用非阻塞赋值。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在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同一个</a:t>
            </a:r>
            <a:r>
              <a:rPr lang="en-US" altLang="zh-CN" sz="2200" b="1" dirty="0">
                <a:solidFill>
                  <a:srgbClr val="000000"/>
                </a:solidFill>
                <a:latin typeface="Hiragino Sans GB W3"/>
              </a:rPr>
              <a:t>always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块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中不要既用非阻塞赋值又用阻塞赋值。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2200" dirty="0" smtClean="0">
                <a:solidFill>
                  <a:srgbClr val="000000"/>
                </a:solidFill>
                <a:latin typeface="Hiragino Sans GB W3"/>
              </a:rPr>
              <a:t>不要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在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一个以上的</a:t>
            </a:r>
            <a:r>
              <a:rPr lang="en-US" altLang="zh-CN" sz="2200" b="1" dirty="0">
                <a:solidFill>
                  <a:srgbClr val="000000"/>
                </a:solidFill>
                <a:latin typeface="Hiragino Sans GB W3"/>
              </a:rPr>
              <a:t>always</a:t>
            </a:r>
            <a:r>
              <a:rPr lang="zh-CN" altLang="en-US" sz="2200" b="1" dirty="0">
                <a:solidFill>
                  <a:srgbClr val="000000"/>
                </a:solidFill>
                <a:latin typeface="Hiragino Sans GB W3"/>
              </a:rPr>
              <a:t>块</a:t>
            </a:r>
            <a:r>
              <a:rPr lang="zh-CN" altLang="en-US" sz="2200" dirty="0">
                <a:solidFill>
                  <a:srgbClr val="000000"/>
                </a:solidFill>
                <a:latin typeface="Hiragino Sans GB W3"/>
              </a:rPr>
              <a:t>中为同一个变量赋值。</a:t>
            </a:r>
            <a:endParaRPr lang="zh-CN" altLang="en-US" sz="2200" b="0" i="0" dirty="0">
              <a:solidFill>
                <a:srgbClr val="000000"/>
              </a:solidFill>
              <a:effectLst/>
              <a:latin typeface="Hiragino Sans GB W3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89802" y="2435534"/>
            <a:ext cx="510597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1)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在开始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所有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阻塞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赋值右侧表达式。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2)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在结束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更新所有非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阻塞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赋值左侧表达式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219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005" y="111824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always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语句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82798" y="5021235"/>
            <a:ext cx="3542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【</a:t>
            </a:r>
            <a:r>
              <a:rPr lang="zh-CN" altLang="en-US" sz="2000" dirty="0" smtClean="0"/>
              <a:t>注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类型</a:t>
            </a:r>
            <a:r>
              <a:rPr lang="en-US" altLang="zh-CN" sz="2000" dirty="0" err="1" smtClean="0">
                <a:solidFill>
                  <a:srgbClr val="0070C0"/>
                </a:solidFill>
              </a:rPr>
              <a:t>reg</a:t>
            </a:r>
            <a:r>
              <a:rPr lang="zh-CN" altLang="en-US" sz="2000" dirty="0" smtClean="0"/>
              <a:t>定义的变量在用赋值语句赋值一个新值之前，会保持数值不变。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79512" y="1052736"/>
            <a:ext cx="4662264" cy="354456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mux_2x1_beh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(Y, I0, I1, S);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output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input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I0, I1, S; 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wire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太常用，常省略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 (I0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I1 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//always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(I0   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 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endParaRPr lang="en-US" altLang="zh-CN" sz="1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 ==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I0;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I1;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zh-CN" altLang="en-US" sz="5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 flipV="1">
            <a:off x="3059832" y="2753925"/>
            <a:ext cx="1872208" cy="675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41776" y="3351813"/>
            <a:ext cx="4424609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/>
              <a:t>敏感信号表</a:t>
            </a:r>
            <a:r>
              <a:rPr lang="zh-CN" altLang="en-US" sz="1600" dirty="0" smtClean="0"/>
              <a:t>：任何信号变化就要重新执行一遍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     (</a:t>
            </a:r>
            <a:r>
              <a:rPr lang="zh-CN" altLang="en-US" sz="1600" dirty="0" smtClean="0"/>
              <a:t>注意：</a:t>
            </a:r>
            <a:r>
              <a:rPr lang="en-US" altLang="zh-CN" sz="1600" dirty="0" smtClean="0"/>
              <a:t>always</a:t>
            </a:r>
            <a:r>
              <a:rPr lang="zh-CN" altLang="en-US" sz="1600" dirty="0" smtClean="0"/>
              <a:t>语句末尾没有分号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；</a:t>
            </a:r>
            <a:r>
              <a:rPr lang="en-US" altLang="zh-CN" sz="1600" dirty="0" smtClean="0"/>
              <a:t>”)</a:t>
            </a:r>
          </a:p>
          <a:p>
            <a:pPr>
              <a:lnSpc>
                <a:spcPct val="150000"/>
              </a:lnSpc>
            </a:pPr>
            <a:r>
              <a:rPr lang="zh-CN" altLang="en-US" sz="1800" b="1" dirty="0" smtClean="0"/>
              <a:t>一串过程赋值语句</a:t>
            </a:r>
            <a:endParaRPr lang="zh-CN" altLang="en-US" sz="1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39881" y="4882736"/>
            <a:ext cx="4541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过程赋值语句的目标输出</a:t>
            </a:r>
            <a:r>
              <a:rPr lang="zh-CN" altLang="en-US" sz="2400" dirty="0" smtClean="0"/>
              <a:t>必须用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reg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寄存器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数据类型，在赋值前保持不变。而不能用</a:t>
            </a:r>
            <a:r>
              <a:rPr lang="en-US" altLang="zh-CN" sz="2400" dirty="0" smtClean="0">
                <a:solidFill>
                  <a:srgbClr val="0070C0"/>
                </a:solidFill>
              </a:rPr>
              <a:t>wire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连线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3275856" y="3714441"/>
            <a:ext cx="1728193" cy="4346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大括号 12"/>
          <p:cNvSpPr/>
          <p:nvPr/>
        </p:nvSpPr>
        <p:spPr>
          <a:xfrm>
            <a:off x="3043493" y="3351812"/>
            <a:ext cx="129595" cy="725259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97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113744"/>
            <a:ext cx="5024054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8.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存储器的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HDL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描述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914" y="113744"/>
            <a:ext cx="4033086" cy="248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07504" y="904066"/>
            <a:ext cx="85792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ArialBold"/>
              </a:rPr>
              <a:t>module</a:t>
            </a:r>
            <a:r>
              <a:rPr lang="en-US" altLang="zh-CN" sz="1800" b="1" dirty="0">
                <a:latin typeface="ArialBold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</a:rPr>
              <a:t>memory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(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 smtClean="0">
                <a:latin typeface="ArialBold"/>
              </a:rPr>
              <a:t>           </a:t>
            </a:r>
            <a:r>
              <a:rPr lang="en-US" altLang="zh-CN" sz="1800" dirty="0" smtClean="0">
                <a:latin typeface="Arial" panose="020B0604020202020204" pitchFamily="34" charset="0"/>
              </a:rPr>
              <a:t>Enable</a:t>
            </a:r>
            <a:r>
              <a:rPr lang="en-US" altLang="zh-CN" sz="1800" dirty="0">
                <a:latin typeface="Arial" panose="020B0604020202020204" pitchFamily="34" charset="0"/>
              </a:rPr>
              <a:t>,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ReadWrite</a:t>
            </a:r>
            <a:r>
              <a:rPr lang="en-US" altLang="zh-CN" sz="1800" dirty="0" smtClean="0">
                <a:latin typeface="Arial" panose="020B0604020202020204" pitchFamily="34" charset="0"/>
              </a:rPr>
              <a:t>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 smtClean="0">
                <a:latin typeface="ArialBold"/>
              </a:rPr>
              <a:t>      </a:t>
            </a:r>
            <a:r>
              <a:rPr lang="en-US" altLang="zh-CN" sz="1800" dirty="0" smtClean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latin typeface="Arial" panose="020B0604020202020204" pitchFamily="34" charset="0"/>
              </a:rPr>
              <a:t>3: 0]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DataIn</a:t>
            </a:r>
            <a:r>
              <a:rPr lang="en-US" altLang="zh-CN" sz="1800" dirty="0" smtClean="0">
                <a:latin typeface="Arial" panose="020B0604020202020204" pitchFamily="34" charset="0"/>
              </a:rPr>
              <a:t>,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input</a:t>
            </a:r>
            <a:r>
              <a:rPr lang="en-US" altLang="zh-CN" sz="1800" b="1" dirty="0" smtClean="0">
                <a:latin typeface="ArialBold"/>
              </a:rPr>
              <a:t>      </a:t>
            </a:r>
            <a:r>
              <a:rPr lang="en-US" altLang="zh-CN" sz="1800" dirty="0" smtClean="0">
                <a:latin typeface="Arial" panose="020B0604020202020204" pitchFamily="34" charset="0"/>
              </a:rPr>
              <a:t>[</a:t>
            </a:r>
            <a:r>
              <a:rPr lang="en-US" altLang="zh-CN" sz="1800" dirty="0">
                <a:latin typeface="Arial" panose="020B0604020202020204" pitchFamily="34" charset="0"/>
              </a:rPr>
              <a:t>5: 0] </a:t>
            </a:r>
            <a:r>
              <a:rPr lang="en-US" altLang="zh-CN" sz="1800" dirty="0" smtClean="0">
                <a:latin typeface="Arial" panose="020B0604020202020204" pitchFamily="34" charset="0"/>
              </a:rPr>
              <a:t>Address,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2^6 = 64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output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reg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[3</a:t>
            </a:r>
            <a:r>
              <a:rPr lang="en-US" altLang="zh-CN" sz="1800" dirty="0">
                <a:latin typeface="Arial" panose="020B0604020202020204" pitchFamily="34" charset="0"/>
              </a:rPr>
              <a:t>: 0]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DataOut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);  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    // (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位宽           字长度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)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用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二维数组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将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存储器 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建模成 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寄存器阵列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ArialBold"/>
              </a:rPr>
              <a:t>reg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</a:rPr>
              <a:t>[3: 0] Mem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[63: 0]</a:t>
            </a:r>
            <a:r>
              <a:rPr lang="en-US" altLang="zh-CN" sz="1800" dirty="0" smtClean="0">
                <a:latin typeface="Arial" panose="020B0604020202020204" pitchFamily="34" charset="0"/>
              </a:rPr>
              <a:t>;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64 x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：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64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个字的存储器，每个字是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位的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always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@ (Enable </a:t>
            </a:r>
            <a:r>
              <a:rPr lang="en-US" altLang="zh-CN" sz="1800" b="1" dirty="0">
                <a:latin typeface="ArialBold"/>
              </a:rPr>
              <a:t>or </a:t>
            </a:r>
            <a:r>
              <a:rPr lang="en-US" altLang="zh-CN" sz="1800" dirty="0" err="1">
                <a:latin typeface="Arial" panose="020B0604020202020204" pitchFamily="34" charset="0"/>
              </a:rPr>
              <a:t>ReadWrite</a:t>
            </a:r>
            <a:r>
              <a:rPr lang="en-US" altLang="zh-CN" sz="1800" dirty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if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(Enable</a:t>
            </a:r>
            <a:r>
              <a:rPr lang="en-US" altLang="zh-CN" sz="1800" dirty="0" smtClean="0">
                <a:latin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        //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表示：从地址对应的存储器字中读出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位数据送到输出数据线上。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 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if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>
                <a:latin typeface="Arial" panose="020B0604020202020204" pitchFamily="34" charset="0"/>
              </a:rPr>
              <a:t>(</a:t>
            </a:r>
            <a:r>
              <a:rPr lang="en-US" altLang="zh-CN" sz="1800" dirty="0" err="1">
                <a:latin typeface="Arial" panose="020B0604020202020204" pitchFamily="34" charset="0"/>
              </a:rPr>
              <a:t>ReadWrite</a:t>
            </a:r>
            <a:r>
              <a:rPr lang="en-US" altLang="zh-CN" sz="1800" dirty="0">
                <a:latin typeface="Arial" panose="020B0604020202020204" pitchFamily="34" charset="0"/>
              </a:rPr>
              <a:t>) </a:t>
            </a:r>
            <a:r>
              <a:rPr lang="en-US" altLang="zh-CN" sz="1800" dirty="0" err="1">
                <a:latin typeface="Arial" panose="020B0604020202020204" pitchFamily="34" charset="0"/>
              </a:rPr>
              <a:t>DataOut</a:t>
            </a:r>
            <a:r>
              <a:rPr lang="en-US" altLang="zh-CN" sz="1800" dirty="0">
                <a:latin typeface="Arial" panose="020B0604020202020204" pitchFamily="34" charset="0"/>
              </a:rPr>
              <a:t> = Mem [Address]; </a:t>
            </a:r>
            <a:r>
              <a:rPr lang="en-US" altLang="zh-CN" sz="1800" dirty="0" smtClean="0">
                <a:latin typeface="Arial" panose="020B0604020202020204" pitchFamily="34" charset="0"/>
              </a:rPr>
              <a:t>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Read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表示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：将输入数据线上的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位数据写入由地址对应的存储器字中。</a:t>
            </a:r>
            <a:endParaRPr lang="en-US" altLang="zh-CN" sz="1800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 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else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</a:rPr>
              <a:t>Mem [Address] = </a:t>
            </a:r>
            <a:r>
              <a:rPr lang="en-US" altLang="zh-CN" sz="1800" dirty="0" err="1" smtClean="0">
                <a:latin typeface="Arial" panose="020B0604020202020204" pitchFamily="34" charset="0"/>
              </a:rPr>
              <a:t>DataIn</a:t>
            </a:r>
            <a:r>
              <a:rPr lang="en-US" altLang="zh-CN" sz="1800" dirty="0" smtClean="0">
                <a:latin typeface="Arial" panose="020B0604020202020204" pitchFamily="34" charset="0"/>
              </a:rPr>
              <a:t>;                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Write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latin typeface="ArialBold"/>
              </a:rPr>
              <a:t>  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Bold"/>
              </a:rPr>
              <a:t>else</a:t>
            </a:r>
            <a:r>
              <a:rPr lang="en-US" altLang="zh-CN" sz="1800" b="1" dirty="0" smtClean="0">
                <a:latin typeface="ArialBold"/>
              </a:rPr>
              <a:t> </a:t>
            </a:r>
            <a:r>
              <a:rPr lang="en-US" altLang="zh-CN" sz="1800" dirty="0" err="1">
                <a:latin typeface="Arial" panose="020B0604020202020204" pitchFamily="34" charset="0"/>
              </a:rPr>
              <a:t>DataOut</a:t>
            </a:r>
            <a:r>
              <a:rPr lang="en-US" altLang="zh-CN" sz="1800" dirty="0">
                <a:latin typeface="Arial" panose="020B0604020202020204" pitchFamily="34" charset="0"/>
              </a:rPr>
              <a:t> = </a:t>
            </a:r>
            <a:r>
              <a:rPr lang="en-US" altLang="zh-CN" sz="1800" dirty="0" smtClean="0">
                <a:latin typeface="Arial" panose="020B0604020202020204" pitchFamily="34" charset="0"/>
              </a:rPr>
              <a:t>4‘bz</a:t>
            </a:r>
            <a:r>
              <a:rPr lang="en-US" altLang="zh-CN" sz="1800" dirty="0">
                <a:latin typeface="Arial" panose="020B0604020202020204" pitchFamily="34" charset="0"/>
              </a:rPr>
              <a:t>; </a:t>
            </a:r>
            <a:r>
              <a:rPr lang="en-US" altLang="zh-CN" sz="1800" dirty="0" smtClean="0">
                <a:latin typeface="Arial" panose="020B0604020202020204" pitchFamily="34" charset="0"/>
              </a:rPr>
              <a:t>                                 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z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高阻态，存储器不工作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0070C0"/>
                </a:solidFill>
                <a:latin typeface="Arial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99892"/>
            <a:ext cx="8064896" cy="91694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2800" dirty="0" smtClean="0"/>
              <a:t>必须用在 </a:t>
            </a:r>
            <a:r>
              <a:rPr lang="en-US" altLang="zh-CN" sz="2800" b="1" dirty="0" smtClean="0">
                <a:solidFill>
                  <a:srgbClr val="0070C0"/>
                </a:solidFill>
                <a:latin typeface="ArialBold"/>
              </a:rPr>
              <a:t>initial </a:t>
            </a:r>
            <a:r>
              <a:rPr lang="zh-CN" altLang="en-US" sz="2800" dirty="0" smtClean="0">
                <a:latin typeface="ArialBold"/>
              </a:rPr>
              <a:t>或 </a:t>
            </a:r>
            <a:r>
              <a:rPr lang="en-US" altLang="zh-CN" sz="2800" b="1" dirty="0" smtClean="0">
                <a:solidFill>
                  <a:srgbClr val="0070C0"/>
                </a:solidFill>
                <a:latin typeface="ArialBold"/>
              </a:rPr>
              <a:t>always</a:t>
            </a:r>
            <a:r>
              <a:rPr lang="zh-CN" altLang="en-US" sz="2800" dirty="0" smtClean="0">
                <a:latin typeface="ArialBold"/>
              </a:rPr>
              <a:t>语句中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28650" y="158518"/>
            <a:ext cx="7886700" cy="720000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Verilog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种循环语句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1627726"/>
            <a:ext cx="3096344" cy="24929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initial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begin</a:t>
            </a:r>
            <a:endParaRPr lang="en-US" altLang="zh-CN" sz="2000" b="1" dirty="0">
              <a:solidFill>
                <a:srgbClr val="0070C0"/>
              </a:solidFill>
              <a:latin typeface="ArialBold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  clock </a:t>
            </a:r>
            <a:r>
              <a:rPr lang="en-US" altLang="zh-CN" sz="2000" dirty="0">
                <a:latin typeface="Arial" panose="020B0604020202020204" pitchFamily="34" charset="0"/>
              </a:rPr>
              <a:t>= 1'b0;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ArialBold"/>
              </a:rPr>
              <a:t>  repeat</a:t>
            </a:r>
            <a:r>
              <a:rPr lang="en-US" altLang="zh-CN" sz="2000" b="1" dirty="0" smtClean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(16)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    #</a:t>
            </a:r>
            <a:r>
              <a:rPr lang="en-US" altLang="zh-CN" sz="2000" dirty="0">
                <a:latin typeface="Arial" panose="020B0604020202020204" pitchFamily="34" charset="0"/>
              </a:rPr>
              <a:t>5 clock = ~ clock;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end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7664" y="1656719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产生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个时钟周期，每个周期是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个单位时间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39598" y="1609579"/>
            <a:ext cx="3744416" cy="249299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initial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Bold"/>
              </a:rPr>
              <a:t>  </a:t>
            </a: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begin</a:t>
            </a:r>
            <a:endParaRPr lang="en-US" altLang="zh-CN" sz="2000" b="1" dirty="0">
              <a:solidFill>
                <a:srgbClr val="0070C0"/>
              </a:solidFill>
              <a:latin typeface="ArialBold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    clock </a:t>
            </a:r>
            <a:r>
              <a:rPr lang="en-US" altLang="zh-CN" sz="2000" dirty="0">
                <a:latin typeface="Arial" panose="020B0604020202020204" pitchFamily="34" charset="0"/>
              </a:rPr>
              <a:t>= 1'b0;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ArialBold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Bold"/>
              </a:rPr>
              <a:t>forever</a:t>
            </a:r>
            <a:endParaRPr lang="en-US" altLang="zh-CN" sz="2000" b="1" dirty="0">
              <a:solidFill>
                <a:srgbClr val="FF0000"/>
              </a:solidFill>
              <a:latin typeface="ArialBold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      #</a:t>
            </a:r>
            <a:r>
              <a:rPr lang="en-US" altLang="zh-CN" sz="2000" dirty="0">
                <a:latin typeface="Arial" panose="020B0604020202020204" pitchFamily="34" charset="0"/>
              </a:rPr>
              <a:t>10 clock = ~ clock;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  <a:latin typeface="ArialBold"/>
              </a:rPr>
              <a:t>  end</a:t>
            </a:r>
            <a:endParaRPr lang="zh-CN" altLang="en-US" sz="6000" dirty="0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16216" y="1665792"/>
            <a:ext cx="2267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产生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个单位时间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4340167"/>
            <a:ext cx="3096344" cy="2246769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ArialBold"/>
              </a:rPr>
              <a:t>integer</a:t>
            </a:r>
            <a:r>
              <a:rPr lang="en-US" altLang="zh-CN" sz="2000" b="1" dirty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count;</a:t>
            </a:r>
          </a:p>
          <a:p>
            <a:r>
              <a:rPr lang="en-US" altLang="zh-CN" sz="2000" b="1" dirty="0">
                <a:solidFill>
                  <a:schemeClr val="tx2"/>
                </a:solidFill>
                <a:latin typeface="ArialBold"/>
              </a:rPr>
              <a:t>initial</a:t>
            </a:r>
          </a:p>
          <a:p>
            <a:r>
              <a:rPr lang="en-US" altLang="zh-CN" sz="2000" b="1" dirty="0" smtClean="0">
                <a:solidFill>
                  <a:schemeClr val="tx2"/>
                </a:solidFill>
                <a:latin typeface="ArialBold"/>
              </a:rPr>
              <a:t> begin</a:t>
            </a:r>
            <a:endParaRPr lang="en-US" altLang="zh-CN" sz="2000" b="1" dirty="0">
              <a:solidFill>
                <a:schemeClr val="tx2"/>
              </a:solidFill>
              <a:latin typeface="ArialBold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</a:rPr>
              <a:t>    count </a:t>
            </a:r>
            <a:r>
              <a:rPr lang="en-US" altLang="zh-CN" sz="2000" dirty="0">
                <a:latin typeface="Arial" panose="020B0604020202020204" pitchFamily="34" charset="0"/>
              </a:rPr>
              <a:t>= 0;</a:t>
            </a:r>
          </a:p>
          <a:p>
            <a:r>
              <a:rPr lang="en-US" altLang="zh-CN" sz="2000" b="1" dirty="0" smtClean="0">
                <a:solidFill>
                  <a:srgbClr val="FF0000"/>
                </a:solidFill>
                <a:latin typeface="ArialBold"/>
              </a:rPr>
              <a:t>  while</a:t>
            </a:r>
            <a:r>
              <a:rPr lang="en-US" altLang="zh-CN" sz="2000" b="1" dirty="0" smtClean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(count &lt; 64)</a:t>
            </a:r>
          </a:p>
          <a:p>
            <a:r>
              <a:rPr lang="en-US" altLang="zh-CN" sz="2000" dirty="0" smtClean="0">
                <a:latin typeface="Arial" panose="020B0604020202020204" pitchFamily="34" charset="0"/>
              </a:rPr>
              <a:t>      #</a:t>
            </a:r>
            <a:r>
              <a:rPr lang="en-US" altLang="zh-CN" sz="2000" dirty="0">
                <a:latin typeface="Arial" panose="020B0604020202020204" pitchFamily="34" charset="0"/>
              </a:rPr>
              <a:t>5 count = count + 1;</a:t>
            </a:r>
          </a:p>
          <a:p>
            <a:r>
              <a:rPr lang="en-US" altLang="zh-CN" sz="2000" b="1" dirty="0" smtClean="0">
                <a:solidFill>
                  <a:schemeClr val="tx2"/>
                </a:solidFill>
                <a:latin typeface="ArialBold"/>
              </a:rPr>
              <a:t> end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35424" y="4385608"/>
            <a:ext cx="3748590" cy="19389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ArialBold"/>
              </a:rPr>
              <a:t>for</a:t>
            </a:r>
            <a:r>
              <a:rPr lang="en-US" altLang="zh-CN" sz="2000" b="1" dirty="0">
                <a:latin typeface="ArialBold"/>
              </a:rPr>
              <a:t> </a:t>
            </a:r>
            <a:r>
              <a:rPr lang="en-US" altLang="zh-CN" sz="2000" dirty="0">
                <a:latin typeface="Arial" panose="020B0604020202020204" pitchFamily="34" charset="0"/>
              </a:rPr>
              <a:t>(j = 0; j &lt; 8; j = j + 1)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Arial" panose="020B0604020202020204" pitchFamily="34" charset="0"/>
              </a:rPr>
              <a:t>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//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procedural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statements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ArialBold"/>
              </a:rPr>
              <a:t>end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1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其它注意事项</a:t>
            </a:r>
          </a:p>
        </p:txBody>
      </p:sp>
      <p:sp>
        <p:nvSpPr>
          <p:cNvPr id="4" name="矩形 3"/>
          <p:cNvSpPr/>
          <p:nvPr/>
        </p:nvSpPr>
        <p:spPr>
          <a:xfrm>
            <a:off x="109183" y="1105475"/>
            <a:ext cx="9143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宋体"/>
              </a:rPr>
              <a:t>always</a:t>
            </a: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描述的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组合电路</a:t>
            </a: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一定是电平敏感的。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宋体"/>
              </a:rPr>
              <a:t>always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@ (A, B, S)</a:t>
            </a:r>
          </a:p>
          <a:p>
            <a:pPr marL="342900" marR="0" lvl="0" indent="-342900" defTabSz="9144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宋体"/>
              </a:rPr>
              <a:t>always</a:t>
            </a: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描述的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时序电路</a:t>
            </a:r>
            <a:r>
              <a:rPr kumimoji="1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一定是边沿敏感的。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/>
                <a:ea typeface="宋体"/>
              </a:rPr>
              <a:t>always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@ (</a:t>
            </a:r>
            <a:r>
              <a:rPr kumimoji="1" lang="en-US" altLang="zh-CN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posedge</a:t>
            </a:r>
            <a:r>
              <a:rPr kumimoji="1" lang="en-US" altLang="zh-CN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clock)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372" y="3024874"/>
            <a:ext cx="3243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大小写敏感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不能有中文全角字符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名称不能以数字开头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每</a:t>
            </a:r>
            <a:r>
              <a:rPr lang="zh-CN" altLang="en-US" sz="2400" dirty="0" smtClean="0"/>
              <a:t>句以分号；结束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321661" y="2578598"/>
            <a:ext cx="2363147" cy="8925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/>
              <a:t>q[3]   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&lt;=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data_in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q[2:0]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q[3:1] ;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895095" y="3514386"/>
            <a:ext cx="501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等价</a:t>
            </a:r>
            <a:r>
              <a:rPr lang="zh-CN" altLang="en-US" dirty="0" smtClean="0"/>
              <a:t>于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21661" y="4478440"/>
            <a:ext cx="4350871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 smtClean="0"/>
              <a:t>q[3]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&lt;=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data_in</a:t>
            </a:r>
            <a:r>
              <a:rPr lang="en-US" altLang="zh-CN" sz="2000" dirty="0" smtClean="0"/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q[2]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q[3];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//q[3]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的原值赋给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q[2]</a:t>
            </a:r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q[1]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q[2]; 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//q[2]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的原值赋给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q[1]</a:t>
            </a:r>
            <a:endParaRPr lang="en-US" altLang="zh-CN" sz="2000" dirty="0"/>
          </a:p>
          <a:p>
            <a:pPr>
              <a:lnSpc>
                <a:spcPct val="130000"/>
              </a:lnSpc>
            </a:pPr>
            <a:r>
              <a:rPr lang="en-US" altLang="zh-CN" sz="2000" dirty="0" smtClean="0"/>
              <a:t>q[0] </a:t>
            </a:r>
            <a:r>
              <a:rPr lang="en-US" altLang="zh-CN" sz="2000" dirty="0">
                <a:solidFill>
                  <a:srgbClr val="FF0000"/>
                </a:solidFill>
              </a:rPr>
              <a:t>&lt;=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q[1];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 //q[1]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的原值赋给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q[0]</a:t>
            </a:r>
            <a:endParaRPr lang="en-US" altLang="zh-CN" sz="2000" dirty="0"/>
          </a:p>
        </p:txBody>
      </p:sp>
      <p:sp>
        <p:nvSpPr>
          <p:cNvPr id="3" name="上下箭头 2"/>
          <p:cNvSpPr/>
          <p:nvPr/>
        </p:nvSpPr>
        <p:spPr>
          <a:xfrm>
            <a:off x="5308979" y="3572072"/>
            <a:ext cx="368490" cy="79521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3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298" y="205100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err="1" smtClean="0"/>
              <a:t>SystemVerilog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13298" y="1003130"/>
            <a:ext cx="6231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数据类型：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logic</a:t>
            </a:r>
            <a:r>
              <a:rPr lang="zh-CN" altLang="en-US" sz="2400" dirty="0" smtClean="0"/>
              <a:t>。代替</a:t>
            </a:r>
            <a:r>
              <a:rPr lang="en-US" altLang="zh-CN" sz="2400" dirty="0" smtClean="0"/>
              <a:t>Verilog</a:t>
            </a:r>
            <a:r>
              <a:rPr lang="zh-CN" altLang="en-US" sz="2400" dirty="0" smtClean="0"/>
              <a:t>中的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wire</a:t>
            </a:r>
            <a:r>
              <a:rPr lang="zh-CN" altLang="en-US" sz="2400" dirty="0" smtClean="0"/>
              <a:t>、</a:t>
            </a:r>
            <a:r>
              <a:rPr lang="en-US" altLang="zh-CN" sz="2400" b="1" dirty="0" err="1" smtClean="0">
                <a:solidFill>
                  <a:srgbClr val="0070C0"/>
                </a:solidFill>
              </a:rPr>
              <a:t>reg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193" y="1615615"/>
            <a:ext cx="5337230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 smtClean="0"/>
              <a:t>always</a:t>
            </a:r>
            <a:r>
              <a:rPr lang="zh-CN" altLang="en-US" sz="2400" dirty="0" smtClean="0"/>
              <a:t>语句细化为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种：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always_comb</a:t>
            </a:r>
            <a:r>
              <a:rPr lang="zh-CN" altLang="en-US" sz="2400" dirty="0"/>
              <a:t>：表示</a:t>
            </a:r>
            <a:r>
              <a:rPr lang="zh-CN" altLang="en-US" sz="2400" b="1" dirty="0"/>
              <a:t>组合逻辑</a:t>
            </a:r>
            <a:r>
              <a:rPr lang="zh-CN" altLang="en-US" sz="2400" dirty="0"/>
              <a:t>的过程</a:t>
            </a: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always_ff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表示</a:t>
            </a:r>
            <a:r>
              <a:rPr lang="zh-CN" altLang="en-US" sz="2400" b="1" dirty="0"/>
              <a:t>时序逻辑</a:t>
            </a:r>
            <a:r>
              <a:rPr lang="zh-CN" altLang="en-US" sz="2400" dirty="0"/>
              <a:t>的过程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 err="1" smtClean="0">
                <a:solidFill>
                  <a:srgbClr val="FF0000"/>
                </a:solidFill>
              </a:rPr>
              <a:t>always_latch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表示</a:t>
            </a:r>
            <a:r>
              <a:rPr lang="zh-CN" altLang="en-US" sz="2400" b="1" dirty="0"/>
              <a:t>锁存逻辑</a:t>
            </a:r>
            <a:r>
              <a:rPr lang="zh-CN" altLang="en-US" sz="2400" dirty="0"/>
              <a:t>的过程</a:t>
            </a:r>
          </a:p>
        </p:txBody>
      </p:sp>
      <p:sp>
        <p:nvSpPr>
          <p:cNvPr id="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48696" y="4037556"/>
            <a:ext cx="4270044" cy="230832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flop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3:0] d,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[3:0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q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always_ff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@(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posedge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q &lt;= d;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8783" y="4037556"/>
            <a:ext cx="4270044" cy="2308324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flop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3:0] d,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[3:0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] q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en-US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@(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posedge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clk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q &lt;= d;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pronounced “q gets d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87507" y="3575891"/>
            <a:ext cx="1052596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Verilog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912907" y="3575890"/>
            <a:ext cx="1941622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SystemVerilog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534" y="1612891"/>
            <a:ext cx="2550751" cy="16817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215798" y="2291113"/>
            <a:ext cx="1897023" cy="257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12378" y="1252375"/>
            <a:ext cx="243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Vivado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中选择文件类型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26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Testbenches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03118" y="1138558"/>
            <a:ext cx="8447964" cy="2818410"/>
          </a:xfrm>
        </p:spPr>
        <p:txBody>
          <a:bodyPr/>
          <a:lstStyle/>
          <a:p>
            <a:r>
              <a:rPr lang="en-US" dirty="0" smtClean="0"/>
              <a:t>HDL that tests another module: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/>
              <a:t>synthesizeable</a:t>
            </a:r>
            <a:endParaRPr lang="en-US" dirty="0"/>
          </a:p>
          <a:p>
            <a:r>
              <a:rPr lang="en-US" dirty="0" smtClean="0"/>
              <a:t>Types: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Simple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Self-checking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Self-checking </a:t>
            </a:r>
            <a:r>
              <a:rPr lang="en-US" dirty="0" smtClean="0"/>
              <a:t>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2471109" y="4037611"/>
            <a:ext cx="3585307" cy="597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dirty="0" smtClean="0"/>
              <a:t>:   </a:t>
            </a:r>
            <a:r>
              <a:rPr lang="en-US" sz="2600" dirty="0" smtClean="0">
                <a:latin typeface="Courier New" pitchFamily="49" charset="0"/>
              </a:rPr>
              <a:t>y </a:t>
            </a:r>
            <a:r>
              <a:rPr lang="en-US" sz="2600" dirty="0">
                <a:latin typeface="Courier New" pitchFamily="49" charset="0"/>
              </a:rPr>
              <a:t>= </a:t>
            </a:r>
            <a:r>
              <a:rPr lang="en-US" sz="2600" dirty="0" err="1">
                <a:latin typeface="Courier New" pitchFamily="49" charset="0"/>
              </a:rPr>
              <a:t>bc</a:t>
            </a:r>
            <a:r>
              <a:rPr lang="en-US" sz="2600" dirty="0">
                <a:latin typeface="Courier New" pitchFamily="49" charset="0"/>
              </a:rPr>
              <a:t> + </a:t>
            </a:r>
            <a:r>
              <a:rPr lang="en-US" sz="2600" dirty="0" smtClean="0">
                <a:latin typeface="Courier New" pitchFamily="49" charset="0"/>
              </a:rPr>
              <a:t>ab</a:t>
            </a:r>
            <a:endParaRPr lang="en-US" sz="2600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idx="4294967295"/>
            <p:custDataLst>
              <p:tags r:id="rId3"/>
            </p:custDataLst>
          </p:nvPr>
        </p:nvSpPr>
        <p:spPr>
          <a:xfrm>
            <a:off x="525893" y="4845453"/>
            <a:ext cx="7942997" cy="169346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</a:rPr>
              <a:t>module</a:t>
            </a:r>
            <a:r>
              <a:rPr lang="en-US" sz="22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sillyfunction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input</a:t>
            </a: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2200" dirty="0" smtClean="0">
                <a:latin typeface="Courier New" pitchFamily="49" charset="0"/>
              </a:rPr>
              <a:t> a</a:t>
            </a:r>
            <a:r>
              <a:rPr lang="en-US" sz="2200" dirty="0">
                <a:latin typeface="Courier New" pitchFamily="49" charset="0"/>
              </a:rPr>
              <a:t>, b, c, </a:t>
            </a:r>
          </a:p>
          <a:p>
            <a:pPr>
              <a:buFontTx/>
              <a:buNone/>
            </a:pPr>
            <a:r>
              <a:rPr lang="en-US" sz="2200" dirty="0" smtClean="0">
                <a:latin typeface="Courier New" pitchFamily="49" charset="0"/>
              </a:rPr>
              <a:t>                     </a:t>
            </a:r>
            <a:r>
              <a:rPr lang="en-US" sz="2200" b="1" dirty="0" smtClean="0">
                <a:solidFill>
                  <a:srgbClr val="0070C0"/>
                </a:solidFill>
                <a:latin typeface="Courier New" pitchFamily="49" charset="0"/>
              </a:rPr>
              <a:t>output logic </a:t>
            </a:r>
            <a:r>
              <a:rPr lang="en-US" sz="2200" dirty="0" smtClean="0">
                <a:latin typeface="Courier New" pitchFamily="49" charset="0"/>
              </a:rPr>
              <a:t>y</a:t>
            </a:r>
            <a:r>
              <a:rPr lang="en-US" sz="22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 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</a:rPr>
              <a:t>assign</a:t>
            </a:r>
            <a:r>
              <a:rPr lang="en-US" sz="2200" dirty="0">
                <a:latin typeface="Courier New" pitchFamily="49" charset="0"/>
              </a:rPr>
              <a:t> y = ~b &amp; ~c | a &amp; ~b</a:t>
            </a:r>
            <a:r>
              <a:rPr lang="en-US" sz="2200" dirty="0" smtClean="0">
                <a:latin typeface="Courier New" pitchFamily="49" charset="0"/>
              </a:rPr>
              <a:t>;</a:t>
            </a:r>
            <a:endParaRPr lang="en-US" sz="22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 b="1" dirty="0" err="1">
                <a:solidFill>
                  <a:srgbClr val="0070C0"/>
                </a:solidFill>
                <a:latin typeface="Courier New" pitchFamily="49" charset="0"/>
              </a:rPr>
              <a:t>endmodule</a:t>
            </a:r>
            <a:endParaRPr lang="en-US" sz="2200" b="1" dirty="0">
              <a:solidFill>
                <a:srgbClr val="0070C0"/>
              </a:solidFill>
              <a:latin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16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3952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altLang="zh-CN" dirty="0"/>
              <a:t>.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Simple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Testbench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95004" y="936138"/>
            <a:ext cx="8312727" cy="578533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module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testbench1</a:t>
            </a:r>
            <a:r>
              <a:rPr lang="en-US" sz="16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600" dirty="0" smtClean="0">
                <a:latin typeface="Courier New" pitchFamily="49" charset="0"/>
              </a:rPr>
              <a:t> a</a:t>
            </a:r>
            <a:r>
              <a:rPr lang="en-US" sz="1600" dirty="0">
                <a:latin typeface="Courier New" pitchFamily="49" charset="0"/>
              </a:rPr>
              <a:t>, b,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endParaRPr lang="en-US" sz="3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sillyfunction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dut</a:t>
            </a:r>
            <a:r>
              <a:rPr lang="en-US" sz="1600" dirty="0">
                <a:latin typeface="Courier New" pitchFamily="49" charset="0"/>
              </a:rPr>
              <a:t>(a, b, c, y</a:t>
            </a:r>
            <a:r>
              <a:rPr lang="en-US" sz="1600" dirty="0" smtClean="0">
                <a:latin typeface="Courier New" pitchFamily="49" charset="0"/>
              </a:rPr>
              <a:t>);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// instantiate device under test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apply inputs one at a time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initial begin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endmodule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481" y="3109323"/>
            <a:ext cx="5284519" cy="1982021"/>
          </a:xfrm>
          <a:prstGeom prst="rect">
            <a:avLst/>
          </a:prstGeom>
        </p:spPr>
      </p:pic>
      <p:sp>
        <p:nvSpPr>
          <p:cNvPr id="6" name="流程图: 文档 5"/>
          <p:cNvSpPr/>
          <p:nvPr/>
        </p:nvSpPr>
        <p:spPr>
          <a:xfrm>
            <a:off x="7040483" y="936138"/>
            <a:ext cx="1508167" cy="5700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Test1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1374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7256"/>
            <a:ext cx="8496944" cy="7132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硬件描述语言的主要目的</a:t>
            </a:r>
            <a:r>
              <a:rPr lang="zh-CN" altLang="en-US" sz="3600" b="1" dirty="0" smtClean="0"/>
              <a:t>：模拟、综 合</a:t>
            </a:r>
            <a:r>
              <a:rPr lang="zh-CN" altLang="en-US" sz="3600" dirty="0" smtClean="0"/>
              <a:t> 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763582" y="5373216"/>
            <a:ext cx="2240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solidFill>
                  <a:prstClr val="black"/>
                </a:solidFill>
                <a:cs typeface="+mj-cs"/>
              </a:rPr>
              <a:t>Synthesize(</a:t>
            </a:r>
            <a:r>
              <a:rPr lang="zh-CN" altLang="en-US" dirty="0">
                <a:solidFill>
                  <a:prstClr val="black"/>
                </a:solidFill>
                <a:cs typeface="+mj-cs"/>
              </a:rPr>
              <a:t>美</a:t>
            </a:r>
            <a:r>
              <a:rPr lang="en-US" altLang="zh-CN" dirty="0">
                <a:solidFill>
                  <a:prstClr val="black"/>
                </a:solidFill>
                <a:cs typeface="+mj-cs"/>
              </a:rPr>
              <a:t>) </a:t>
            </a:r>
            <a:r>
              <a:rPr lang="en-US" altLang="zh-CN" dirty="0" smtClean="0">
                <a:solidFill>
                  <a:prstClr val="black"/>
                </a:solidFill>
                <a:cs typeface="+mj-cs"/>
              </a:rPr>
              <a:t>Synthesis  (</a:t>
            </a:r>
            <a:r>
              <a:rPr lang="zh-CN" altLang="en-US" dirty="0">
                <a:solidFill>
                  <a:prstClr val="black"/>
                </a:solidFill>
                <a:cs typeface="+mj-cs"/>
              </a:rPr>
              <a:t>英</a:t>
            </a:r>
            <a:r>
              <a:rPr lang="en-US" altLang="zh-CN" dirty="0">
                <a:solidFill>
                  <a:prstClr val="black"/>
                </a:solidFill>
                <a:cs typeface="+mj-cs"/>
              </a:rPr>
              <a:t>) </a:t>
            </a:r>
            <a:endParaRPr lang="zh-CN" altLang="en-US" dirty="0">
              <a:solidFill>
                <a:prstClr val="black"/>
              </a:solidFill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95630" y="1033753"/>
            <a:ext cx="2376264" cy="4356484"/>
            <a:chOff x="6321391" y="2204864"/>
            <a:chExt cx="2376264" cy="435648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24742" y="2204864"/>
              <a:ext cx="2240360" cy="435648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6321391" y="3770723"/>
              <a:ext cx="2376264" cy="9361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87903" y="1033753"/>
            <a:ext cx="66322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/>
              <a:t>模拟</a:t>
            </a:r>
            <a:r>
              <a:rPr lang="zh-CN" altLang="en-US" sz="2200" dirty="0" smtClean="0"/>
              <a:t>：给模块输入激励信号，检查输出是否正确。</a:t>
            </a:r>
            <a:endParaRPr lang="zh-CN" altLang="en-US" sz="2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07300"/>
            <a:ext cx="5339367" cy="176075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3528" y="3554706"/>
            <a:ext cx="619544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200" b="1" dirty="0" smtClean="0"/>
              <a:t>综合</a:t>
            </a:r>
            <a:r>
              <a:rPr lang="zh-CN" altLang="en-US" sz="2200" dirty="0" smtClean="0"/>
              <a:t>：将模块的文字描述转换成网表</a:t>
            </a:r>
            <a:r>
              <a:rPr lang="en-US" altLang="zh-CN" sz="2200" dirty="0" smtClean="0"/>
              <a:t>(netlist)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lnSpc>
                <a:spcPct val="130000"/>
              </a:lnSpc>
            </a:pPr>
            <a:r>
              <a:rPr lang="zh-CN" altLang="en-US" sz="2200" dirty="0" smtClean="0"/>
              <a:t>          网表：描述硬件逻辑门及其连线。 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zh-CN" altLang="en-US" dirty="0" smtClean="0">
                <a:solidFill>
                  <a:schemeClr val="tx2"/>
                </a:solidFill>
              </a:rPr>
              <a:t>优化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24" y="4607302"/>
            <a:ext cx="4020319" cy="217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3547" y="0"/>
            <a:ext cx="5900453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Self-checking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Testbench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29887" y="159327"/>
            <a:ext cx="7600950" cy="669867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module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</a:rPr>
              <a:t>testbench2</a:t>
            </a:r>
            <a:r>
              <a:rPr lang="en-US" sz="13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dirty="0">
                <a:latin typeface="Courier New" pitchFamily="49" charset="0"/>
              </a:rPr>
              <a:t>a, b, </a:t>
            </a:r>
            <a:r>
              <a:rPr lang="en-US" sz="1300" dirty="0" smtClean="0">
                <a:latin typeface="Courier New" pitchFamily="49" charset="0"/>
              </a:rPr>
              <a:t>c, y;</a:t>
            </a:r>
            <a:endParaRPr lang="en-US" sz="13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dirty="0" err="1" smtClean="0">
                <a:latin typeface="Courier New" pitchFamily="49" charset="0"/>
              </a:rPr>
              <a:t>sillyfunction</a:t>
            </a:r>
            <a:r>
              <a:rPr lang="en-US" sz="1300" dirty="0" smtClean="0">
                <a:latin typeface="Courier New" pitchFamily="49" charset="0"/>
              </a:rPr>
              <a:t> </a:t>
            </a:r>
            <a:r>
              <a:rPr lang="en-US" sz="1300" dirty="0" err="1">
                <a:latin typeface="Courier New" pitchFamily="49" charset="0"/>
              </a:rPr>
              <a:t>dut</a:t>
            </a:r>
            <a:r>
              <a:rPr lang="en-US" sz="1300" dirty="0">
                <a:latin typeface="Courier New" pitchFamily="49" charset="0"/>
              </a:rPr>
              <a:t>(a, b, c, y</a:t>
            </a:r>
            <a:r>
              <a:rPr lang="en-US" sz="1300" dirty="0" smtClean="0">
                <a:latin typeface="Courier New" pitchFamily="49" charset="0"/>
              </a:rPr>
              <a:t>); 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instantiate </a:t>
            </a:r>
            <a:r>
              <a:rPr lang="en-US" sz="1300" dirty="0" err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dut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 smtClean="0">
                <a:latin typeface="Courier New" pitchFamily="49" charset="0"/>
              </a:rPr>
              <a:t>  </a:t>
            </a:r>
            <a:r>
              <a:rPr lang="en-US" sz="1300" b="1" dirty="0" smtClean="0">
                <a:solidFill>
                  <a:srgbClr val="0070C0"/>
                </a:solidFill>
                <a:latin typeface="Courier New" pitchFamily="49" charset="0"/>
              </a:rPr>
              <a:t>initial begin </a:t>
            </a:r>
            <a:r>
              <a:rPr lang="en-US" sz="13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apply inputs, check results one at a time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1)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("000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0)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("001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0)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("010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0)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("011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1)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("100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1)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("101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0)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$display</a:t>
            </a:r>
            <a:r>
              <a:rPr lang="en-US" sz="1300" dirty="0">
                <a:latin typeface="Courier New" pitchFamily="49" charset="0"/>
              </a:rPr>
              <a:t>("110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3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300" dirty="0">
                <a:latin typeface="Courier New" pitchFamily="49" charset="0"/>
              </a:rPr>
              <a:t>(y !== 0) $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display</a:t>
            </a:r>
            <a:r>
              <a:rPr lang="en-US" sz="1300" dirty="0">
                <a:latin typeface="Courier New" pitchFamily="49" charset="0"/>
              </a:rPr>
              <a:t>("111 failed.");</a:t>
            </a:r>
          </a:p>
          <a:p>
            <a:pPr>
              <a:buFontTx/>
              <a:buNone/>
            </a:pPr>
            <a:r>
              <a:rPr lang="en-US" sz="1300" dirty="0">
                <a:latin typeface="Courier New" pitchFamily="49" charset="0"/>
              </a:rPr>
              <a:t>  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sz="1300" b="1" dirty="0" err="1">
                <a:solidFill>
                  <a:srgbClr val="0070C0"/>
                </a:solidFill>
                <a:latin typeface="Courier New" pitchFamily="49" charset="0"/>
              </a:rPr>
              <a:t>endmodule</a:t>
            </a:r>
            <a:r>
              <a:rPr lang="en-US" sz="13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44" y="2212336"/>
            <a:ext cx="4728825" cy="1868463"/>
          </a:xfrm>
          <a:prstGeom prst="rect">
            <a:avLst/>
          </a:prstGeom>
        </p:spPr>
      </p:pic>
      <p:sp>
        <p:nvSpPr>
          <p:cNvPr id="6" name="流程图: 文档 5"/>
          <p:cNvSpPr/>
          <p:nvPr/>
        </p:nvSpPr>
        <p:spPr>
          <a:xfrm>
            <a:off x="7486650" y="879327"/>
            <a:ext cx="1508167" cy="5700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Test2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37" y="4370058"/>
            <a:ext cx="3376760" cy="18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7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9428" y="61785"/>
            <a:ext cx="4955059" cy="6696762"/>
            <a:chOff x="49428" y="61785"/>
            <a:chExt cx="4955059" cy="6696762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429" y="61785"/>
              <a:ext cx="4955058" cy="3744097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428" y="3805061"/>
              <a:ext cx="4949391" cy="2953486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3547" y="0"/>
            <a:ext cx="5900453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Self-checking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Testbench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7440260" y="1741928"/>
            <a:ext cx="1508167" cy="5700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Lab1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42" y="2730490"/>
            <a:ext cx="3609975" cy="30765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31745" y="5871291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模块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lab1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58180" y="6259811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测试模块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lab1_tb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42486" y="828545"/>
            <a:ext cx="3551858" cy="5602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800" dirty="0"/>
              <a:t>带有函数的测试模块</a:t>
            </a:r>
          </a:p>
        </p:txBody>
      </p:sp>
      <p:sp>
        <p:nvSpPr>
          <p:cNvPr id="15" name="矩形 14"/>
          <p:cNvSpPr/>
          <p:nvPr/>
        </p:nvSpPr>
        <p:spPr>
          <a:xfrm>
            <a:off x="438050" y="1897187"/>
            <a:ext cx="4204435" cy="2143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7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6235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Testbench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with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Testvectors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>
          <a:xfrm>
            <a:off x="95534" y="1117979"/>
            <a:ext cx="9048466" cy="2785281"/>
          </a:xfrm>
        </p:spPr>
        <p:txBody>
          <a:bodyPr/>
          <a:lstStyle/>
          <a:p>
            <a:pPr marL="533400" indent="-533400"/>
            <a:r>
              <a:rPr lang="en-US" b="1" dirty="0" err="1" smtClean="0"/>
              <a:t>Testvector</a:t>
            </a:r>
            <a:r>
              <a:rPr lang="en-US" b="1" dirty="0" smtClean="0"/>
              <a:t> </a:t>
            </a:r>
            <a:r>
              <a:rPr lang="en-US" b="1" dirty="0"/>
              <a:t>file</a:t>
            </a:r>
            <a:r>
              <a:rPr lang="en-US" dirty="0"/>
              <a:t>: inputs and expected outputs</a:t>
            </a:r>
          </a:p>
          <a:p>
            <a:pPr marL="533400" indent="-533400"/>
            <a:r>
              <a:rPr lang="en-US" b="1" dirty="0" err="1"/>
              <a:t>Testbench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600" dirty="0"/>
              <a:t>Generate clock for assigning inputs, reading outputs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600" dirty="0"/>
              <a:t>Read </a:t>
            </a:r>
            <a:r>
              <a:rPr lang="en-US" sz="2600" dirty="0" err="1"/>
              <a:t>testvectors</a:t>
            </a:r>
            <a:r>
              <a:rPr lang="en-US" sz="2600" dirty="0"/>
              <a:t> file into array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600" dirty="0"/>
              <a:t>Assign inputs, expected outputs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600" dirty="0"/>
              <a:t>Compare </a:t>
            </a:r>
            <a:r>
              <a:rPr lang="en-US" sz="2600" dirty="0" smtClean="0"/>
              <a:t>outputs with expected </a:t>
            </a:r>
            <a:r>
              <a:rPr lang="en-US" sz="2600" dirty="0"/>
              <a:t>outputs and report errors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sz="half" idx="4294967295"/>
            <p:custDataLst>
              <p:tags r:id="rId3"/>
            </p:custDataLst>
          </p:nvPr>
        </p:nvSpPr>
        <p:spPr>
          <a:xfrm>
            <a:off x="422312" y="3825046"/>
            <a:ext cx="8653050" cy="30082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33400" indent="-533400">
              <a:lnSpc>
                <a:spcPct val="120000"/>
              </a:lnSpc>
            </a:pPr>
            <a:r>
              <a:rPr lang="en-US" b="1" dirty="0" err="1"/>
              <a:t>Testbench</a:t>
            </a:r>
            <a:r>
              <a:rPr lang="en-US" b="1" dirty="0"/>
              <a:t> </a:t>
            </a:r>
            <a:r>
              <a:rPr lang="en-US" b="1" dirty="0" smtClean="0"/>
              <a:t>clock</a:t>
            </a:r>
            <a:r>
              <a:rPr lang="en-US" dirty="0" smtClean="0"/>
              <a:t>: </a:t>
            </a:r>
          </a:p>
          <a:p>
            <a:pPr marL="933450" lvl="1" indent="-533400"/>
            <a:r>
              <a:rPr lang="en-US" sz="2400" dirty="0" smtClean="0"/>
              <a:t>assign </a:t>
            </a:r>
            <a:r>
              <a:rPr lang="en-US" sz="2400" dirty="0"/>
              <a:t>inputs (on </a:t>
            </a:r>
            <a:r>
              <a:rPr lang="en-US" sz="2400" dirty="0" smtClean="0"/>
              <a:t>rising edge)</a:t>
            </a:r>
          </a:p>
          <a:p>
            <a:pPr marL="933450" lvl="1" indent="-533400"/>
            <a:r>
              <a:rPr lang="en-US" sz="2400" dirty="0" smtClean="0"/>
              <a:t>compare </a:t>
            </a:r>
            <a:r>
              <a:rPr lang="en-US" sz="2400" dirty="0"/>
              <a:t>outputs with expected outputs (on </a:t>
            </a:r>
            <a:r>
              <a:rPr lang="en-US" sz="2400" dirty="0" smtClean="0"/>
              <a:t>falling </a:t>
            </a:r>
            <a:r>
              <a:rPr lang="en-US" sz="2400" dirty="0"/>
              <a:t>edge).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533400" indent="-533400"/>
            <a:r>
              <a:rPr lang="en-US" sz="2400" dirty="0" err="1" smtClean="0"/>
              <a:t>Testbench</a:t>
            </a:r>
            <a:r>
              <a:rPr lang="en-US" sz="2400" dirty="0" smtClean="0"/>
              <a:t> </a:t>
            </a:r>
            <a:r>
              <a:rPr lang="en-US" sz="2400" dirty="0"/>
              <a:t>clock </a:t>
            </a:r>
            <a:r>
              <a:rPr lang="en-US" sz="2400" dirty="0" smtClean="0"/>
              <a:t>also used as clock </a:t>
            </a:r>
            <a:r>
              <a:rPr lang="en-US" sz="2400" dirty="0"/>
              <a:t>for synchronous sequential </a:t>
            </a:r>
            <a:r>
              <a:rPr lang="en-US" sz="2400" dirty="0" smtClean="0"/>
              <a:t>circuits</a:t>
            </a:r>
            <a:endParaRPr lang="en-US" sz="2400" dirty="0"/>
          </a:p>
        </p:txBody>
      </p:sp>
      <p:graphicFrame>
        <p:nvGraphicFramePr>
          <p:cNvPr id="7" name="Object 5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69337482"/>
              </p:ext>
            </p:extLst>
          </p:nvPr>
        </p:nvGraphicFramePr>
        <p:xfrm>
          <a:off x="2368601" y="5131059"/>
          <a:ext cx="4089349" cy="119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VISIO" r:id="rId6" imgW="2437920" imgH="905040" progId="Visio.Drawing.6">
                  <p:embed/>
                </p:oleObj>
              </mc:Choice>
              <mc:Fallback>
                <p:oleObj name="VISIO" r:id="rId6" imgW="2437920" imgH="905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601" y="5131059"/>
                        <a:ext cx="4089349" cy="1196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65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6235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Testvectors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File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236967" y="1185951"/>
            <a:ext cx="6462584" cy="4900684"/>
          </a:xfrm>
        </p:spPr>
        <p:txBody>
          <a:bodyPr>
            <a:noAutofit/>
          </a:bodyPr>
          <a:lstStyle/>
          <a:p>
            <a:r>
              <a:rPr lang="en-US" sz="3200" dirty="0" smtClean="0"/>
              <a:t>File</a:t>
            </a:r>
            <a:r>
              <a:rPr lang="en-US" sz="3200" dirty="0"/>
              <a:t>: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example.tv </a:t>
            </a:r>
          </a:p>
          <a:p>
            <a:r>
              <a:rPr lang="en-US" sz="3200" dirty="0" smtClean="0">
                <a:latin typeface="+mj-lt"/>
              </a:rPr>
              <a:t>contains </a:t>
            </a:r>
            <a:r>
              <a:rPr lang="en-US" sz="3200" dirty="0">
                <a:latin typeface="+mj-lt"/>
              </a:rPr>
              <a:t>vectors of </a:t>
            </a:r>
            <a:r>
              <a:rPr lang="en-US" sz="3200" dirty="0" err="1" smtClean="0">
                <a:latin typeface="+mj-lt"/>
              </a:rPr>
              <a:t>abc_y</a:t>
            </a:r>
            <a:r>
              <a:rPr lang="en-US" sz="3200" dirty="0" smtClean="0">
                <a:latin typeface="+mj-lt"/>
              </a:rPr>
              <a:t> expected</a:t>
            </a:r>
            <a:endParaRPr lang="en-US" sz="2000" dirty="0">
              <a:latin typeface="Courier New" pitchFamily="49" charset="0"/>
            </a:endParaRP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000_1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001_0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010_0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011_0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100_1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101_1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110_0</a:t>
            </a:r>
          </a:p>
          <a:p>
            <a:pPr algn="ctr">
              <a:buFontTx/>
              <a:buNone/>
            </a:pPr>
            <a:r>
              <a:rPr lang="en-US" sz="2400" b="1" dirty="0">
                <a:latin typeface="Courier New" pitchFamily="49" charset="0"/>
              </a:rPr>
              <a:t>111_0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2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6235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a)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Generate Clock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252437" y="1117980"/>
            <a:ext cx="8672425" cy="5630838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module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testbench3</a:t>
            </a:r>
            <a:r>
              <a:rPr lang="en-US" sz="1800" dirty="0">
                <a:latin typeface="Courier New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 </a:t>
            </a:r>
            <a:r>
              <a:rPr lang="en-US" sz="1800" dirty="0" err="1" smtClean="0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reset;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 a</a:t>
            </a:r>
            <a:r>
              <a:rPr lang="en-US" sz="1800" dirty="0">
                <a:latin typeface="Courier New" pitchFamily="49" charset="0"/>
              </a:rPr>
              <a:t>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       y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[31:0</a:t>
            </a:r>
            <a:r>
              <a:rPr lang="en-US" sz="1800" dirty="0">
                <a:latin typeface="Courier New" pitchFamily="49" charset="0"/>
              </a:rPr>
              <a:t>]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, errors;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bookkeeping variables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logic</a:t>
            </a:r>
            <a:r>
              <a:rPr lang="en-US" sz="1800" dirty="0" smtClean="0">
                <a:latin typeface="Courier New" pitchFamily="49" charset="0"/>
              </a:rPr>
              <a:t> [3:0</a:t>
            </a:r>
            <a:r>
              <a:rPr lang="en-US" sz="1800" dirty="0">
                <a:latin typeface="Courier New" pitchFamily="49" charset="0"/>
              </a:rPr>
              <a:t>] 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[10000:0];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array of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testvectors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sillyfunction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dut</a:t>
            </a:r>
            <a:r>
              <a:rPr lang="en-US" sz="1800" dirty="0">
                <a:latin typeface="Courier New" pitchFamily="49" charset="0"/>
              </a:rPr>
              <a:t>(a, b, c,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 // generate clock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always</a:t>
            </a: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no sensitivity list, so it always executes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 = 1; #5;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 = 0; #5;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5" name="流程图: 文档 4"/>
          <p:cNvSpPr/>
          <p:nvPr/>
        </p:nvSpPr>
        <p:spPr>
          <a:xfrm>
            <a:off x="7040483" y="1117980"/>
            <a:ext cx="1508167" cy="57001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Test3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4467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6235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b) Read 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Testvectors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into Array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420130" y="1174751"/>
            <a:ext cx="8402594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 //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at start of test, load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vectors and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pulse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reset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initial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$</a:t>
            </a:r>
            <a:r>
              <a:rPr lang="en-US" sz="1800" dirty="0" err="1">
                <a:latin typeface="Courier New" pitchFamily="49" charset="0"/>
              </a:rPr>
              <a:t>readmemb</a:t>
            </a:r>
            <a:r>
              <a:rPr lang="en-US" sz="1800" dirty="0">
                <a:latin typeface="Courier New" pitchFamily="49" charset="0"/>
              </a:rPr>
              <a:t>("example.tv",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 = 0;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errors </a:t>
            </a:r>
            <a:r>
              <a:rPr lang="en-US" sz="1800" dirty="0">
                <a:latin typeface="Courier New" pitchFamily="49" charset="0"/>
              </a:rPr>
              <a:t>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reset = 1; #27; </a:t>
            </a:r>
            <a:endParaRPr lang="en-US" sz="1800" dirty="0" smtClean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  reset </a:t>
            </a:r>
            <a:r>
              <a:rPr lang="en-US" sz="1800" dirty="0">
                <a:latin typeface="Courier New" pitchFamily="49" charset="0"/>
              </a:rPr>
              <a:t>= 0;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Note: </a:t>
            </a:r>
            <a:r>
              <a:rPr lang="en-US" sz="1800" dirty="0">
                <a:latin typeface="Courier New" pitchFamily="49" charset="0"/>
              </a:rPr>
              <a:t>$</a:t>
            </a:r>
            <a:r>
              <a:rPr lang="en-US" sz="1800" dirty="0" err="1">
                <a:latin typeface="Courier New" pitchFamily="49" charset="0"/>
              </a:rPr>
              <a:t>readmemh</a:t>
            </a:r>
            <a:r>
              <a:rPr lang="en-US" sz="1800" dirty="0">
                <a:latin typeface="Courier New" pitchFamily="49" charset="0"/>
              </a:rPr>
              <a:t> reads </a:t>
            </a:r>
            <a:r>
              <a:rPr lang="en-US" sz="1800" dirty="0" err="1">
                <a:latin typeface="Courier New" pitchFamily="49" charset="0"/>
              </a:rPr>
              <a:t>testvector</a:t>
            </a:r>
            <a:r>
              <a:rPr lang="en-US" sz="1800" dirty="0">
                <a:latin typeface="Courier New" pitchFamily="49" charset="0"/>
              </a:rPr>
              <a:t> files written </a:t>
            </a:r>
            <a:r>
              <a:rPr lang="en-US" sz="1800" dirty="0" smtClean="0">
                <a:latin typeface="Courier New" pitchFamily="49" charset="0"/>
              </a:rPr>
              <a:t>in hexadecimal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0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6235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c)</a:t>
            </a:r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Assign Inputs &amp; Expected Outputs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628650" y="1235122"/>
            <a:ext cx="8001000" cy="2258704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apply test vectors on rising edge of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clk</a:t>
            </a:r>
            <a:endParaRPr lang="en-US" sz="18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always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begin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#1; {a, b, c,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} = </a:t>
            </a:r>
            <a:r>
              <a:rPr lang="en-US" sz="1800" dirty="0" err="1">
                <a:latin typeface="Courier New" pitchFamily="49" charset="0"/>
              </a:rPr>
              <a:t>testvectors</a:t>
            </a:r>
            <a:r>
              <a:rPr lang="en-US" sz="1800" dirty="0">
                <a:latin typeface="Courier New" pitchFamily="49" charset="0"/>
              </a:rPr>
              <a:t>[</a:t>
            </a:r>
            <a:r>
              <a:rPr lang="en-US" sz="1800" dirty="0" err="1">
                <a:latin typeface="Courier New" pitchFamily="49" charset="0"/>
              </a:rPr>
              <a:t>vectornum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endParaRPr lang="en-US" sz="1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8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8939"/>
            <a:ext cx="7920000" cy="720000"/>
          </a:xfr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d) Compare 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with Expected Outputs</a:t>
            </a:r>
            <a:endParaRPr lang="zh-CN" alt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idx="4294967295"/>
            <p:custDataLst>
              <p:tags r:id="rId1"/>
            </p:custDataLst>
          </p:nvPr>
        </p:nvSpPr>
        <p:spPr>
          <a:xfrm>
            <a:off x="160638" y="1037968"/>
            <a:ext cx="8983362" cy="5820032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check results on falling edge of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clk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always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@(</a:t>
            </a:r>
            <a:r>
              <a:rPr lang="en-US" sz="1800" dirty="0" err="1">
                <a:latin typeface="Courier New" pitchFamily="49" charset="0"/>
              </a:rPr>
              <a:t>negedge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(~reset)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begin</a:t>
            </a:r>
            <a:r>
              <a:rPr lang="en-US" sz="18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skip during reset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sz="18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(y !== </a:t>
            </a:r>
            <a:r>
              <a:rPr lang="en-US" sz="1800" dirty="0" err="1">
                <a:latin typeface="Courier New" pitchFamily="49" charset="0"/>
              </a:rPr>
              <a:t>yexpected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begin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$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display</a:t>
            </a:r>
            <a:r>
              <a:rPr lang="en-US" sz="1600" dirty="0">
                <a:latin typeface="Courier New" pitchFamily="49" charset="0"/>
              </a:rPr>
              <a:t>("Error: inputs = %b", {a, b, c});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b="1" dirty="0" smtClean="0">
                <a:solidFill>
                  <a:srgbClr val="0070C0"/>
                </a:solidFill>
                <a:latin typeface="Courier New" pitchFamily="49" charset="0"/>
              </a:rPr>
              <a:t>$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display</a:t>
            </a:r>
            <a:r>
              <a:rPr lang="en-US" sz="1600" dirty="0">
                <a:latin typeface="Courier New" pitchFamily="49" charset="0"/>
              </a:rPr>
              <a:t>("  outputs = %b (%b expected)",</a:t>
            </a:r>
            <a:r>
              <a:rPr lang="en-US" sz="1600" dirty="0" err="1">
                <a:latin typeface="Courier New" pitchFamily="49" charset="0"/>
              </a:rPr>
              <a:t>y,yexpected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smtClean="0">
                <a:latin typeface="Courier New" pitchFamily="49" charset="0"/>
              </a:rPr>
              <a:t>errors </a:t>
            </a:r>
            <a:r>
              <a:rPr lang="en-US" sz="1600" dirty="0">
                <a:latin typeface="Courier New" pitchFamily="49" charset="0"/>
              </a:rPr>
              <a:t>= errors + 1;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 smtClean="0">
                <a:solidFill>
                  <a:srgbClr val="0070C0"/>
                </a:solidFill>
                <a:latin typeface="Courier New" pitchFamily="49" charset="0"/>
              </a:rPr>
              <a:t>end</a:t>
            </a:r>
            <a:endParaRPr lang="en-US" sz="18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smtClean="0"/>
              <a:t>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 increment array index and read next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testvector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Courier New" pitchFamily="49" charset="0"/>
              </a:rPr>
              <a:t>    </a:t>
            </a:r>
            <a:r>
              <a:rPr lang="en-US" altLang="zh-CN" sz="1800" dirty="0" smtClean="0">
                <a:latin typeface="Courier New" pitchFamily="49" charset="0"/>
              </a:rPr>
              <a:t> </a:t>
            </a:r>
            <a:r>
              <a:rPr lang="en-US" altLang="zh-CN" sz="1800" dirty="0" err="1" smtClean="0">
                <a:latin typeface="Courier New" pitchFamily="49" charset="0"/>
              </a:rPr>
              <a:t>vectornum</a:t>
            </a:r>
            <a:r>
              <a:rPr lang="en-US" altLang="zh-CN" sz="1800" dirty="0" smtClean="0">
                <a:latin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</a:rPr>
              <a:t>= </a:t>
            </a:r>
            <a:r>
              <a:rPr lang="en-US" altLang="zh-CN" sz="1800" dirty="0" err="1">
                <a:latin typeface="Courier New" pitchFamily="49" charset="0"/>
              </a:rPr>
              <a:t>vectornum</a:t>
            </a:r>
            <a:r>
              <a:rPr lang="en-US" altLang="zh-CN" sz="18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itchFamily="49" charset="0"/>
              </a:rPr>
              <a:t>    </a:t>
            </a:r>
            <a:r>
              <a:rPr lang="en-US" altLang="zh-CN" sz="1800" dirty="0" smtClean="0">
                <a:latin typeface="Courier New" pitchFamily="49" charset="0"/>
              </a:rPr>
              <a:t> </a:t>
            </a:r>
            <a:r>
              <a:rPr lang="en-US" altLang="zh-CN" sz="1800" b="1" dirty="0" smtClean="0">
                <a:solidFill>
                  <a:srgbClr val="0070C0"/>
                </a:solidFill>
                <a:latin typeface="Courier New" pitchFamily="49" charset="0"/>
              </a:rPr>
              <a:t>if</a:t>
            </a:r>
            <a:r>
              <a:rPr lang="en-US" altLang="zh-CN" sz="1800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CN" sz="1800" dirty="0">
                <a:latin typeface="Courier New" pitchFamily="49" charset="0"/>
              </a:rPr>
              <a:t>(</a:t>
            </a:r>
            <a:r>
              <a:rPr lang="en-US" altLang="zh-CN" sz="1800" dirty="0" err="1">
                <a:latin typeface="Courier New" pitchFamily="49" charset="0"/>
              </a:rPr>
              <a:t>testvectors</a:t>
            </a:r>
            <a:r>
              <a:rPr lang="en-US" altLang="zh-CN" sz="1800" dirty="0">
                <a:latin typeface="Courier New" pitchFamily="49" charset="0"/>
              </a:rPr>
              <a:t>[</a:t>
            </a:r>
            <a:r>
              <a:rPr lang="en-US" altLang="zh-CN" sz="1800" dirty="0" err="1">
                <a:latin typeface="Courier New" pitchFamily="49" charset="0"/>
              </a:rPr>
              <a:t>vectornum</a:t>
            </a:r>
            <a:r>
              <a:rPr lang="en-US" altLang="zh-CN" sz="1800" dirty="0">
                <a:latin typeface="Courier New" pitchFamily="49" charset="0"/>
              </a:rPr>
              <a:t>] === 4'bx) </a:t>
            </a:r>
            <a:r>
              <a:rPr lang="en-US" altLang="zh-CN" sz="1800" b="1" dirty="0">
                <a:solidFill>
                  <a:srgbClr val="0070C0"/>
                </a:solidFill>
                <a:latin typeface="Courier New" pitchFamily="49" charset="0"/>
              </a:rPr>
              <a:t>begin </a:t>
            </a:r>
          </a:p>
          <a:p>
            <a:pPr>
              <a:buFontTx/>
              <a:buNone/>
            </a:pPr>
            <a:r>
              <a:rPr lang="en-US" altLang="zh-CN" sz="1600" dirty="0">
                <a:latin typeface="Courier New" pitchFamily="49" charset="0"/>
              </a:rPr>
              <a:t>       </a:t>
            </a:r>
            <a:r>
              <a:rPr lang="en-US" altLang="zh-CN" sz="1600" b="1" dirty="0" smtClean="0">
                <a:solidFill>
                  <a:srgbClr val="0070C0"/>
                </a:solidFill>
                <a:latin typeface="Courier New" pitchFamily="49" charset="0"/>
              </a:rPr>
              <a:t>$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</a:rPr>
              <a:t>display</a:t>
            </a:r>
            <a:r>
              <a:rPr lang="en-US" altLang="zh-CN" sz="1600" dirty="0">
                <a:latin typeface="Courier New" pitchFamily="49" charset="0"/>
              </a:rPr>
              <a:t>("%d tests completed with %d errors", </a:t>
            </a:r>
            <a:r>
              <a:rPr lang="en-US" altLang="zh-CN" sz="1600" dirty="0" err="1" smtClean="0">
                <a:latin typeface="Courier New" pitchFamily="49" charset="0"/>
              </a:rPr>
              <a:t>vectornum</a:t>
            </a:r>
            <a:r>
              <a:rPr lang="en-US" altLang="zh-CN" sz="16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altLang="zh-CN" sz="1600" dirty="0">
                <a:latin typeface="Courier New" pitchFamily="49" charset="0"/>
              </a:rPr>
              <a:t>       </a:t>
            </a:r>
            <a:r>
              <a:rPr lang="en-US" altLang="zh-CN" sz="1600" b="1" dirty="0" smtClean="0">
                <a:solidFill>
                  <a:srgbClr val="0070C0"/>
                </a:solidFill>
                <a:latin typeface="Courier New" pitchFamily="49" charset="0"/>
              </a:rPr>
              <a:t>$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</a:rPr>
              <a:t>finish</a:t>
            </a:r>
            <a:r>
              <a:rPr lang="en-US" altLang="zh-CN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CN" sz="1800" dirty="0">
                <a:latin typeface="Courier New" pitchFamily="49" charset="0"/>
              </a:rPr>
              <a:t>     </a:t>
            </a:r>
            <a:r>
              <a:rPr lang="en-US" altLang="zh-CN" sz="1800" b="1" dirty="0" smtClean="0">
                <a:solidFill>
                  <a:srgbClr val="0070C0"/>
                </a:solidFill>
                <a:latin typeface="Courier New" pitchFamily="49" charset="0"/>
              </a:rPr>
              <a:t>end</a:t>
            </a:r>
            <a:endParaRPr lang="en-US" altLang="zh-CN" sz="18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sz="1800" dirty="0">
                <a:latin typeface="Courier New" pitchFamily="49" charset="0"/>
              </a:rPr>
              <a:t>    </a:t>
            </a:r>
            <a:r>
              <a:rPr lang="en-US" altLang="zh-CN" sz="1800" b="1" dirty="0">
                <a:solidFill>
                  <a:srgbClr val="0070C0"/>
                </a:solidFill>
                <a:latin typeface="Courier New" pitchFamily="49" charset="0"/>
              </a:rPr>
              <a:t>end</a:t>
            </a:r>
          </a:p>
          <a:p>
            <a:pPr>
              <a:buFontTx/>
              <a:buNone/>
            </a:pPr>
            <a:r>
              <a:rPr lang="en-US" altLang="zh-CN" sz="1800" b="1" dirty="0" err="1" smtClean="0">
                <a:solidFill>
                  <a:srgbClr val="0070C0"/>
                </a:solidFill>
                <a:latin typeface="Courier New" pitchFamily="49" charset="0"/>
              </a:rPr>
              <a:t>endmodule</a:t>
            </a:r>
            <a:endParaRPr lang="en-US" altLang="zh-CN" sz="1800" b="1" dirty="0">
              <a:solidFill>
                <a:srgbClr val="0070C0"/>
              </a:solidFill>
              <a:latin typeface="Courier New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1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8939"/>
            <a:ext cx="7920000" cy="1004768"/>
          </a:xfrm>
          <a:prstGeom prst="horizontalScrol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600" spc="600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参考资料</a:t>
            </a:r>
            <a:endParaRPr lang="zh-CN" altLang="en-US" sz="3600" spc="6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422239" y="1267130"/>
            <a:ext cx="4181728" cy="139482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b="1" dirty="0" smtClean="0"/>
              <a:t>数字设计和计算机体系结构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000" spc="-100" dirty="0" smtClean="0"/>
              <a:t>Digital Design and Computer Architecture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spc="-100" dirty="0" smtClean="0"/>
              <a:t>2nd</a:t>
            </a:r>
            <a:endParaRPr lang="zh-CN" altLang="en-US" spc="-100" dirty="0"/>
          </a:p>
        </p:txBody>
      </p:sp>
      <p:sp>
        <p:nvSpPr>
          <p:cNvPr id="7" name="矩形 6"/>
          <p:cNvSpPr/>
          <p:nvPr/>
        </p:nvSpPr>
        <p:spPr>
          <a:xfrm>
            <a:off x="3422238" y="2464593"/>
            <a:ext cx="544633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David Money Harris</a:t>
            </a:r>
            <a:r>
              <a:rPr lang="zh-CN" altLang="en-US" sz="2000" dirty="0"/>
              <a:t>，陈俊颖 </a:t>
            </a:r>
            <a:r>
              <a:rPr lang="zh-CN" altLang="en-US" sz="2000" dirty="0" smtClean="0"/>
              <a:t>译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机械</a:t>
            </a:r>
            <a:r>
              <a:rPr lang="zh-CN" altLang="en-US" sz="2000" dirty="0"/>
              <a:t>工业出版社，</a:t>
            </a:r>
            <a:r>
              <a:rPr lang="en-US" altLang="zh-CN" sz="2000" dirty="0" smtClean="0"/>
              <a:t>2016   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22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章 硬件描述语言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890" y="1306549"/>
            <a:ext cx="1493183" cy="2121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60771" y="3571616"/>
            <a:ext cx="7405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elearning.fudan.edu.cn</a:t>
            </a:r>
            <a:r>
              <a:rPr lang="zh-CN" altLang="en-US" sz="2800" dirty="0" smtClean="0"/>
              <a:t>上的课件及资料</a:t>
            </a:r>
            <a:endParaRPr lang="zh-CN" altLang="en-US" sz="2800" dirty="0"/>
          </a:p>
        </p:txBody>
      </p:sp>
      <p:sp>
        <p:nvSpPr>
          <p:cNvPr id="10" name="矩形 9"/>
          <p:cNvSpPr/>
          <p:nvPr/>
        </p:nvSpPr>
        <p:spPr>
          <a:xfrm>
            <a:off x="1060771" y="4208586"/>
            <a:ext cx="74057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lab1 </a:t>
            </a:r>
            <a:r>
              <a:rPr lang="en-US" altLang="zh-CN" sz="2800" dirty="0" err="1"/>
              <a:t>Vivado</a:t>
            </a:r>
            <a:r>
              <a:rPr lang="en-US" altLang="zh-CN" sz="2800" dirty="0"/>
              <a:t> Design Flow.pdf</a:t>
            </a:r>
            <a:endParaRPr lang="zh-CN" altLang="en-US" sz="28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4" y="4205533"/>
            <a:ext cx="461665" cy="4616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060770" y="4845556"/>
            <a:ext cx="80832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 Verilog HDL Primer 2</a:t>
            </a:r>
            <a:r>
              <a:rPr lang="en-US" altLang="zh-CN" sz="2800" baseline="30000" dirty="0" smtClean="0"/>
              <a:t>nd</a:t>
            </a:r>
            <a:r>
              <a:rPr lang="en-US" altLang="zh-CN" sz="2800" dirty="0" smtClean="0"/>
              <a:t>, J. </a:t>
            </a:r>
            <a:r>
              <a:rPr lang="en-US" altLang="zh-CN" sz="2800" dirty="0" err="1" smtClean="0"/>
              <a:t>Bhasker</a:t>
            </a:r>
            <a:r>
              <a:rPr lang="en-US" altLang="zh-CN" sz="2800" dirty="0" smtClean="0"/>
              <a:t>, 1998 </a:t>
            </a:r>
            <a:r>
              <a:rPr lang="zh-CN" altLang="en-US" sz="2400" dirty="0" smtClean="0"/>
              <a:t>徐振林译</a:t>
            </a:r>
            <a:endParaRPr lang="en-US" altLang="zh-CN" sz="28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4" y="4811726"/>
            <a:ext cx="461665" cy="46166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60771" y="5482526"/>
            <a:ext cx="5518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IEEE Standard for Verilog 2005.pdf</a:t>
            </a:r>
          </a:p>
        </p:txBody>
      </p:sp>
      <p:sp>
        <p:nvSpPr>
          <p:cNvPr id="15" name="矩形 14"/>
          <p:cNvSpPr/>
          <p:nvPr/>
        </p:nvSpPr>
        <p:spPr>
          <a:xfrm>
            <a:off x="1060771" y="6119498"/>
            <a:ext cx="6555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/>
              <a:t>IEEE Standard for SystemVerilog 2005.pdf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4" y="5426588"/>
            <a:ext cx="461665" cy="46166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04" y="6107669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6428" y="92248"/>
            <a:ext cx="6009907" cy="703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 smtClean="0"/>
              <a:t>Verilog</a:t>
            </a:r>
            <a:r>
              <a:rPr lang="en-US" altLang="zh-CN" dirty="0" smtClean="0"/>
              <a:t>  </a:t>
            </a:r>
            <a:r>
              <a:rPr lang="en-US" altLang="zh-CN" b="0" i="1" dirty="0" smtClean="0"/>
              <a:t>vs.</a:t>
            </a:r>
            <a:r>
              <a:rPr lang="en-US" altLang="zh-CN" dirty="0" smtClean="0"/>
              <a:t>  </a:t>
            </a:r>
            <a:r>
              <a:rPr lang="en-US" altLang="zh-CN" b="1" dirty="0" smtClean="0"/>
              <a:t>VHDL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2007" y="980728"/>
            <a:ext cx="3888667" cy="323165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Arial Black" panose="020B0A04020102020204" pitchFamily="34" charset="0"/>
              </a:rPr>
              <a:t>Verilog        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2005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版标准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lang="en-US" altLang="zh-CN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sillyfunction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a, b, c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lang="en-US" altLang="zh-CN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altLang="zh-CN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y);</a:t>
            </a:r>
          </a:p>
          <a:p>
            <a:pPr>
              <a:lnSpc>
                <a:spcPct val="150000"/>
              </a:lnSpc>
            </a:pPr>
            <a:r>
              <a:rPr lang="fr-FR" altLang="zh-CN" sz="1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assign</a:t>
            </a:r>
            <a:r>
              <a:rPr lang="fr-FR" altLang="zh-CN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fr-FR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~a &amp; ~b &amp; ~c |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a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&amp; ~b &amp; ~c |</a:t>
            </a: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a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&amp; ~b &amp; c;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zh-CN" altLang="en-US" sz="7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6540" y="980728"/>
            <a:ext cx="4975452" cy="5378908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rial Black" panose="020B0A04020102020204" pitchFamily="34" charset="0"/>
              </a:rPr>
              <a:t>VHDL</a:t>
            </a: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library</a:t>
            </a:r>
            <a:r>
              <a:rPr lang="en-US" altLang="zh-CN" sz="1800" dirty="0">
                <a:latin typeface="LetterGothic"/>
              </a:rPr>
              <a:t> IEEE;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use</a:t>
            </a:r>
            <a:r>
              <a:rPr lang="en-US" altLang="zh-CN" sz="1800" dirty="0">
                <a:latin typeface="LetterGothic"/>
              </a:rPr>
              <a:t> IEEE.STD_LOGIC_1164.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all</a:t>
            </a:r>
            <a:r>
              <a:rPr lang="en-US" altLang="zh-CN" sz="1800" dirty="0">
                <a:latin typeface="LetterGothic"/>
              </a:rPr>
              <a:t>;</a:t>
            </a:r>
          </a:p>
          <a:p>
            <a:pPr>
              <a:lnSpc>
                <a:spcPct val="150000"/>
              </a:lnSpc>
              <a:spcBef>
                <a:spcPts val="2000"/>
              </a:spcBef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entity</a:t>
            </a:r>
            <a:r>
              <a:rPr lang="en-US" altLang="zh-CN" sz="1800" dirty="0">
                <a:solidFill>
                  <a:schemeClr val="tx2"/>
                </a:solidFill>
                <a:latin typeface="LetterGothic"/>
              </a:rPr>
              <a:t> </a:t>
            </a:r>
            <a:r>
              <a:rPr lang="en-US" altLang="zh-CN" sz="1800" b="1" dirty="0" err="1">
                <a:latin typeface="LetterGothic"/>
              </a:rPr>
              <a:t>sillyfunction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is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solidFill>
                  <a:schemeClr val="tx2"/>
                </a:solidFill>
                <a:latin typeface="LetterGothic"/>
              </a:rPr>
              <a:t>  port</a:t>
            </a:r>
            <a:r>
              <a:rPr lang="en-US" altLang="zh-CN" sz="1800" dirty="0" smtClean="0">
                <a:solidFill>
                  <a:schemeClr val="tx2"/>
                </a:solidFill>
                <a:latin typeface="LetterGothic"/>
              </a:rPr>
              <a:t> </a:t>
            </a:r>
            <a:r>
              <a:rPr lang="en-US" altLang="zh-CN" sz="1800" dirty="0">
                <a:latin typeface="LetterGothic"/>
              </a:rPr>
              <a:t>(a, b, c: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in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dirty="0" smtClean="0">
                <a:latin typeface="LetterGothic"/>
              </a:rPr>
              <a:t>  STD_LOGIC</a:t>
            </a:r>
            <a:r>
              <a:rPr lang="en-US" altLang="zh-CN" sz="1800" dirty="0">
                <a:latin typeface="LetterGothic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       y</a:t>
            </a:r>
            <a:r>
              <a:rPr lang="en-US" altLang="zh-CN" sz="1800" dirty="0">
                <a:latin typeface="LetterGothic"/>
              </a:rPr>
              <a:t>: </a:t>
            </a:r>
            <a:r>
              <a:rPr lang="en-US" altLang="zh-CN" sz="1800" dirty="0" smtClean="0">
                <a:latin typeface="LetterGothic"/>
              </a:rPr>
              <a:t>       </a:t>
            </a:r>
            <a:r>
              <a:rPr lang="en-US" altLang="zh-CN" sz="1800" b="1" dirty="0" smtClean="0">
                <a:solidFill>
                  <a:schemeClr val="tx2"/>
                </a:solidFill>
                <a:latin typeface="LetterGothic"/>
              </a:rPr>
              <a:t>out</a:t>
            </a:r>
            <a:r>
              <a:rPr lang="en-US" altLang="zh-CN" sz="1800" dirty="0" smtClean="0">
                <a:latin typeface="LetterGothic"/>
              </a:rPr>
              <a:t> </a:t>
            </a:r>
            <a:r>
              <a:rPr lang="en-US" altLang="zh-CN" sz="1800" dirty="0">
                <a:latin typeface="LetterGothic"/>
              </a:rPr>
              <a:t>STD_LOGIC);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end</a:t>
            </a:r>
            <a:r>
              <a:rPr lang="en-US" altLang="zh-CN" sz="1800" dirty="0">
                <a:latin typeface="LetterGothic"/>
              </a:rPr>
              <a:t>;</a:t>
            </a:r>
          </a:p>
          <a:p>
            <a:pPr>
              <a:lnSpc>
                <a:spcPct val="150000"/>
              </a:lnSpc>
              <a:spcBef>
                <a:spcPts val="2000"/>
              </a:spcBef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architecture</a:t>
            </a:r>
            <a:r>
              <a:rPr lang="en-US" altLang="zh-CN" sz="1800" dirty="0">
                <a:solidFill>
                  <a:schemeClr val="tx2"/>
                </a:solidFill>
                <a:latin typeface="LetterGothic"/>
              </a:rPr>
              <a:t> </a:t>
            </a:r>
            <a:r>
              <a:rPr lang="en-US" altLang="zh-CN" sz="1800" dirty="0">
                <a:latin typeface="LetterGothic"/>
              </a:rPr>
              <a:t>synth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of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dirty="0" err="1">
                <a:latin typeface="LetterGothic"/>
              </a:rPr>
              <a:t>sillyfunction</a:t>
            </a:r>
            <a:r>
              <a:rPr lang="en-US" altLang="zh-CN" sz="1800" dirty="0">
                <a:latin typeface="LetterGothic"/>
              </a:rPr>
              <a:t> </a:t>
            </a: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is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begin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y </a:t>
            </a:r>
            <a:r>
              <a:rPr lang="en-US" altLang="zh-CN" sz="1800" dirty="0" smtClean="0">
                <a:latin typeface="MathematicalPi-One"/>
              </a:rPr>
              <a:t>&lt;=</a:t>
            </a:r>
            <a:r>
              <a:rPr lang="en-US" altLang="zh-CN" sz="1800" dirty="0" smtClean="0">
                <a:latin typeface="LetterGothic"/>
              </a:rPr>
              <a:t>((</a:t>
            </a:r>
            <a:r>
              <a:rPr lang="en-US" altLang="zh-CN" sz="1800" dirty="0">
                <a:latin typeface="LetterGothic"/>
              </a:rPr>
              <a:t>not a) and (not b) and (not c)) or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    (</a:t>
            </a:r>
            <a:r>
              <a:rPr lang="en-US" altLang="zh-CN" sz="1800" dirty="0">
                <a:latin typeface="LetterGothic"/>
              </a:rPr>
              <a:t>a and (not b) and (not c)) or</a:t>
            </a:r>
          </a:p>
          <a:p>
            <a:pPr>
              <a:lnSpc>
                <a:spcPct val="130000"/>
              </a:lnSpc>
            </a:pPr>
            <a:r>
              <a:rPr lang="en-US" altLang="zh-CN" sz="1800" dirty="0" smtClean="0">
                <a:latin typeface="LetterGothic"/>
              </a:rPr>
              <a:t>     (</a:t>
            </a:r>
            <a:r>
              <a:rPr lang="en-US" altLang="zh-CN" sz="1800" dirty="0">
                <a:latin typeface="LetterGothic"/>
              </a:rPr>
              <a:t>a and (not b) and 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chemeClr val="tx2"/>
                </a:solidFill>
                <a:latin typeface="LetterGothic"/>
              </a:rPr>
              <a:t>end</a:t>
            </a:r>
            <a:r>
              <a:rPr lang="en-US" altLang="zh-CN" sz="1800" dirty="0">
                <a:latin typeface="LetterGothic"/>
              </a:rPr>
              <a:t>;</a:t>
            </a:r>
            <a:endParaRPr lang="zh-CN" altLang="en-US" sz="7200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4293096"/>
            <a:ext cx="364715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Verilog</a:t>
            </a:r>
            <a:r>
              <a:rPr lang="zh-CN" altLang="en-US" sz="2000" dirty="0"/>
              <a:t>主要</a:t>
            </a:r>
            <a:r>
              <a:rPr lang="zh-CN" altLang="en-US" sz="2000" dirty="0" smtClean="0"/>
              <a:t>版本：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1995</a:t>
            </a:r>
            <a:r>
              <a:rPr lang="zh-CN" altLang="en-US" sz="2200" dirty="0" smtClean="0"/>
              <a:t>版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文件扩展名 </a:t>
            </a:r>
            <a:r>
              <a:rPr lang="en-US" altLang="zh-CN" sz="2000" b="1" dirty="0" smtClean="0"/>
              <a:t>.v</a:t>
            </a:r>
            <a:r>
              <a:rPr lang="en-US" altLang="zh-CN" sz="2000" dirty="0" smtClean="0"/>
              <a:t>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2001</a:t>
            </a:r>
            <a:r>
              <a:rPr lang="zh-CN" altLang="en-US" sz="2200" dirty="0" smtClean="0"/>
              <a:t>修正版</a:t>
            </a:r>
            <a:r>
              <a:rPr lang="zh-CN" altLang="en-US" sz="2200" dirty="0"/>
              <a:t>、</a:t>
            </a:r>
            <a:r>
              <a:rPr lang="en-US" altLang="zh-CN" sz="2200" b="1" dirty="0" smtClean="0"/>
              <a:t>2005</a:t>
            </a:r>
            <a:r>
              <a:rPr lang="zh-CN" altLang="en-US" sz="2200" dirty="0" smtClean="0"/>
              <a:t>加强版</a:t>
            </a:r>
            <a:endParaRPr lang="en-US" altLang="zh-CN" sz="2200" dirty="0" smtClean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2009</a:t>
            </a:r>
            <a:r>
              <a:rPr lang="zh-CN" altLang="en-US" sz="2200" dirty="0" smtClean="0"/>
              <a:t>版 </a:t>
            </a:r>
            <a:r>
              <a:rPr lang="en-US" altLang="zh-CN" sz="2000" dirty="0" smtClean="0"/>
              <a:t>(</a:t>
            </a:r>
            <a:r>
              <a:rPr lang="en-US" altLang="zh-CN" sz="2000" b="1" dirty="0" err="1" smtClean="0"/>
              <a:t>SystemVerilog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sv</a:t>
            </a:r>
            <a:r>
              <a:rPr lang="en-US" altLang="zh-CN" sz="2000" dirty="0" smtClean="0"/>
              <a:t>)</a:t>
            </a:r>
            <a:br>
              <a:rPr lang="en-US" altLang="zh-CN" sz="2000" dirty="0" smtClean="0"/>
            </a:br>
            <a:r>
              <a:rPr lang="en-US" altLang="zh-CN" sz="2200" dirty="0" smtClean="0"/>
              <a:t>2012</a:t>
            </a:r>
            <a:r>
              <a:rPr lang="zh-CN" altLang="en-US" sz="2200" dirty="0" smtClean="0"/>
              <a:t>版 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662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46185" y="1230924"/>
            <a:ext cx="8604737" cy="512542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VHDL</a:t>
            </a:r>
            <a:r>
              <a:rPr lang="zh-CN" altLang="en-US" sz="2800" dirty="0" smtClean="0"/>
              <a:t>的语法有些不同，但本质都是一样的。</a:t>
            </a:r>
            <a:endParaRPr lang="en-US" altLang="zh-CN" sz="2800" dirty="0" smtClean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语言的语法跟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语言很相像，但有根本区别：</a:t>
            </a:r>
            <a:endParaRPr lang="en-US" altLang="zh-CN" sz="28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dirty="0" smtClean="0"/>
              <a:t>C</a:t>
            </a:r>
            <a:r>
              <a:rPr lang="zh-CN" altLang="en-US" sz="2400" dirty="0" smtClean="0"/>
              <a:t>语言程序是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串行</a:t>
            </a:r>
            <a:r>
              <a:rPr lang="zh-CN" altLang="en-US" sz="2400" dirty="0" smtClean="0"/>
              <a:t>执行的；</a:t>
            </a:r>
            <a:endParaRPr lang="en-US" altLang="zh-CN" sz="24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dirty="0" smtClean="0"/>
              <a:t>Verilog</a:t>
            </a:r>
            <a:r>
              <a:rPr lang="zh-CN" altLang="en-US" sz="2400" dirty="0" smtClean="0"/>
              <a:t>程序是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并行</a:t>
            </a:r>
            <a:r>
              <a:rPr lang="zh-CN" altLang="en-US" sz="2400" dirty="0" smtClean="0"/>
              <a:t>执行的。</a:t>
            </a:r>
            <a:endParaRPr lang="en-US" altLang="zh-CN" sz="2400" dirty="0" smtClean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800" dirty="0" smtClean="0"/>
              <a:t>Verilog</a:t>
            </a:r>
            <a:r>
              <a:rPr lang="zh-CN" altLang="en-US" sz="2800" dirty="0" smtClean="0"/>
              <a:t>只是一个工具，不要执着于具体语法。</a:t>
            </a:r>
            <a:endParaRPr lang="en-US" altLang="zh-CN" sz="2800" dirty="0" smtClean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800" dirty="0"/>
              <a:t>学会</a:t>
            </a:r>
            <a:r>
              <a:rPr lang="zh-CN" altLang="en-US" sz="2800" dirty="0" smtClean="0"/>
              <a:t>了下述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个语句，对所有的设计都够用了</a:t>
            </a:r>
            <a:r>
              <a:rPr lang="en-US" altLang="zh-CN" sz="2800" dirty="0" smtClean="0"/>
              <a:t>(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胡伟武</a:t>
            </a:r>
            <a:r>
              <a:rPr lang="en-US" altLang="zh-CN" sz="2800" dirty="0" smtClean="0"/>
              <a:t>)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assign</a:t>
            </a:r>
            <a:r>
              <a:rPr lang="zh-CN" altLang="en-US" sz="2400" dirty="0" smtClean="0"/>
              <a:t>语句：用于描述组合逻辑；</a:t>
            </a:r>
            <a:endParaRPr lang="en-US" altLang="zh-CN" sz="24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</a:rPr>
              <a:t>always </a:t>
            </a:r>
            <a:r>
              <a:rPr lang="en-US" altLang="zh-CN" sz="2400" dirty="0" smtClean="0"/>
              <a:t>(@</a:t>
            </a:r>
            <a:r>
              <a:rPr lang="en-US" altLang="zh-CN" sz="2400" dirty="0" err="1" smtClean="0"/>
              <a:t>poedge</a:t>
            </a:r>
            <a:r>
              <a:rPr lang="en-US" altLang="zh-CN" sz="2400" dirty="0" smtClean="0"/>
              <a:t> clock) </a:t>
            </a:r>
            <a:r>
              <a:rPr lang="zh-CN" altLang="en-US" sz="2400" dirty="0" smtClean="0"/>
              <a:t>语句：用于描述时序逻辑；</a:t>
            </a:r>
            <a:endParaRPr lang="en-US" altLang="zh-CN" sz="24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模块调用</a:t>
            </a:r>
            <a:r>
              <a:rPr lang="zh-CN" altLang="en-US" sz="2400" dirty="0" smtClean="0"/>
              <a:t>语句。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79575"/>
            <a:ext cx="7886700" cy="841374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altLang="zh-CN" dirty="0" smtClean="0"/>
              <a:t>Verilog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97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79575"/>
            <a:ext cx="7886700" cy="841374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 smtClean="0"/>
              <a:t>模块 </a:t>
            </a:r>
            <a:r>
              <a:rPr lang="en-US" altLang="zh-CN" dirty="0" smtClean="0"/>
              <a:t>m</a:t>
            </a:r>
            <a:r>
              <a:rPr lang="en-US" altLang="zh-CN" dirty="0"/>
              <a:t>o</a:t>
            </a:r>
            <a:r>
              <a:rPr lang="en-US" altLang="zh-CN" dirty="0" smtClean="0"/>
              <a:t>dule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7CFC5-7FD8-49A5-BC14-6A12B5DF6A4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9931" y="1799456"/>
            <a:ext cx="3882788" cy="473945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28388" y="1179370"/>
            <a:ext cx="5361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Verilog</a:t>
            </a:r>
            <a:r>
              <a:rPr lang="zh-CN" altLang="en-US" sz="2400" dirty="0" smtClean="0"/>
              <a:t>语言中的基本描述单位是</a:t>
            </a:r>
            <a:r>
              <a:rPr lang="zh-CN" altLang="en-US" sz="2400" b="1" dirty="0" smtClean="0"/>
              <a:t>模块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8332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3041"/>
            <a:ext cx="7886700" cy="841374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Verilog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内置门元件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3074" name="Picture 2" descr="Verilog内置门元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22" y="1059809"/>
            <a:ext cx="4968552" cy="58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5977719" y="2060848"/>
            <a:ext cx="31123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3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input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gate 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0070C0"/>
                </a:solidFill>
              </a:rPr>
              <a:t>and</a:t>
            </a:r>
            <a:r>
              <a:rPr lang="en-US" altLang="zh-CN" sz="2000" dirty="0" smtClean="0">
                <a:solidFill>
                  <a:srgbClr val="0070C0"/>
                </a:solidFill>
              </a:rPr>
              <a:t> </a:t>
            </a:r>
            <a:r>
              <a:rPr lang="en-US" altLang="zh-CN" sz="2000" dirty="0" smtClean="0"/>
              <a:t>n3(OUT</a:t>
            </a:r>
            <a:r>
              <a:rPr lang="en-US" altLang="zh-CN" sz="2000" dirty="0"/>
              <a:t>, IN1, IN2, IN3);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11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2047"/>
            <a:ext cx="7886700" cy="763342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组合逻辑模型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33" y="1027971"/>
            <a:ext cx="5387447" cy="19706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7504" y="3192065"/>
            <a:ext cx="4500708" cy="353327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// Verilog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IEEE 1364-1995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语法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.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ArialMT-Bold"/>
              </a:rPr>
              <a:t>module </a:t>
            </a:r>
            <a:r>
              <a:rPr lang="en-US" altLang="zh-CN" sz="1800" b="1" dirty="0" err="1">
                <a:latin typeface="ArialMT"/>
              </a:rPr>
              <a:t>Simple_Circuit</a:t>
            </a:r>
            <a:r>
              <a:rPr lang="en-US" altLang="zh-CN" sz="1800" dirty="0">
                <a:latin typeface="ArialMT"/>
              </a:rPr>
              <a:t> (A, B, C, D, E);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output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D, E;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input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A, B, C;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MT-Bold"/>
              </a:rPr>
              <a:t>wire</a:t>
            </a:r>
            <a:r>
              <a:rPr lang="en-US" altLang="zh-CN" sz="1800" b="1" dirty="0" smtClean="0"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w1;</a:t>
            </a:r>
          </a:p>
          <a:p>
            <a:pPr>
              <a:lnSpc>
                <a:spcPct val="130000"/>
              </a:lnSpc>
            </a:pPr>
            <a:endParaRPr lang="en-US" altLang="zh-CN" sz="1100" dirty="0">
              <a:latin typeface="ArialMT"/>
            </a:endParaRP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and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G1 (w1, A, B); 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not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dirty="0">
                <a:latin typeface="ArialMT"/>
              </a:rPr>
              <a:t>G2 (E, C);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or</a:t>
            </a:r>
            <a:r>
              <a:rPr lang="en-US" altLang="zh-CN" sz="1800" b="1" dirty="0" smtClean="0"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G3 </a:t>
            </a:r>
            <a:r>
              <a:rPr lang="en-US" altLang="zh-CN" sz="1800" dirty="0">
                <a:latin typeface="ArialMT"/>
              </a:rPr>
              <a:t>(D, w1, E);</a:t>
            </a:r>
          </a:p>
          <a:p>
            <a:pPr>
              <a:lnSpc>
                <a:spcPct val="130000"/>
              </a:lnSpc>
            </a:pPr>
            <a:r>
              <a:rPr lang="en-US" altLang="zh-CN" sz="1800" b="1" dirty="0" err="1">
                <a:solidFill>
                  <a:srgbClr val="FF0000"/>
                </a:solidFill>
                <a:latin typeface="ArialMT-Bold"/>
              </a:rPr>
              <a:t>endmodule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08212" y="3218622"/>
            <a:ext cx="4583306" cy="932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注释：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  *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模块名字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大小写敏感，只能由字母、数字、下划线组成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端口列表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：提供模块与外部环境之间的接口。输入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60694" y="4178415"/>
            <a:ext cx="3236784" cy="332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声明端口类型：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input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output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err="1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inout</a:t>
            </a:r>
            <a:endParaRPr lang="zh-CN" altLang="en-US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6342" y="4653136"/>
            <a:ext cx="4403770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内部连线声明：</a:t>
            </a:r>
            <a:r>
              <a:rPr lang="en-US" altLang="zh-CN" sz="1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wire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SystemVerilog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中用</a:t>
            </a:r>
            <a:r>
              <a:rPr lang="en-US" altLang="zh-CN" sz="1400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logic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代替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08212" y="5529932"/>
            <a:ext cx="3236784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电路的结构用预定义的原始门来说明：</a:t>
            </a:r>
            <a:endParaRPr lang="en-US" altLang="zh-CN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not</a:t>
            </a:r>
            <a:endParaRPr lang="zh-CN" altLang="en-US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14080" y="6313256"/>
            <a:ext cx="2520280" cy="37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Verilog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中有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多个</a:t>
            </a:r>
            <a:r>
              <a:rPr lang="zh-CN" altLang="en-US" sz="1400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1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192" y="230129"/>
            <a:ext cx="4344637" cy="778098"/>
          </a:xfr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2.  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激励模块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D0B72-06B4-4115-8855-F798220381F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07" y="44624"/>
            <a:ext cx="3740238" cy="13681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7504" y="1458357"/>
            <a:ext cx="6624736" cy="3600986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ArialMT"/>
              </a:rPr>
              <a:t>// Test bench for </a:t>
            </a:r>
            <a:r>
              <a:rPr lang="en-US" altLang="zh-CN" sz="1800" dirty="0" err="1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Simple_Circuit_delay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>
                <a:solidFill>
                  <a:srgbClr val="0070C0"/>
                </a:solidFill>
                <a:latin typeface="ArialMT-Bold"/>
              </a:rPr>
              <a:t>module</a:t>
            </a:r>
            <a:r>
              <a:rPr lang="en-US" altLang="zh-CN" sz="1800" b="1" dirty="0">
                <a:latin typeface="ArialMT-Bold"/>
              </a:rPr>
              <a:t> </a:t>
            </a:r>
            <a:r>
              <a:rPr lang="en-US" altLang="zh-CN" sz="1800" b="1" dirty="0" err="1" smtClean="0">
                <a:latin typeface="ArialMT"/>
              </a:rPr>
              <a:t>t_Simple_Circuit_delay</a:t>
            </a:r>
            <a:r>
              <a:rPr lang="en-US" altLang="zh-CN" sz="1800" dirty="0" smtClean="0">
                <a:latin typeface="ArialMT"/>
              </a:rPr>
              <a:t>;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没有输入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输出端口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B050"/>
                </a:solidFill>
                <a:latin typeface="ArialMT-Bold"/>
              </a:rPr>
              <a:t>wire </a:t>
            </a:r>
            <a:r>
              <a:rPr lang="en-US" altLang="zh-CN" sz="1800" dirty="0" smtClean="0">
                <a:latin typeface="ArialMT"/>
              </a:rPr>
              <a:t>D1, E1;    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电路输出用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wire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err="1" smtClean="0">
                <a:solidFill>
                  <a:srgbClr val="00B050"/>
                </a:solidFill>
                <a:latin typeface="ArialMT-Bold"/>
              </a:rPr>
              <a:t>reg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 </a:t>
            </a:r>
            <a:r>
              <a:rPr lang="en-US" altLang="zh-CN" sz="1800" dirty="0" smtClean="0">
                <a:latin typeface="ArialMT"/>
              </a:rPr>
              <a:t>A1, B1, C1;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电路输入用 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reg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latin typeface="ArialMT"/>
              </a:rPr>
              <a:t>   </a:t>
            </a:r>
            <a:r>
              <a:rPr lang="en-US" altLang="zh-CN" sz="1800" b="1" dirty="0" err="1" smtClean="0">
                <a:latin typeface="ArialMT"/>
              </a:rPr>
              <a:t>Simple_Circuit_delay</a:t>
            </a:r>
            <a:r>
              <a:rPr lang="en-US" altLang="zh-CN" sz="1800" dirty="0" smtClean="0">
                <a:latin typeface="ArialMT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ArialMT"/>
              </a:rPr>
              <a:t>M1</a:t>
            </a:r>
            <a:r>
              <a:rPr lang="en-US" altLang="zh-CN" sz="1800" dirty="0">
                <a:solidFill>
                  <a:srgbClr val="FF0000"/>
                </a:solidFill>
                <a:latin typeface="ArialMT"/>
              </a:rPr>
              <a:t> </a:t>
            </a:r>
            <a:r>
              <a:rPr lang="en-US" altLang="zh-CN" sz="1800" dirty="0">
                <a:latin typeface="ArialMT"/>
              </a:rPr>
              <a:t>(</a:t>
            </a:r>
            <a:r>
              <a:rPr lang="en-US" altLang="zh-CN" sz="1800" dirty="0" smtClean="0">
                <a:latin typeface="ArialMT"/>
              </a:rPr>
              <a:t>A1, B1, C1, D1, E1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)</a:t>
            </a:r>
            <a:r>
              <a:rPr lang="en-US" altLang="zh-CN" sz="1800" dirty="0" smtClean="0">
                <a:latin typeface="ArialMT"/>
              </a:rPr>
              <a:t>;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//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实例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 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FF0000"/>
                </a:solidFill>
                <a:latin typeface="ArialMT-Bold"/>
              </a:rPr>
              <a:t>initial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 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//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从仿真</a:t>
            </a:r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0</a:t>
            </a:r>
            <a:r>
              <a:rPr lang="zh-CN" altLang="en-US" sz="1800" dirty="0" smtClean="0">
                <a:solidFill>
                  <a:schemeClr val="bg1">
                    <a:lumMod val="50000"/>
                  </a:schemeClr>
                </a:solidFill>
                <a:latin typeface="ArialMT-Bold"/>
              </a:rPr>
              <a:t>时刻开始执行，只执行一次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-Bold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begin</a:t>
            </a:r>
            <a:endParaRPr lang="en-US" altLang="zh-CN" sz="1800" b="1" dirty="0">
              <a:solidFill>
                <a:srgbClr val="0070C0"/>
              </a:solidFill>
              <a:latin typeface="ArialMT-Bold"/>
            </a:endParaRPr>
          </a:p>
          <a:p>
            <a:r>
              <a:rPr lang="en-US" altLang="zh-CN" sz="1800" dirty="0" smtClean="0">
                <a:latin typeface="ArialMT"/>
              </a:rPr>
              <a:t>          A1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b0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B1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b0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C1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b0</a:t>
            </a:r>
            <a:r>
              <a:rPr lang="en-US" altLang="zh-CN" sz="1800" dirty="0" smtClean="0">
                <a:latin typeface="ArialMT"/>
              </a:rPr>
              <a:t>;</a:t>
            </a:r>
            <a:r>
              <a:rPr lang="en-US" altLang="zh-CN" sz="1600" dirty="0">
                <a:solidFill>
                  <a:srgbClr val="00B050"/>
                </a:solidFill>
                <a:latin typeface="ArialMT"/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  <a:latin typeface="ArialM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//1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位二进制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0</a:t>
            </a:r>
            <a:endParaRPr lang="en-US" altLang="zh-CN" sz="1800" dirty="0">
              <a:solidFill>
                <a:schemeClr val="bg1">
                  <a:lumMod val="50000"/>
                </a:schemeClr>
              </a:solidFill>
              <a:latin typeface="ArialMT"/>
            </a:endParaRPr>
          </a:p>
          <a:p>
            <a:r>
              <a:rPr lang="en-US" altLang="zh-CN" sz="1800" dirty="0" smtClean="0">
                <a:latin typeface="ArialMT"/>
              </a:rPr>
              <a:t>    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#</a:t>
            </a:r>
            <a:r>
              <a:rPr lang="en-US" altLang="zh-CN" sz="1800" dirty="0">
                <a:solidFill>
                  <a:srgbClr val="C00000"/>
                </a:solidFill>
                <a:latin typeface="ArialMT"/>
              </a:rPr>
              <a:t>100</a:t>
            </a:r>
            <a:r>
              <a:rPr lang="en-US" altLang="zh-CN" sz="1800" dirty="0">
                <a:latin typeface="ArialMT"/>
              </a:rPr>
              <a:t> </a:t>
            </a:r>
            <a:r>
              <a:rPr lang="en-US" altLang="zh-CN" sz="1800" dirty="0" smtClean="0">
                <a:latin typeface="ArialMT"/>
              </a:rPr>
              <a:t>A1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b1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B1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b1</a:t>
            </a:r>
            <a:r>
              <a:rPr lang="en-US" altLang="zh-CN" sz="1800" dirty="0">
                <a:latin typeface="ArialMT"/>
              </a:rPr>
              <a:t>; </a:t>
            </a:r>
            <a:r>
              <a:rPr lang="en-US" altLang="zh-CN" sz="1800" dirty="0" smtClean="0">
                <a:latin typeface="ArialMT"/>
              </a:rPr>
              <a:t>C1 </a:t>
            </a:r>
            <a:r>
              <a:rPr lang="en-US" altLang="zh-CN" sz="1800" dirty="0">
                <a:latin typeface="ArialMT"/>
              </a:rPr>
              <a:t>= 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1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1800" dirty="0" smtClean="0">
                <a:solidFill>
                  <a:srgbClr val="C00000"/>
                </a:solidFill>
                <a:latin typeface="ArialMT"/>
              </a:rPr>
              <a:t>b1</a:t>
            </a:r>
            <a:r>
              <a:rPr lang="en-US" altLang="zh-CN" sz="1800" dirty="0">
                <a:latin typeface="ArialMT"/>
              </a:rPr>
              <a:t>;</a:t>
            </a: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end</a:t>
            </a:r>
            <a:endParaRPr lang="en-US" altLang="zh-CN" sz="1800" b="1" dirty="0">
              <a:solidFill>
                <a:srgbClr val="0070C0"/>
              </a:solidFill>
              <a:latin typeface="ArialMT-Bold"/>
            </a:endParaRPr>
          </a:p>
          <a:p>
            <a:r>
              <a:rPr lang="en-US" altLang="zh-CN" sz="1800" b="1" dirty="0" smtClean="0">
                <a:latin typeface="ArialMT-Bold"/>
              </a:rPr>
              <a:t>   </a:t>
            </a:r>
            <a:r>
              <a:rPr lang="en-US" altLang="zh-CN" sz="1800" b="1" dirty="0" smtClean="0">
                <a:solidFill>
                  <a:srgbClr val="0070C0"/>
                </a:solidFill>
                <a:latin typeface="ArialMT-Bold"/>
              </a:rPr>
              <a:t>initial</a:t>
            </a:r>
            <a:r>
              <a:rPr lang="en-US" altLang="zh-CN" sz="1800" b="1" dirty="0" smtClean="0">
                <a:latin typeface="ArialMT-Bold"/>
              </a:rPr>
              <a:t> </a:t>
            </a:r>
            <a:r>
              <a:rPr lang="en-US" altLang="zh-CN" sz="1800" b="1" dirty="0">
                <a:latin typeface="ArialMT-Bold"/>
              </a:rPr>
              <a:t>#</a:t>
            </a:r>
            <a:r>
              <a:rPr lang="en-US" altLang="zh-CN" sz="1800" b="1" dirty="0">
                <a:solidFill>
                  <a:srgbClr val="C00000"/>
                </a:solidFill>
                <a:latin typeface="ArialMT-Bold"/>
              </a:rPr>
              <a:t>200</a:t>
            </a:r>
            <a:r>
              <a:rPr lang="en-US" altLang="zh-CN" sz="1800" b="1" dirty="0">
                <a:latin typeface="ArialMT-Bold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ArialMT-Bold"/>
              </a:rPr>
              <a:t>$finish</a:t>
            </a:r>
            <a:r>
              <a:rPr lang="en-US" altLang="zh-CN" sz="1800" b="1" dirty="0" smtClean="0">
                <a:latin typeface="ArialMT-Bold"/>
              </a:rPr>
              <a:t>;</a:t>
            </a:r>
            <a:r>
              <a:rPr lang="en-US" altLang="zh-CN" sz="1600" dirty="0">
                <a:solidFill>
                  <a:srgbClr val="00B050"/>
                </a:solidFill>
                <a:latin typeface="ArialMT"/>
              </a:rPr>
              <a:t>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//200ns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ArialMT"/>
              </a:rPr>
              <a:t>结束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ArialMT-Bold"/>
            </a:endParaRPr>
          </a:p>
          <a:p>
            <a:r>
              <a:rPr lang="en-US" altLang="zh-CN" sz="1800" b="1" dirty="0" err="1">
                <a:solidFill>
                  <a:srgbClr val="0070C0"/>
                </a:solidFill>
                <a:latin typeface="ArialMT-Bold"/>
              </a:rPr>
              <a:t>endmodule</a:t>
            </a:r>
            <a:endParaRPr lang="zh-CN" altLang="en-US" sz="5400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46" y="5002878"/>
            <a:ext cx="4843574" cy="180815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2" y="5181506"/>
            <a:ext cx="3692533" cy="162953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148064" y="645333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 smtClean="0">
                <a:solidFill>
                  <a:srgbClr val="FF0000"/>
                </a:solidFill>
              </a:rPr>
              <a:t>不知其值是多少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5127937" y="6366648"/>
            <a:ext cx="173370" cy="2890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7380312" y="6021288"/>
            <a:ext cx="792088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3583</TotalTime>
  <Words>3691</Words>
  <Application>Microsoft Office PowerPoint</Application>
  <PresentationFormat>全屏显示(4:3)</PresentationFormat>
  <Paragraphs>571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60" baseType="lpstr">
      <vt:lpstr>ArialBold</vt:lpstr>
      <vt:lpstr>ArialMT</vt:lpstr>
      <vt:lpstr>ArialMT-Bold</vt:lpstr>
      <vt:lpstr>Hiragino Sans GB W3</vt:lpstr>
      <vt:lpstr>LetterGothic</vt:lpstr>
      <vt:lpstr>MathematicalPi-One</vt:lpstr>
      <vt:lpstr>方正姚体</vt:lpstr>
      <vt:lpstr>楷体</vt:lpstr>
      <vt:lpstr>宋体</vt:lpstr>
      <vt:lpstr>幼圆</vt:lpstr>
      <vt:lpstr>Arial</vt:lpstr>
      <vt:lpstr>Arial Black</vt:lpstr>
      <vt:lpstr>Calibri</vt:lpstr>
      <vt:lpstr>Calibri Light</vt:lpstr>
      <vt:lpstr>Cambria Math</vt:lpstr>
      <vt:lpstr>Courier New</vt:lpstr>
      <vt:lpstr>Tahoma</vt:lpstr>
      <vt:lpstr>Times New Roman</vt:lpstr>
      <vt:lpstr>Wingdings</vt:lpstr>
      <vt:lpstr>Office 主题</vt:lpstr>
      <vt:lpstr>位图图像</vt:lpstr>
      <vt:lpstr>VISIO</vt:lpstr>
      <vt:lpstr>计算机体系结构实验</vt:lpstr>
      <vt:lpstr>描述能力比较</vt:lpstr>
      <vt:lpstr>硬件描述语言的主要目的：模拟、综 合 </vt:lpstr>
      <vt:lpstr>Verilog  vs.  VHDL</vt:lpstr>
      <vt:lpstr>Verilog语言</vt:lpstr>
      <vt:lpstr>模块 module</vt:lpstr>
      <vt:lpstr>Verilog内置门元件</vt:lpstr>
      <vt:lpstr>例1. 组合逻辑模型</vt:lpstr>
      <vt:lpstr>例2.  激励模块</vt:lpstr>
      <vt:lpstr>Verilog中的数字</vt:lpstr>
      <vt:lpstr>例3. 布尔函数组合逻辑模型</vt:lpstr>
      <vt:lpstr>Verilog 运算符</vt:lpstr>
      <vt:lpstr>例4.  缩位运算符</vt:lpstr>
      <vt:lpstr>例5. 反相器 (多位向量)</vt:lpstr>
      <vt:lpstr>例6. 自底向上描述4位全加器 (例化)</vt:lpstr>
      <vt:lpstr>例7.   4位加法器(数据流建模)</vt:lpstr>
      <vt:lpstr>Verilog HDL的语句</vt:lpstr>
      <vt:lpstr>几种典型语句对比</vt:lpstr>
      <vt:lpstr>阻塞赋值  vs 非阻塞赋值</vt:lpstr>
      <vt:lpstr>阻塞赋值  vs 非阻塞赋值</vt:lpstr>
      <vt:lpstr>阻塞赋值  vs 非阻塞赋值</vt:lpstr>
      <vt:lpstr>阻塞赋值  vs 非阻塞赋值</vt:lpstr>
      <vt:lpstr>always语句</vt:lpstr>
      <vt:lpstr>例8. 存储器的HDL描述</vt:lpstr>
      <vt:lpstr>Verilog 中的4种循环语句</vt:lpstr>
      <vt:lpstr>其它注意事项</vt:lpstr>
      <vt:lpstr>SystemVerilog</vt:lpstr>
      <vt:lpstr>Testbenches</vt:lpstr>
      <vt:lpstr>1. Simple Testbench</vt:lpstr>
      <vt:lpstr>2. Self-checking Testbench</vt:lpstr>
      <vt:lpstr>2. Self-checking Testbench</vt:lpstr>
      <vt:lpstr>3. Testbench with Testvectors</vt:lpstr>
      <vt:lpstr>Testvectors File</vt:lpstr>
      <vt:lpstr>a) Generate Clock</vt:lpstr>
      <vt:lpstr>b) Read Testvectors into Array</vt:lpstr>
      <vt:lpstr>c) Assign Inputs &amp; Expected Outputs</vt:lpstr>
      <vt:lpstr>d) Compare with Expected Outputs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chenc</cp:lastModifiedBy>
  <cp:revision>301</cp:revision>
  <dcterms:created xsi:type="dcterms:W3CDTF">2017-01-28T01:03:38Z</dcterms:created>
  <dcterms:modified xsi:type="dcterms:W3CDTF">2018-03-26T16:09:04Z</dcterms:modified>
</cp:coreProperties>
</file>