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321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82" r:id="rId16"/>
    <p:sldId id="284" r:id="rId17"/>
    <p:sldId id="279" r:id="rId18"/>
    <p:sldId id="278" r:id="rId19"/>
    <p:sldId id="283" r:id="rId20"/>
    <p:sldId id="272" r:id="rId21"/>
    <p:sldId id="286" r:id="rId22"/>
    <p:sldId id="294" r:id="rId23"/>
    <p:sldId id="295" r:id="rId24"/>
    <p:sldId id="280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2" r:id="rId38"/>
    <p:sldId id="30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 autoAdjust="0"/>
    <p:restoredTop sz="94728" autoAdjust="0"/>
  </p:normalViewPr>
  <p:slideViewPr>
    <p:cSldViewPr snapToGrid="0">
      <p:cViewPr varScale="1">
        <p:scale>
          <a:sx n="201" d="100"/>
          <a:sy n="201" d="100"/>
        </p:scale>
        <p:origin x="153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4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为了降低多个输入同时翻转的概率，对时序电路的输入一般采用素数作为时间间隔。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9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0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BB3D-892B-4325-9216-9674CFF2F382}" type="datetime1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4F47-2BA6-4A53-B6DE-0B043229393E}" type="datetime1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56CC-240F-41C6-95DC-3DA9D89463FA}" type="datetime1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44978"/>
            <a:ext cx="7772400" cy="1352691"/>
          </a:xfrm>
        </p:spPr>
        <p:txBody>
          <a:bodyPr anchor="ctr"/>
          <a:lstStyle/>
          <a:p>
            <a:r>
              <a:rPr lang="zh-CN" altLang="en-US" b="1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0244" y="2116642"/>
            <a:ext cx="6858000" cy="935968"/>
          </a:xfrm>
        </p:spPr>
        <p:txBody>
          <a:bodyPr anchor="ctr">
            <a:normAutofit/>
          </a:bodyPr>
          <a:lstStyle/>
          <a:p>
            <a:r>
              <a:rPr lang="en-US" altLang="zh-CN" sz="4400" b="1" spc="300" dirty="0"/>
              <a:t>4. </a:t>
            </a:r>
            <a:r>
              <a:rPr lang="en-US" altLang="zh-CN" sz="4400" b="1" spc="300" dirty="0" err="1"/>
              <a:t>Vivado</a:t>
            </a:r>
            <a:r>
              <a:rPr lang="zh-CN" altLang="en-US" sz="4400" b="1" spc="300" dirty="0"/>
              <a:t>设计</a:t>
            </a:r>
            <a:r>
              <a:rPr lang="zh-CN" altLang="en-US" sz="4400" b="1" spc="300" dirty="0" smtClean="0"/>
              <a:t>工具</a:t>
            </a:r>
            <a:endParaRPr lang="zh-CN" altLang="en-US" sz="4400" b="1" spc="300" dirty="0"/>
          </a:p>
        </p:txBody>
      </p:sp>
      <p:sp>
        <p:nvSpPr>
          <p:cNvPr id="4" name="矩形 3"/>
          <p:cNvSpPr/>
          <p:nvPr/>
        </p:nvSpPr>
        <p:spPr>
          <a:xfrm>
            <a:off x="1542004" y="5276303"/>
            <a:ext cx="6059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pc="300" dirty="0"/>
              <a:t>开发</a:t>
            </a:r>
            <a:r>
              <a:rPr lang="en-US" altLang="zh-CN" sz="2400" spc="300" dirty="0"/>
              <a:t>Xilinx</a:t>
            </a:r>
            <a:r>
              <a:rPr lang="zh-CN" altLang="en-US" sz="2400" spc="300" dirty="0"/>
              <a:t>公司的</a:t>
            </a:r>
            <a:r>
              <a:rPr lang="en-US" altLang="zh-CN" sz="2400" spc="300" dirty="0"/>
              <a:t>FPGA</a:t>
            </a:r>
            <a:r>
              <a:rPr lang="zh-CN" altLang="en-US" sz="2400" spc="300" dirty="0"/>
              <a:t>的集成开发软件</a:t>
            </a:r>
            <a:endParaRPr lang="en-US" altLang="zh-CN" sz="2400" spc="300" dirty="0"/>
          </a:p>
        </p:txBody>
      </p:sp>
      <p:pic>
        <p:nvPicPr>
          <p:cNvPr id="5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394823"/>
              </p:ext>
            </p:extLst>
          </p:nvPr>
        </p:nvGraphicFramePr>
        <p:xfrm>
          <a:off x="1140244" y="3317188"/>
          <a:ext cx="1143967" cy="1429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Image" r:id="rId5" imgW="914040" imgH="1142640" progId="Photoshop.Image.12">
                  <p:embed/>
                </p:oleObj>
              </mc:Choice>
              <mc:Fallback>
                <p:oleObj name="Image" r:id="rId5" imgW="914040" imgH="11426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0244" y="3317188"/>
                        <a:ext cx="1143967" cy="1429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29142"/>
            <a:ext cx="7886700" cy="8363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利用向导定义模块接口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3" y="1975096"/>
            <a:ext cx="4358082" cy="30605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395" y="1244895"/>
            <a:ext cx="3872119" cy="4520905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4502995" y="3835400"/>
            <a:ext cx="6604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9395" y="3601368"/>
            <a:ext cx="2006687" cy="1047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59218" y="3355592"/>
            <a:ext cx="1611916" cy="1425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192642"/>
            <a:ext cx="4727002" cy="8363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 smtClean="0"/>
              <a:t>完善模块代码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02" y="0"/>
            <a:ext cx="378994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2" y="1432487"/>
            <a:ext cx="3581400" cy="418147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133927" y="3523224"/>
            <a:ext cx="6604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3293" y="3391020"/>
            <a:ext cx="1488895" cy="1313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453" y="2909460"/>
            <a:ext cx="2944957" cy="352400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/>
          <a:stretch/>
        </p:blipFill>
        <p:spPr>
          <a:xfrm>
            <a:off x="7018692" y="76879"/>
            <a:ext cx="2049780" cy="169683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37400" y="1079651"/>
            <a:ext cx="1654060" cy="253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118" y="103742"/>
            <a:ext cx="5309299" cy="83635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在项目中添加测试模块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" y="1120745"/>
            <a:ext cx="4581525" cy="3695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4503259"/>
            <a:ext cx="3019425" cy="19907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670317" y="2851671"/>
            <a:ext cx="2648295" cy="251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" y="4503259"/>
            <a:ext cx="5638800" cy="3609975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1537962"/>
            <a:ext cx="5629275" cy="394335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1231900" y="4000500"/>
            <a:ext cx="3606800" cy="698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413626" y="4000500"/>
            <a:ext cx="104774" cy="698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5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54542"/>
            <a:ext cx="7886700" cy="8363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利用向导定义测试模块接口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8" y="2435817"/>
            <a:ext cx="4724400" cy="2886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43" y="2407242"/>
            <a:ext cx="3343275" cy="291465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919270" y="3567704"/>
            <a:ext cx="6604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2446" y="136410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测试模块为最顶层的模块，因此没有输入、输出接口</a:t>
            </a:r>
            <a:endParaRPr lang="zh-CN" altLang="en-US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68764" y="3898901"/>
            <a:ext cx="2017617" cy="937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2445" y="4190004"/>
            <a:ext cx="2954137" cy="481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2371" y="1972019"/>
            <a:ext cx="1531345" cy="5177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667" y="111738"/>
            <a:ext cx="7886700" cy="824696"/>
          </a:xfrm>
        </p:spPr>
        <p:txBody>
          <a:bodyPr/>
          <a:lstStyle/>
          <a:p>
            <a:pPr algn="ctr"/>
            <a:r>
              <a:rPr lang="zh-CN" altLang="en-US" b="1" dirty="0" smtClean="0"/>
              <a:t>仿 真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42371" y="804230"/>
            <a:ext cx="8548125" cy="589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功能：</a:t>
            </a:r>
            <a:r>
              <a:rPr lang="en-US" altLang="zh-CN" sz="2400" dirty="0" smtClean="0"/>
              <a:t>Verilog </a:t>
            </a:r>
            <a:r>
              <a:rPr lang="en-US" altLang="zh-CN" sz="2400" dirty="0" err="1" smtClean="0"/>
              <a:t>testbench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一个例</a:t>
            </a:r>
            <a:r>
              <a:rPr lang="zh-CN" altLang="en-US" sz="2400" dirty="0" smtClean="0"/>
              <a:t>化待</a:t>
            </a:r>
            <a:r>
              <a:rPr lang="zh-CN" altLang="en-US" sz="2400" dirty="0"/>
              <a:t>测</a:t>
            </a:r>
            <a:r>
              <a:rPr lang="en-US" altLang="zh-CN" sz="2400" dirty="0"/>
              <a:t>(MUT</a:t>
            </a:r>
            <a:r>
              <a:rPr lang="en-US" altLang="zh-CN" sz="2400" dirty="0" smtClean="0"/>
              <a:t>)</a:t>
            </a:r>
            <a:r>
              <a:rPr lang="zh-CN" altLang="en-US" sz="2400" dirty="0"/>
              <a:t>的</a:t>
            </a:r>
            <a:r>
              <a:rPr lang="en-US" altLang="zh-CN" sz="2400" dirty="0" smtClean="0"/>
              <a:t>Verilog</a:t>
            </a:r>
            <a:r>
              <a:rPr lang="zh-CN" altLang="en-US" sz="2400" dirty="0"/>
              <a:t>模块</a:t>
            </a:r>
            <a:r>
              <a:rPr lang="zh-CN" altLang="en-US" sz="2400" dirty="0" smtClean="0"/>
              <a:t>，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</a:t>
            </a:r>
            <a:r>
              <a:rPr lang="zh-CN" altLang="en-US" sz="2400" dirty="0" smtClean="0"/>
              <a:t>给</a:t>
            </a:r>
            <a:r>
              <a:rPr lang="zh-CN" altLang="en-US" sz="2400" dirty="0"/>
              <a:t>它施加激励并观测其输出</a:t>
            </a:r>
            <a:r>
              <a:rPr lang="zh-CN" altLang="en-US" sz="2400" dirty="0" smtClean="0"/>
              <a:t>。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每个模块都需要测试！</a:t>
            </a: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主要步骤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457200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声明</a:t>
            </a:r>
            <a:r>
              <a:rPr lang="zh-CN" altLang="en-US" sz="2400" dirty="0" smtClean="0"/>
              <a:t> </a:t>
            </a:r>
            <a:r>
              <a:rPr lang="en-US" altLang="zh-CN" sz="2400" i="1" dirty="0"/>
              <a:t>`</a:t>
            </a:r>
            <a:r>
              <a:rPr lang="en-US" altLang="zh-CN" sz="2400" i="1" dirty="0" smtClean="0"/>
              <a:t>timescale</a:t>
            </a:r>
            <a:endParaRPr lang="en-US" altLang="zh-CN" sz="2400" dirty="0" smtClean="0"/>
          </a:p>
          <a:p>
            <a:pPr marL="457200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/>
              <a:t>通常没有接口</a:t>
            </a:r>
            <a:r>
              <a:rPr lang="en-US" altLang="zh-CN" sz="2400" dirty="0" smtClean="0"/>
              <a:t>(port)</a:t>
            </a:r>
          </a:p>
          <a:p>
            <a:pPr marL="457200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声明输入输出端口变量</a:t>
            </a:r>
            <a:endParaRPr lang="en-US" altLang="zh-CN" sz="2400" b="1" dirty="0" smtClean="0"/>
          </a:p>
          <a:p>
            <a:pPr marL="457200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实例化功能模块</a:t>
            </a:r>
            <a:endParaRPr lang="en-US" altLang="zh-CN" sz="2400" b="1" dirty="0" smtClean="0"/>
          </a:p>
          <a:p>
            <a:pPr marL="457200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初始化输入</a:t>
            </a:r>
            <a:endParaRPr lang="en-US" altLang="zh-CN" sz="2400" b="1" dirty="0" smtClean="0"/>
          </a:p>
          <a:p>
            <a:pPr marL="457200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/>
              <a:t>设置时钟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/>
              <a:t>添加激励信号</a:t>
            </a:r>
            <a:endParaRPr lang="en-US" altLang="zh-CN" sz="24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3485684" y="2706097"/>
            <a:ext cx="2302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`timescale </a:t>
            </a:r>
            <a:r>
              <a:rPr lang="en-US" altLang="zh-CN" dirty="0"/>
              <a:t>1ns / </a:t>
            </a:r>
            <a:r>
              <a:rPr lang="en-US" altLang="zh-CN" dirty="0" smtClean="0"/>
              <a:t>100ps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19107" y="4378181"/>
            <a:ext cx="6147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将</a:t>
            </a:r>
            <a:r>
              <a:rPr lang="zh-CN" altLang="en-US" dirty="0"/>
              <a:t>测试平台中声明的</a:t>
            </a:r>
            <a:r>
              <a:rPr lang="zh-CN" altLang="en-US" b="1" dirty="0"/>
              <a:t>变量</a:t>
            </a:r>
            <a:r>
              <a:rPr lang="zh-CN" altLang="en-US" dirty="0"/>
              <a:t>与待测模块的</a:t>
            </a:r>
            <a:r>
              <a:rPr lang="zh-CN" altLang="en-US" b="1" dirty="0"/>
              <a:t>输入输出端口</a:t>
            </a:r>
            <a:r>
              <a:rPr lang="zh-CN" altLang="en-US" dirty="0"/>
              <a:t>相</a:t>
            </a:r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3451" y="2341433"/>
            <a:ext cx="365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`timescale  </a:t>
            </a:r>
            <a:r>
              <a:rPr lang="zh-CN" altLang="en-US" dirty="0"/>
              <a:t>仿真时间单位</a:t>
            </a:r>
            <a:r>
              <a:rPr lang="en-US" altLang="zh-CN" dirty="0"/>
              <a:t>/</a:t>
            </a:r>
            <a:r>
              <a:rPr lang="zh-CN" altLang="en-US" dirty="0"/>
              <a:t>时间精度</a:t>
            </a:r>
          </a:p>
        </p:txBody>
      </p:sp>
      <p:sp>
        <p:nvSpPr>
          <p:cNvPr id="9" name="矩形 8"/>
          <p:cNvSpPr/>
          <p:nvPr/>
        </p:nvSpPr>
        <p:spPr>
          <a:xfrm>
            <a:off x="3904815" y="3618737"/>
            <a:ext cx="4885681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zh-CN" altLang="en-US" dirty="0"/>
              <a:t>与待测模块</a:t>
            </a:r>
            <a:r>
              <a:rPr lang="zh-CN" altLang="en-US" b="1" dirty="0"/>
              <a:t>输入端口</a:t>
            </a:r>
            <a:r>
              <a:rPr lang="zh-CN" altLang="en-US" dirty="0"/>
              <a:t>相连接的变量定义为</a:t>
            </a:r>
            <a:r>
              <a:rPr lang="en-US" altLang="zh-CN" b="1" dirty="0" err="1" smtClean="0"/>
              <a:t>reg</a:t>
            </a:r>
            <a:endParaRPr lang="en-US" altLang="zh-CN" dirty="0"/>
          </a:p>
          <a:p>
            <a:pPr>
              <a:spcAft>
                <a:spcPts val="400"/>
              </a:spcAft>
            </a:pPr>
            <a:r>
              <a:rPr lang="zh-CN" altLang="en-US" dirty="0"/>
              <a:t>与待测模块</a:t>
            </a:r>
            <a:r>
              <a:rPr lang="zh-CN" altLang="en-US" b="1" dirty="0"/>
              <a:t>输出端口</a:t>
            </a:r>
            <a:r>
              <a:rPr lang="zh-CN" altLang="en-US" dirty="0"/>
              <a:t>相连接的变量定义为</a:t>
            </a:r>
            <a:r>
              <a:rPr lang="en-US" altLang="zh-CN" b="1" dirty="0" smtClean="0"/>
              <a:t>wire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485684" y="3227371"/>
            <a:ext cx="460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因为是最顶层模块，不会被其他模块实例化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6600" y="4770353"/>
            <a:ext cx="4575365" cy="206561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3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667" y="177840"/>
            <a:ext cx="7886700" cy="824696"/>
          </a:xfrm>
        </p:spPr>
        <p:txBody>
          <a:bodyPr/>
          <a:lstStyle/>
          <a:p>
            <a:pPr algn="ctr"/>
            <a:r>
              <a:rPr lang="zh-CN" altLang="en-US" b="1" dirty="0" smtClean="0"/>
              <a:t>仿真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64405" y="1002536"/>
            <a:ext cx="85481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</a:rPr>
              <a:t>功能：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Verilog </a:t>
            </a:r>
            <a:r>
              <a:rPr lang="en-US" altLang="zh-CN" sz="2400" dirty="0" err="1" smtClean="0">
                <a:solidFill>
                  <a:schemeClr val="bg1">
                    <a:lumMod val="75000"/>
                  </a:schemeClr>
                </a:solidFill>
              </a:rPr>
              <a:t>testbench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是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一个例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化待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测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(MUT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Verilog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模块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， 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            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给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它施加激励并观测其输出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。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每个模块都需要测试！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主要步骤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声明</a:t>
            </a:r>
            <a:r>
              <a:rPr lang="zh-CN" altLang="en-US" sz="2400" dirty="0" smtClean="0"/>
              <a:t> </a:t>
            </a:r>
            <a:r>
              <a:rPr lang="en-US" altLang="zh-CN" sz="2400" i="1" dirty="0"/>
              <a:t>`</a:t>
            </a:r>
            <a:r>
              <a:rPr lang="en-US" altLang="zh-CN" sz="2400" i="1" dirty="0" smtClean="0"/>
              <a:t>timescale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通常没有接口</a:t>
            </a:r>
            <a:r>
              <a:rPr lang="en-US" altLang="zh-CN" sz="2400" dirty="0" smtClean="0"/>
              <a:t>(port)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声明输入输出端口变量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实例化功能模块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初始化输入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设置时钟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时序电路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添加激励信号</a:t>
            </a:r>
            <a:endParaRPr lang="en-US" altLang="zh-CN" sz="24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33" y="1645894"/>
            <a:ext cx="4048125" cy="507682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2806731" y="2269476"/>
            <a:ext cx="1784250" cy="72711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390164" y="2668678"/>
            <a:ext cx="3034987" cy="83715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646342" y="2996589"/>
            <a:ext cx="2137617" cy="83715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966474" y="3559990"/>
            <a:ext cx="1817680" cy="106706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465368" y="4033585"/>
            <a:ext cx="2249782" cy="112205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382178" y="5787977"/>
            <a:ext cx="1200839" cy="15178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754217" y="6174119"/>
            <a:ext cx="1828800" cy="9447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265315" y="3833739"/>
            <a:ext cx="2738250" cy="1137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initial</a:t>
            </a:r>
            <a:r>
              <a:rPr lang="zh-CN" altLang="en-US" sz="2400" dirty="0" smtClean="0"/>
              <a:t>只执行一次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always</a:t>
            </a:r>
            <a:r>
              <a:rPr lang="zh-CN" altLang="en-US" sz="2400" dirty="0" smtClean="0"/>
              <a:t>重复执行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9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" y="65741"/>
            <a:ext cx="3566160" cy="67418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8156" y="134206"/>
            <a:ext cx="5223228" cy="1041401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例</a:t>
            </a:r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仿真</a:t>
            </a:r>
            <a:r>
              <a:rPr lang="en-US" altLang="zh-CN" sz="4000" b="1" dirty="0" smtClean="0"/>
              <a:t>Detect101.v</a:t>
            </a:r>
            <a:endParaRPr lang="zh-CN" altLang="en-US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65" y="1198061"/>
            <a:ext cx="4425835" cy="5550518"/>
          </a:xfrm>
          <a:prstGeom prst="rect">
            <a:avLst/>
          </a:prstGeom>
        </p:spPr>
      </p:pic>
      <p:sp>
        <p:nvSpPr>
          <p:cNvPr id="3" name="流程图: 文档 2"/>
          <p:cNvSpPr/>
          <p:nvPr/>
        </p:nvSpPr>
        <p:spPr>
          <a:xfrm>
            <a:off x="2488902" y="1607659"/>
            <a:ext cx="1435714" cy="496848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Detect101.v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9300" y="3987800"/>
            <a:ext cx="1415772" cy="573286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测试代码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48928" y="5891132"/>
            <a:ext cx="227602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2520943" y="5891132"/>
            <a:ext cx="227602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3092958" y="5891132"/>
            <a:ext cx="227602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3664973" y="5891132"/>
            <a:ext cx="227602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176530" y="6013481"/>
            <a:ext cx="344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748545" y="6013481"/>
            <a:ext cx="344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320560" y="6013481"/>
            <a:ext cx="344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197893" y="5951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63757" y="5963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36704" y="5951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1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0093" y="219310"/>
            <a:ext cx="6777805" cy="99257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b="1" dirty="0" smtClean="0"/>
              <a:t>例</a:t>
            </a:r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运行仿真、查看测试波形图</a:t>
            </a:r>
            <a:endParaRPr lang="zh-CN" altLang="en-US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76" y="1743598"/>
            <a:ext cx="5086350" cy="2371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8714"/>
            <a:ext cx="9144000" cy="1819587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6019800" y="4203700"/>
            <a:ext cx="711200" cy="4769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909021" y="2603500"/>
            <a:ext cx="1981200" cy="838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71969" y="2037544"/>
            <a:ext cx="126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放大按钮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40200" y="418618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波形放大后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/>
          <a:stretch/>
        </p:blipFill>
        <p:spPr>
          <a:xfrm>
            <a:off x="96835" y="165977"/>
            <a:ext cx="2049780" cy="279852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963" y="2892404"/>
            <a:ext cx="3268980" cy="1154430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3985526" y="2430569"/>
            <a:ext cx="333086" cy="6872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29657" y="2636550"/>
            <a:ext cx="1716957" cy="4812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4694" y="63500"/>
            <a:ext cx="4100706" cy="4826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180" y="144146"/>
            <a:ext cx="4046220" cy="16211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/>
              <a:t>仿真方案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    </a:t>
            </a:r>
            <a:r>
              <a:rPr lang="zh-CN" altLang="en-US" sz="4000" b="1" dirty="0" smtClean="0"/>
              <a:t>与时钟同步</a:t>
            </a:r>
            <a:endParaRPr lang="zh-CN" altLang="en-US" sz="4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13" y="5033674"/>
            <a:ext cx="9167813" cy="18243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45100" y="4164376"/>
            <a:ext cx="3513310" cy="475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7180" y="4178502"/>
            <a:ext cx="4325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用 </a:t>
            </a:r>
            <a:r>
              <a:rPr lang="en-US" altLang="zh-CN" sz="2400" b="1" dirty="0">
                <a:solidFill>
                  <a:srgbClr val="FF0000"/>
                </a:solidFill>
              </a:rPr>
              <a:t>forever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循环来重复</a:t>
            </a:r>
            <a:r>
              <a:rPr lang="zh-CN" altLang="en-US" sz="2400" dirty="0" smtClean="0"/>
              <a:t>执行操作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" y="701675"/>
            <a:ext cx="7124700" cy="6153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197" y="120278"/>
            <a:ext cx="4640580" cy="62235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方案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：显示输出</a:t>
            </a:r>
            <a:endParaRPr lang="zh-CN" altLang="en-US" sz="3600" b="1" dirty="0"/>
          </a:p>
        </p:txBody>
      </p:sp>
      <p:sp>
        <p:nvSpPr>
          <p:cNvPr id="8" name="矩形 7"/>
          <p:cNvSpPr/>
          <p:nvPr/>
        </p:nvSpPr>
        <p:spPr>
          <a:xfrm>
            <a:off x="787188" y="5442333"/>
            <a:ext cx="5966152" cy="1004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0"/>
            <a:ext cx="4972050" cy="4181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47988" y="279400"/>
            <a:ext cx="3975312" cy="3429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8459123">
            <a:off x="4284511" y="4349061"/>
            <a:ext cx="1800934" cy="3714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7216" y="177495"/>
            <a:ext cx="3973111" cy="836353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zh-CN" b="1" dirty="0" err="1" smtClean="0"/>
              <a:t>Vivado</a:t>
            </a:r>
            <a:r>
              <a:rPr lang="zh-CN" altLang="en-US" b="1" dirty="0" smtClean="0"/>
              <a:t>设计流程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 rot="20981430">
            <a:off x="2683467" y="2429538"/>
            <a:ext cx="4083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全套解决方案</a:t>
            </a:r>
            <a:endParaRPr lang="en-US" altLang="zh-CN" sz="2400" dirty="0" smtClean="0"/>
          </a:p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无须借助任何第三方</a:t>
            </a:r>
            <a:r>
              <a:rPr lang="en-US" altLang="zh-CN" sz="2400" dirty="0" smtClean="0"/>
              <a:t>EDA</a:t>
            </a:r>
            <a:r>
              <a:rPr lang="zh-CN" altLang="en-US" sz="2400" dirty="0" smtClean="0"/>
              <a:t>软件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71736" y="512000"/>
            <a:ext cx="2159997" cy="50184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/>
              <a:t>新建工程</a:t>
            </a:r>
            <a:endParaRPr lang="en-US" altLang="zh-CN" sz="24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71735" y="1415027"/>
            <a:ext cx="2159998" cy="50184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/>
              <a:t>输入代码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71735" y="2318054"/>
            <a:ext cx="2159998" cy="50184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/>
              <a:t>添加约束文件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71733" y="3221081"/>
            <a:ext cx="2160000" cy="50184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/>
              <a:t>仿 </a:t>
            </a:r>
            <a:r>
              <a:rPr lang="zh-CN" altLang="en-US" sz="2400" b="1" dirty="0" smtClean="0"/>
              <a:t>真</a:t>
            </a:r>
            <a:endParaRPr lang="en-US" altLang="zh-CN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71733" y="4124108"/>
            <a:ext cx="2160000" cy="50184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/>
              <a:t>综 合</a:t>
            </a:r>
            <a:endParaRPr lang="en-US" altLang="zh-CN" sz="2400" b="1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271733" y="5027135"/>
            <a:ext cx="2160000" cy="50184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/>
              <a:t>实 现</a:t>
            </a:r>
            <a:endParaRPr lang="en-US" altLang="zh-CN" sz="2400" b="1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271733" y="5930162"/>
            <a:ext cx="2160000" cy="50184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/>
              <a:t>生成 </a:t>
            </a:r>
            <a:r>
              <a:rPr lang="en-US" altLang="zh-CN" sz="2400" b="1" dirty="0" smtClean="0"/>
              <a:t>bit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+ </a:t>
            </a:r>
            <a:r>
              <a:rPr lang="zh-CN" altLang="en-US" sz="2400" b="1" dirty="0" smtClean="0"/>
              <a:t>下载</a:t>
            </a:r>
            <a:endParaRPr lang="en-US" altLang="zh-CN" sz="2400" b="1" dirty="0" smtClean="0"/>
          </a:p>
        </p:txBody>
      </p:sp>
      <p:sp>
        <p:nvSpPr>
          <p:cNvPr id="12" name="下箭头 11"/>
          <p:cNvSpPr/>
          <p:nvPr/>
        </p:nvSpPr>
        <p:spPr>
          <a:xfrm>
            <a:off x="1201333" y="1013848"/>
            <a:ext cx="264405" cy="401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1201333" y="1916875"/>
            <a:ext cx="264405" cy="401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1201333" y="2819902"/>
            <a:ext cx="264405" cy="401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201333" y="3722929"/>
            <a:ext cx="264405" cy="401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201333" y="5528983"/>
            <a:ext cx="264405" cy="401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1201333" y="4625956"/>
            <a:ext cx="264405" cy="401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/>
          <a:stretch/>
        </p:blipFill>
        <p:spPr>
          <a:xfrm>
            <a:off x="7018692" y="231117"/>
            <a:ext cx="2049780" cy="6283470"/>
          </a:xfrm>
          <a:prstGeom prst="rect">
            <a:avLst/>
          </a:prstGeom>
        </p:spPr>
      </p:pic>
      <p:cxnSp>
        <p:nvCxnSpPr>
          <p:cNvPr id="21" name="直接箭头连接符 20"/>
          <p:cNvCxnSpPr>
            <a:stCxn id="6" idx="0"/>
          </p:cNvCxnSpPr>
          <p:nvPr/>
        </p:nvCxnSpPr>
        <p:spPr>
          <a:xfrm flipV="1">
            <a:off x="2431733" y="1368649"/>
            <a:ext cx="4817366" cy="29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0"/>
          </p:cNvCxnSpPr>
          <p:nvPr/>
        </p:nvCxnSpPr>
        <p:spPr>
          <a:xfrm flipV="1">
            <a:off x="2431733" y="1429136"/>
            <a:ext cx="4817366" cy="11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0"/>
          </p:cNvCxnSpPr>
          <p:nvPr/>
        </p:nvCxnSpPr>
        <p:spPr>
          <a:xfrm flipV="1">
            <a:off x="2431733" y="2615358"/>
            <a:ext cx="4586959" cy="85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</p:cNvCxnSpPr>
          <p:nvPr/>
        </p:nvCxnSpPr>
        <p:spPr>
          <a:xfrm flipV="1">
            <a:off x="2431733" y="3923518"/>
            <a:ext cx="4707197" cy="45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0"/>
          </p:cNvCxnSpPr>
          <p:nvPr/>
        </p:nvCxnSpPr>
        <p:spPr>
          <a:xfrm flipV="1">
            <a:off x="2431733" y="4826545"/>
            <a:ext cx="4586959" cy="45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0"/>
          </p:cNvCxnSpPr>
          <p:nvPr/>
        </p:nvCxnSpPr>
        <p:spPr>
          <a:xfrm flipV="1">
            <a:off x="2431733" y="5729572"/>
            <a:ext cx="4586959" cy="45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667" y="177840"/>
            <a:ext cx="7886700" cy="824696"/>
          </a:xfrm>
        </p:spPr>
        <p:txBody>
          <a:bodyPr/>
          <a:lstStyle/>
          <a:p>
            <a:pPr algn="ctr"/>
            <a:r>
              <a:rPr lang="en-US" altLang="zh-CN" b="1" dirty="0" smtClean="0"/>
              <a:t>2</a:t>
            </a:r>
            <a:r>
              <a:rPr lang="zh-CN" altLang="en-US" b="1" dirty="0" smtClean="0"/>
              <a:t>种 仿真</a:t>
            </a:r>
            <a:endParaRPr lang="zh-CN" altLang="en-US" b="1" dirty="0"/>
          </a:p>
        </p:txBody>
      </p:sp>
      <p:sp>
        <p:nvSpPr>
          <p:cNvPr id="6" name="椭圆 5"/>
          <p:cNvSpPr/>
          <p:nvPr/>
        </p:nvSpPr>
        <p:spPr>
          <a:xfrm>
            <a:off x="1574800" y="1422400"/>
            <a:ext cx="1220748" cy="1600200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051300" y="1422400"/>
            <a:ext cx="2895600" cy="1600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要验证的设计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1048" y="210713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激励信号</a:t>
            </a:r>
          </a:p>
        </p:txBody>
      </p:sp>
      <p:sp>
        <p:nvSpPr>
          <p:cNvPr id="10" name="椭圆 9"/>
          <p:cNvSpPr/>
          <p:nvPr/>
        </p:nvSpPr>
        <p:spPr>
          <a:xfrm>
            <a:off x="1574800" y="3867426"/>
            <a:ext cx="1220748" cy="1600200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051300" y="3867426"/>
            <a:ext cx="2895600" cy="1600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要验证的设计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31176" y="42693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激励信号</a:t>
            </a:r>
          </a:p>
        </p:txBody>
      </p:sp>
      <p:sp>
        <p:nvSpPr>
          <p:cNvPr id="13" name="矩形 12"/>
          <p:cNvSpPr/>
          <p:nvPr/>
        </p:nvSpPr>
        <p:spPr>
          <a:xfrm>
            <a:off x="1631176" y="48824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验证结果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>
            <a:stCxn id="6" idx="6"/>
            <a:endCxn id="7" idx="1"/>
          </p:cNvCxnSpPr>
          <p:nvPr/>
        </p:nvCxnSpPr>
        <p:spPr>
          <a:xfrm>
            <a:off x="2795548" y="2222500"/>
            <a:ext cx="12557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739172" y="4454008"/>
            <a:ext cx="12557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723657" y="5067094"/>
            <a:ext cx="12557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1812" y="1383216"/>
            <a:ext cx="615553" cy="18171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spc="600" dirty="0">
                <a:latin typeface="楷体" panose="02010609060101010101" pitchFamily="49" charset="-122"/>
                <a:ea typeface="楷体" panose="02010609060101010101" pitchFamily="49" charset="-122"/>
              </a:rPr>
              <a:t>简单</a:t>
            </a:r>
            <a:r>
              <a:rPr lang="zh-CN" altLang="en-US" sz="2800" b="1" spc="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仿真</a:t>
            </a:r>
            <a:endParaRPr lang="zh-CN" altLang="en-US" sz="2800" b="1" spc="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4135" y="3783652"/>
            <a:ext cx="615553" cy="18171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spc="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复杂仿真</a:t>
            </a:r>
            <a:endParaRPr lang="zh-CN" altLang="en-US" sz="2800" b="1" spc="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46415" y="204087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人工验证输出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046415" y="445400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自动验证输出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517900" y="5695991"/>
            <a:ext cx="5363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参考：</a:t>
            </a:r>
            <a:r>
              <a:rPr lang="en-US" altLang="zh-CN" sz="2000" dirty="0" smtClean="0"/>
              <a:t>Lab4 </a:t>
            </a:r>
            <a:r>
              <a:rPr lang="en-US" altLang="zh-CN" sz="2000" dirty="0"/>
              <a:t>- Tasks, Functions, and Testbench.pdf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801" y="155806"/>
            <a:ext cx="7755187" cy="76961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 smtClean="0"/>
              <a:t>顶层模块设计（自顶向下设计）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9" y="1828803"/>
            <a:ext cx="8743950" cy="28670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02652" y="5100649"/>
            <a:ext cx="46490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方法</a:t>
            </a:r>
            <a:r>
              <a:rPr lang="en-US" altLang="zh-CN" sz="2400" b="1" dirty="0"/>
              <a:t>1</a:t>
            </a:r>
            <a:r>
              <a:rPr lang="zh-CN" altLang="en-US" sz="2400" dirty="0"/>
              <a:t>：所有模块放在一个文件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方法</a:t>
            </a:r>
            <a:r>
              <a:rPr lang="en-US" altLang="zh-CN" sz="2400" b="1" dirty="0" smtClean="0"/>
              <a:t>2</a:t>
            </a:r>
            <a:r>
              <a:rPr lang="zh-CN" altLang="en-US" sz="2400" dirty="0" smtClean="0"/>
              <a:t>：不同模块放在不同文件中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26252" y="1077028"/>
            <a:ext cx="5199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Top</a:t>
            </a:r>
            <a:r>
              <a:rPr lang="zh-CN" altLang="en-US" sz="2400" dirty="0" smtClean="0"/>
              <a:t>模块中调用</a:t>
            </a:r>
            <a:r>
              <a:rPr lang="en-US" altLang="zh-CN" sz="2400" dirty="0" smtClean="0"/>
              <a:t>add8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reg8</a:t>
            </a:r>
            <a:r>
              <a:rPr lang="zh-CN" altLang="en-US" sz="2400" dirty="0" smtClean="0"/>
              <a:t>两个子模块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21</a:t>
            </a:fld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644048" y="1586429"/>
            <a:ext cx="198304" cy="117880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877937" y="1586429"/>
            <a:ext cx="815249" cy="172964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47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036" y="63500"/>
            <a:ext cx="4559499" cy="3606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3441" y="136935"/>
            <a:ext cx="4469788" cy="76961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 smtClean="0"/>
              <a:t>顶层模块设计（</a:t>
            </a:r>
            <a:r>
              <a:rPr lang="en-US" altLang="zh-CN" sz="4000" b="1" dirty="0" smtClean="0"/>
              <a:t>1</a:t>
            </a:r>
            <a:r>
              <a:rPr lang="zh-CN" altLang="en-US" sz="4000" b="1" dirty="0" smtClean="0"/>
              <a:t>）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073682" y="894833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所有</a:t>
            </a:r>
            <a:r>
              <a:rPr lang="zh-CN" altLang="en-US" sz="2400" dirty="0" smtClean="0"/>
              <a:t>模块都在一个文件中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8776" y="4152900"/>
            <a:ext cx="4418803" cy="25396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流程图: 文档 10"/>
          <p:cNvSpPr/>
          <p:nvPr/>
        </p:nvSpPr>
        <p:spPr>
          <a:xfrm>
            <a:off x="6539145" y="2582627"/>
            <a:ext cx="1112704" cy="528810"/>
          </a:xfrm>
          <a:prstGeom prst="flowChart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Top1</a:t>
            </a:r>
            <a:endParaRPr lang="zh-CN" altLang="en-US" sz="24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035" y="3828308"/>
            <a:ext cx="3833555" cy="21406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35586" y="276064"/>
            <a:ext cx="429657" cy="329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0671" y="4065087"/>
            <a:ext cx="429657" cy="329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09142" y="4387706"/>
            <a:ext cx="429657" cy="329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30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159" y="155806"/>
            <a:ext cx="7072829" cy="76961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 smtClean="0"/>
              <a:t>顶层模块设计（</a:t>
            </a:r>
            <a:r>
              <a:rPr lang="en-US" altLang="zh-CN" sz="4000" b="1" dirty="0" smtClean="0"/>
              <a:t>2</a:t>
            </a:r>
            <a:r>
              <a:rPr lang="zh-CN" altLang="en-US" sz="4000" b="1" dirty="0" smtClean="0"/>
              <a:t>）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2854439" y="1063286"/>
            <a:ext cx="2339102" cy="1311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不同</a:t>
            </a:r>
            <a:r>
              <a:rPr lang="zh-CN" altLang="en-US" sz="2800" dirty="0" smtClean="0"/>
              <a:t>模块</a:t>
            </a:r>
            <a:r>
              <a:rPr lang="zh-CN" altLang="en-US" sz="2800" dirty="0"/>
              <a:t>放</a:t>
            </a:r>
            <a:r>
              <a:rPr lang="zh-CN" altLang="en-US" sz="2800" dirty="0" smtClean="0"/>
              <a:t>在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不同文件中。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9"/>
            <a:ext cx="2543175" cy="2447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1" y="2807580"/>
            <a:ext cx="4495800" cy="3790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06" y="1056604"/>
            <a:ext cx="3505200" cy="2476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31" y="3670973"/>
            <a:ext cx="3990975" cy="3114675"/>
          </a:xfrm>
          <a:prstGeom prst="rect">
            <a:avLst/>
          </a:prstGeom>
        </p:spPr>
      </p:pic>
      <p:sp>
        <p:nvSpPr>
          <p:cNvPr id="13" name="流程图: 文档 12"/>
          <p:cNvSpPr/>
          <p:nvPr/>
        </p:nvSpPr>
        <p:spPr>
          <a:xfrm>
            <a:off x="7897302" y="157472"/>
            <a:ext cx="1112704" cy="528810"/>
          </a:xfrm>
          <a:prstGeom prst="flowChart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Top2</a:t>
            </a:r>
            <a:endParaRPr lang="zh-CN" altLang="en-US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74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174" y="155461"/>
            <a:ext cx="6126995" cy="8363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添加引脚约束文件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61" y="1506694"/>
            <a:ext cx="4562475" cy="3600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124" y="3201417"/>
            <a:ext cx="3886200" cy="32099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1757" y="2622928"/>
            <a:ext cx="2049683" cy="347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08324" y="4632813"/>
            <a:ext cx="3691162" cy="347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08340" y="5200345"/>
            <a:ext cx="1333500" cy="347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33721" y="2584017"/>
            <a:ext cx="34830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添加：Nexys</a:t>
            </a:r>
            <a:r>
              <a:rPr lang="zh-CN" altLang="en-US" sz="2000" b="1" dirty="0">
                <a:solidFill>
                  <a:srgbClr val="FF0000"/>
                </a:solidFill>
              </a:rPr>
              <a:t>4DDR_Master.xdc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/>
          <a:stretch/>
        </p:blipFill>
        <p:spPr>
          <a:xfrm>
            <a:off x="7018692" y="142981"/>
            <a:ext cx="2049780" cy="169683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137400" y="1145753"/>
            <a:ext cx="1654060" cy="253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516" y="166823"/>
            <a:ext cx="7886700" cy="711531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应用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IP</a:t>
            </a:r>
            <a:r>
              <a:rPr lang="zh-CN" altLang="en-US" sz="4000" b="1" dirty="0" smtClean="0"/>
              <a:t>核：设计</a:t>
            </a:r>
            <a:r>
              <a:rPr lang="en-US" altLang="zh-CN" sz="4000" b="1" dirty="0"/>
              <a:t>RAM</a:t>
            </a:r>
            <a:endParaRPr lang="zh-CN" altLang="en-US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62" y="1879617"/>
            <a:ext cx="2061210" cy="1771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44" y="1211093"/>
            <a:ext cx="5429250" cy="5638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42153" y="4235117"/>
            <a:ext cx="1146393" cy="1037273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双击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07" y="5041557"/>
            <a:ext cx="2076586" cy="15836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339" y="3863582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① 单击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IP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目录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9362" y="3304196"/>
            <a:ext cx="1164638" cy="257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30439" y="4810725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② 选中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2713" y="798723"/>
            <a:ext cx="2318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</a:t>
            </a:r>
            <a:r>
              <a:rPr lang="en-US" altLang="zh-CN" sz="2000" dirty="0"/>
              <a:t>ntellectual 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en-US" altLang="zh-CN" sz="2000" dirty="0"/>
              <a:t>roperty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7765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516" y="166823"/>
            <a:ext cx="7886700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 smtClean="0"/>
              <a:t>RAM (2)</a:t>
            </a:r>
            <a:endParaRPr lang="zh-CN" altLang="en-US" sz="4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7" y="978475"/>
            <a:ext cx="6612709" cy="45674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63511" y="1145615"/>
            <a:ext cx="240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③ 配置</a:t>
            </a:r>
            <a:r>
              <a:rPr lang="en-US" altLang="zh-CN" sz="2400" dirty="0" smtClean="0">
                <a:solidFill>
                  <a:srgbClr val="FF0000"/>
                </a:solidFill>
              </a:rPr>
              <a:t>RAM</a:t>
            </a:r>
            <a:r>
              <a:rPr lang="zh-CN" altLang="en-US" sz="2400" dirty="0" smtClean="0">
                <a:solidFill>
                  <a:srgbClr val="FF0000"/>
                </a:solidFill>
              </a:rPr>
              <a:t>容量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83866" y="4013174"/>
            <a:ext cx="4572000" cy="2724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单口</a:t>
            </a:r>
            <a:r>
              <a:rPr lang="en-US" altLang="zh-CN" b="1" dirty="0"/>
              <a:t>RAM</a:t>
            </a:r>
            <a:r>
              <a:rPr lang="zh-CN" altLang="en-US" dirty="0"/>
              <a:t>（</a:t>
            </a:r>
            <a:r>
              <a:rPr lang="en-US" altLang="zh-CN" dirty="0" smtClean="0"/>
              <a:t>SRAM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只有一套</a:t>
            </a:r>
            <a:r>
              <a:rPr lang="zh-CN" altLang="en-US" dirty="0" smtClean="0"/>
              <a:t>地址总线，读</a:t>
            </a:r>
            <a:r>
              <a:rPr lang="zh-CN" altLang="en-US" dirty="0"/>
              <a:t>和写是分开</a:t>
            </a:r>
            <a:r>
              <a:rPr lang="zh-CN" altLang="en-US" dirty="0" smtClean="0"/>
              <a:t>的。</a:t>
            </a:r>
            <a:r>
              <a:rPr lang="en-US" altLang="zh-CN" dirty="0" smtClean="0"/>
              <a:t>(</a:t>
            </a:r>
            <a:r>
              <a:rPr lang="zh-CN" altLang="en-US" dirty="0"/>
              <a:t>不能在同一个</a:t>
            </a:r>
            <a:r>
              <a:rPr lang="zh-CN" altLang="en-US" dirty="0" smtClean="0"/>
              <a:t>周期里</a:t>
            </a:r>
            <a:r>
              <a:rPr lang="en-US" altLang="zh-CN" dirty="0" smtClean="0"/>
              <a:t>).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双</a:t>
            </a:r>
            <a:r>
              <a:rPr lang="zh-CN" altLang="en-US" dirty="0"/>
              <a:t>口</a:t>
            </a:r>
            <a:r>
              <a:rPr lang="en-US" altLang="zh-CN" dirty="0"/>
              <a:t>RAM</a:t>
            </a:r>
            <a:r>
              <a:rPr lang="zh-CN" altLang="en-US" dirty="0"/>
              <a:t>（</a:t>
            </a:r>
            <a:r>
              <a:rPr lang="en-US" altLang="zh-CN" dirty="0" smtClean="0"/>
              <a:t>DRAM</a:t>
            </a:r>
            <a:r>
              <a:rPr lang="zh-CN" altLang="en-US" dirty="0"/>
              <a:t>）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simple </a:t>
            </a:r>
            <a:r>
              <a:rPr lang="en-US" altLang="zh-CN" b="1" dirty="0"/>
              <a:t>dual-port RAM</a:t>
            </a:r>
            <a:r>
              <a:rPr lang="zh-CN" altLang="en-US" dirty="0" smtClean="0"/>
              <a:t>两</a:t>
            </a:r>
            <a:r>
              <a:rPr lang="zh-CN" altLang="en-US" dirty="0"/>
              <a:t>套地址总线</a:t>
            </a:r>
            <a:r>
              <a:rPr lang="en-US" altLang="zh-CN" dirty="0"/>
              <a:t>,</a:t>
            </a:r>
            <a:r>
              <a:rPr lang="zh-CN" altLang="en-US" dirty="0"/>
              <a:t>一套</a:t>
            </a:r>
            <a:r>
              <a:rPr lang="en-US" altLang="zh-CN" dirty="0" smtClean="0"/>
              <a:t>D</a:t>
            </a:r>
            <a:r>
              <a:rPr lang="zh-CN" altLang="en-US" dirty="0"/>
              <a:t>、</a:t>
            </a:r>
            <a:r>
              <a:rPr lang="en-US" altLang="zh-CN" dirty="0" smtClean="0"/>
              <a:t>Q </a:t>
            </a:r>
            <a:r>
              <a:rPr lang="zh-CN" altLang="en-US" dirty="0" smtClean="0"/>
              <a:t>一口</a:t>
            </a:r>
            <a:r>
              <a:rPr lang="zh-CN" altLang="en-US" dirty="0"/>
              <a:t>只能写</a:t>
            </a:r>
            <a:r>
              <a:rPr lang="en-US" altLang="zh-CN" dirty="0"/>
              <a:t>,</a:t>
            </a:r>
            <a:r>
              <a:rPr lang="zh-CN" altLang="en-US" dirty="0" smtClean="0"/>
              <a:t>一口</a:t>
            </a:r>
            <a:r>
              <a:rPr lang="zh-CN" altLang="en-US" dirty="0"/>
              <a:t>只能读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Dual Port </a:t>
            </a:r>
            <a:r>
              <a:rPr lang="en-US" altLang="zh-CN" b="1" dirty="0" smtClean="0"/>
              <a:t>RAM </a:t>
            </a:r>
            <a:r>
              <a:rPr lang="zh-CN" altLang="en-US" dirty="0" smtClean="0"/>
              <a:t>两</a:t>
            </a:r>
            <a:r>
              <a:rPr lang="zh-CN" altLang="en-US" dirty="0"/>
              <a:t>套</a:t>
            </a:r>
            <a:r>
              <a:rPr lang="zh-CN" altLang="en-US" dirty="0" smtClean="0"/>
              <a:t>地址总线。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两</a:t>
            </a:r>
            <a:r>
              <a:rPr lang="zh-CN" altLang="en-US" dirty="0"/>
              <a:t>套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，两</a:t>
            </a:r>
            <a:r>
              <a:rPr lang="zh-CN" altLang="en-US" dirty="0"/>
              <a:t>个口都可以</a:t>
            </a:r>
            <a:r>
              <a:rPr lang="zh-CN" altLang="en-US" dirty="0" smtClean="0"/>
              <a:t>读写。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altLang="zh-CN" dirty="0"/>
              <a:t>(</a:t>
            </a:r>
            <a:r>
              <a:rPr lang="zh-CN" altLang="en-US" dirty="0"/>
              <a:t>不能对同一个地址一起写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56462" y="2879738"/>
            <a:ext cx="2345738" cy="53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17800" y="4292600"/>
            <a:ext cx="1600200" cy="257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0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516" y="166823"/>
            <a:ext cx="7886700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 smtClean="0"/>
              <a:t>RAM (3)</a:t>
            </a:r>
            <a:endParaRPr lang="zh-CN" altLang="en-US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72" y="878354"/>
            <a:ext cx="5868718" cy="58457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95331" y="1028048"/>
            <a:ext cx="4701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④ 配置输入</a:t>
            </a:r>
            <a:r>
              <a:rPr lang="en-US" altLang="zh-CN" sz="2000" dirty="0" smtClean="0">
                <a:solidFill>
                  <a:srgbClr val="FF0000"/>
                </a:solidFill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输出引脚是否具有锁存功能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61797" y="2701939"/>
            <a:ext cx="2010303" cy="37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69797" y="1953958"/>
            <a:ext cx="1070503" cy="37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229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516" y="166823"/>
            <a:ext cx="7886700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 smtClean="0"/>
              <a:t>RAM (4)</a:t>
            </a:r>
            <a:endParaRPr lang="zh-CN" altLang="en-US" sz="4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6" y="995867"/>
            <a:ext cx="8744763" cy="57503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19460" y="1184506"/>
            <a:ext cx="240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⑤ 初始化</a:t>
            </a:r>
            <a:r>
              <a:rPr lang="en-US" altLang="zh-CN" sz="2400" dirty="0" smtClean="0">
                <a:solidFill>
                  <a:srgbClr val="FF0000"/>
                </a:solidFill>
              </a:rPr>
              <a:t>RAM</a:t>
            </a:r>
            <a:r>
              <a:rPr lang="zh-CN" altLang="en-US" sz="2400" dirty="0" smtClean="0">
                <a:solidFill>
                  <a:srgbClr val="FF0000"/>
                </a:solidFill>
              </a:rPr>
              <a:t>值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7273" y="2320939"/>
            <a:ext cx="1791627" cy="37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34005" y="4010474"/>
            <a:ext cx="3204895" cy="37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4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441" y="221907"/>
            <a:ext cx="5156296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/>
              <a:t>RAM </a:t>
            </a:r>
            <a:r>
              <a:rPr lang="en-US" altLang="zh-CN" sz="4000" b="1" dirty="0" smtClean="0"/>
              <a:t>(5)</a:t>
            </a:r>
            <a:endParaRPr lang="zh-CN" altLang="en-US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16676" y="1170483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⑥ 生成</a:t>
            </a:r>
            <a:r>
              <a:rPr lang="en-US" altLang="zh-CN" sz="2400" dirty="0" smtClean="0">
                <a:solidFill>
                  <a:srgbClr val="FF0000"/>
                </a:solidFill>
              </a:rPr>
              <a:t>RAM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IP</a:t>
            </a:r>
            <a:r>
              <a:rPr lang="zh-CN" altLang="en-US" sz="2400" dirty="0" smtClean="0">
                <a:solidFill>
                  <a:srgbClr val="FF0000"/>
                </a:solidFill>
              </a:rPr>
              <a:t>核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" y="1709492"/>
            <a:ext cx="3371802" cy="49353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80966" y="2373064"/>
            <a:ext cx="5502926" cy="375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Gobal</a:t>
            </a:r>
            <a:r>
              <a:rPr lang="zh-CN" altLang="en-US" sz="2000" dirty="0"/>
              <a:t>是每次工程综合的时候，</a:t>
            </a:r>
            <a:r>
              <a:rPr lang="en-US" altLang="zh-CN" sz="2000" dirty="0"/>
              <a:t>IP</a:t>
            </a:r>
            <a:r>
              <a:rPr lang="zh-CN" altLang="en-US" sz="2000" dirty="0"/>
              <a:t>核都会和工程一起综合，这样综合的时间就很长，而且</a:t>
            </a:r>
            <a:r>
              <a:rPr lang="en-US" altLang="zh-CN" sz="2000" dirty="0"/>
              <a:t>Global</a:t>
            </a:r>
            <a:r>
              <a:rPr lang="zh-CN" altLang="en-US" sz="2000" dirty="0"/>
              <a:t>选项不会产生</a:t>
            </a:r>
            <a:r>
              <a:rPr lang="en-US" altLang="zh-CN" sz="2000" dirty="0"/>
              <a:t>.</a:t>
            </a:r>
            <a:r>
              <a:rPr lang="en-US" altLang="zh-CN" sz="2000" dirty="0" err="1"/>
              <a:t>dcp</a:t>
            </a:r>
            <a:r>
              <a:rPr lang="zh-CN" altLang="en-US" sz="2000" dirty="0"/>
              <a:t>文件，因为工程综合的时候是对</a:t>
            </a:r>
            <a:r>
              <a:rPr lang="en-US" altLang="zh-CN" sz="2000" dirty="0"/>
              <a:t>IP</a:t>
            </a:r>
            <a:r>
              <a:rPr lang="zh-CN" altLang="en-US" sz="2000" dirty="0"/>
              <a:t>核的源码进行综合的。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Out </a:t>
            </a:r>
            <a:r>
              <a:rPr lang="en-US" altLang="zh-CN" sz="2000" b="1" dirty="0"/>
              <a:t>of context per IP</a:t>
            </a:r>
            <a:r>
              <a:rPr lang="zh-CN" altLang="en-US" sz="2000" dirty="0"/>
              <a:t>是指让</a:t>
            </a:r>
            <a:r>
              <a:rPr lang="en-US" altLang="zh-CN" sz="2000" dirty="0" err="1"/>
              <a:t>vivado</a:t>
            </a:r>
            <a:r>
              <a:rPr lang="zh-CN" altLang="en-US" sz="2000" dirty="0"/>
              <a:t>在综合的时候对</a:t>
            </a:r>
            <a:r>
              <a:rPr lang="en-US" altLang="zh-CN" sz="2000" dirty="0"/>
              <a:t>IP</a:t>
            </a:r>
            <a:r>
              <a:rPr lang="zh-CN" altLang="en-US" sz="2000" dirty="0"/>
              <a:t>进行单独综合，生成</a:t>
            </a:r>
            <a:r>
              <a:rPr lang="en-US" altLang="zh-CN" sz="2000" dirty="0"/>
              <a:t>.</a:t>
            </a:r>
            <a:r>
              <a:rPr lang="en-US" altLang="zh-CN" sz="2000" dirty="0" err="1"/>
              <a:t>dcp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然后</a:t>
            </a:r>
            <a:r>
              <a:rPr lang="zh-CN" altLang="en-US" sz="2000" dirty="0"/>
              <a:t>再工程要用到</a:t>
            </a:r>
            <a:r>
              <a:rPr lang="en-US" altLang="zh-CN" sz="2000" dirty="0"/>
              <a:t>IP</a:t>
            </a:r>
            <a:r>
              <a:rPr lang="zh-CN" altLang="en-US" sz="2000" dirty="0"/>
              <a:t>的时候，只需从</a:t>
            </a:r>
            <a:r>
              <a:rPr lang="en-US" altLang="zh-CN" sz="2000" dirty="0"/>
              <a:t>.</a:t>
            </a:r>
            <a:r>
              <a:rPr lang="en-US" altLang="zh-CN" sz="2000" dirty="0" err="1"/>
              <a:t>dcp</a:t>
            </a:r>
            <a:r>
              <a:rPr lang="zh-CN" altLang="en-US" sz="2000" dirty="0"/>
              <a:t>文件中解析出对应</a:t>
            </a:r>
            <a:r>
              <a:rPr lang="en-US" altLang="zh-CN" sz="2000" dirty="0"/>
              <a:t>IP</a:t>
            </a:r>
            <a:r>
              <a:rPr lang="zh-CN" altLang="en-US" sz="2000" dirty="0"/>
              <a:t>的网表文件即可，而不需对</a:t>
            </a:r>
            <a:r>
              <a:rPr lang="en-US" altLang="zh-CN" sz="2000" dirty="0"/>
              <a:t>IP</a:t>
            </a:r>
            <a:r>
              <a:rPr lang="zh-CN" altLang="en-US" sz="2000" dirty="0"/>
              <a:t>进行重新综合，这样的方式可以加快综合的</a:t>
            </a:r>
            <a:r>
              <a:rPr lang="zh-CN" altLang="en-US" sz="2000" dirty="0" smtClean="0"/>
              <a:t>速度。</a:t>
            </a:r>
            <a:endParaRPr lang="en-US" altLang="zh-CN" sz="2000" dirty="0" smtClean="0"/>
          </a:p>
        </p:txBody>
      </p:sp>
      <p:sp>
        <p:nvSpPr>
          <p:cNvPr id="7" name="矩形 6"/>
          <p:cNvSpPr/>
          <p:nvPr/>
        </p:nvSpPr>
        <p:spPr>
          <a:xfrm>
            <a:off x="416676" y="4800600"/>
            <a:ext cx="1811759" cy="54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0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78342"/>
            <a:ext cx="8096546" cy="8363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b="1" dirty="0" err="1" smtClean="0"/>
              <a:t>Vivado</a:t>
            </a:r>
            <a:r>
              <a:rPr lang="en-US" altLang="zh-CN" b="1" dirty="0" smtClean="0"/>
              <a:t> 2015 </a:t>
            </a:r>
            <a:r>
              <a:rPr lang="zh-CN" altLang="en-US" b="1" dirty="0" smtClean="0"/>
              <a:t>设计启动界面</a:t>
            </a:r>
            <a:endParaRPr lang="zh-CN" altLang="en-US" b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23" y="914695"/>
            <a:ext cx="7378700" cy="575681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4776" y="903678"/>
            <a:ext cx="4732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</a:rPr>
              <a:t>Xilinx</a:t>
            </a:r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</a:rPr>
              <a:t>提供免费</a:t>
            </a:r>
            <a:r>
              <a:rPr lang="zh-CN" altLang="en-US" dirty="0" smtClean="0">
                <a:solidFill>
                  <a:srgbClr val="0070C0"/>
                </a:solidFill>
                <a:latin typeface="tahoma" panose="020B0604030504040204" pitchFamily="34" charset="0"/>
              </a:rPr>
              <a:t>版本</a:t>
            </a:r>
            <a:r>
              <a:rPr lang="en-US" altLang="zh-CN" dirty="0" err="1" smtClean="0">
                <a:solidFill>
                  <a:srgbClr val="0070C0"/>
                </a:solidFill>
                <a:latin typeface="tahoma" panose="020B0604030504040204" pitchFamily="34" charset="0"/>
              </a:rPr>
              <a:t>Vivado</a:t>
            </a:r>
            <a:r>
              <a:rPr lang="en-US" altLang="zh-CN" dirty="0" smtClean="0">
                <a:solidFill>
                  <a:srgbClr val="0070C0"/>
                </a:solidFill>
                <a:latin typeface="tahoma" panose="020B0604030504040204" pitchFamily="34" charset="0"/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  <a:latin typeface="tahoma" panose="020B0604030504040204" pitchFamily="34" charset="0"/>
              </a:rPr>
              <a:t>WebPACK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</a:rPr>
              <a:t>™</a:t>
            </a:r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</a:rPr>
              <a:t>工具包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037" y="166823"/>
            <a:ext cx="5266465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/>
              <a:t>RAM </a:t>
            </a:r>
            <a:r>
              <a:rPr lang="en-US" altLang="zh-CN" sz="4000" b="1" dirty="0" smtClean="0"/>
              <a:t>(6)</a:t>
            </a:r>
            <a:endParaRPr lang="zh-CN" altLang="en-US" sz="40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" y="4350586"/>
            <a:ext cx="3162300" cy="23431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395504" y="5504014"/>
            <a:ext cx="536289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.xci</a:t>
            </a:r>
            <a:r>
              <a:rPr lang="zh-CN" altLang="en-US" dirty="0" smtClean="0"/>
              <a:t>文件是</a:t>
            </a:r>
            <a:r>
              <a:rPr lang="zh-CN" altLang="en-US" dirty="0"/>
              <a:t>定制</a:t>
            </a:r>
            <a:r>
              <a:rPr lang="en-US" altLang="zh-CN" dirty="0" err="1"/>
              <a:t>ip</a:t>
            </a:r>
            <a:r>
              <a:rPr lang="zh-CN" altLang="en-US" dirty="0"/>
              <a:t>产生的文件，里面包含了定制的</a:t>
            </a:r>
            <a:r>
              <a:rPr lang="en-US" altLang="zh-CN" dirty="0" err="1"/>
              <a:t>ip</a:t>
            </a:r>
            <a:r>
              <a:rPr lang="zh-CN" altLang="en-US" dirty="0"/>
              <a:t>核的所有信息，</a:t>
            </a:r>
            <a:r>
              <a:rPr lang="zh-CN" altLang="en-US" dirty="0" smtClean="0"/>
              <a:t>可通过</a:t>
            </a:r>
            <a:r>
              <a:rPr lang="zh-CN" altLang="en-US" dirty="0"/>
              <a:t>这个文件产生需要的</a:t>
            </a:r>
            <a:r>
              <a:rPr lang="en-US" altLang="zh-CN" dirty="0" err="1"/>
              <a:t>ip</a:t>
            </a:r>
            <a:r>
              <a:rPr lang="zh-CN" altLang="en-US" dirty="0" smtClean="0"/>
              <a:t>核。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" y="883416"/>
            <a:ext cx="2571750" cy="2876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997716"/>
            <a:ext cx="6134100" cy="26479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76950" y="292796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600" dirty="0" smtClean="0">
                <a:solidFill>
                  <a:srgbClr val="FF0000"/>
                </a:solidFill>
              </a:rPr>
              <a:t>⑦实例化</a:t>
            </a:r>
            <a:r>
              <a:rPr lang="en-US" altLang="zh-CN" sz="2800" b="1" spc="600" dirty="0" smtClean="0">
                <a:solidFill>
                  <a:srgbClr val="FF0000"/>
                </a:solidFill>
              </a:rPr>
              <a:t>IP</a:t>
            </a:r>
            <a:r>
              <a:rPr lang="zh-CN" altLang="en-US" sz="2800" b="1" spc="600" dirty="0" smtClean="0">
                <a:solidFill>
                  <a:srgbClr val="FF0000"/>
                </a:solidFill>
              </a:rPr>
              <a:t>核</a:t>
            </a:r>
            <a:endParaRPr lang="zh-CN" altLang="en-US" sz="2800" b="1" spc="6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80216" y="3689600"/>
            <a:ext cx="613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拷贝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dRAM.veo</a:t>
            </a:r>
            <a:r>
              <a:rPr lang="zh-CN" altLang="en-US" dirty="0" smtClean="0">
                <a:solidFill>
                  <a:srgbClr val="FF0000"/>
                </a:solidFill>
              </a:rPr>
              <a:t>文件中第</a:t>
            </a:r>
            <a:r>
              <a:rPr lang="en-US" altLang="zh-CN" b="1" dirty="0" smtClean="0">
                <a:solidFill>
                  <a:srgbClr val="FF0000"/>
                </a:solidFill>
              </a:rPr>
              <a:t>57-63</a:t>
            </a:r>
            <a:r>
              <a:rPr lang="zh-CN" altLang="en-US" b="1" dirty="0" smtClean="0">
                <a:solidFill>
                  <a:srgbClr val="FF0000"/>
                </a:solidFill>
              </a:rPr>
              <a:t>行引脚说明</a:t>
            </a:r>
            <a:r>
              <a:rPr lang="zh-CN" altLang="en-US" dirty="0" smtClean="0">
                <a:solidFill>
                  <a:srgbClr val="FF0000"/>
                </a:solidFill>
              </a:rPr>
              <a:t>到其他上层文件中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72636" y="4856550"/>
            <a:ext cx="4019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确保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dRAM.xci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文件在项目中存在！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1892300" y="2032000"/>
            <a:ext cx="1026969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4025" y="1844501"/>
            <a:ext cx="1209375" cy="428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4025" y="4856550"/>
            <a:ext cx="1298275" cy="428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20895" y="3431267"/>
            <a:ext cx="898586" cy="32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707" y="6356350"/>
            <a:ext cx="830626" cy="337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37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6006" y="116023"/>
            <a:ext cx="4468411" cy="711531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应用</a:t>
            </a:r>
            <a:r>
              <a:rPr lang="en-US" altLang="zh-CN" sz="3600" b="1" dirty="0"/>
              <a:t>IP</a:t>
            </a:r>
            <a:r>
              <a:rPr lang="zh-CN" altLang="en-US" sz="3600" b="1" dirty="0" smtClean="0"/>
              <a:t>核</a:t>
            </a:r>
            <a:r>
              <a:rPr lang="en-US" altLang="zh-CN" sz="3600" b="1" dirty="0" smtClean="0"/>
              <a:t>:</a:t>
            </a:r>
            <a:r>
              <a:rPr lang="zh-CN" altLang="en-US" sz="3600" b="1" dirty="0" smtClean="0"/>
              <a:t>设计</a:t>
            </a:r>
            <a:r>
              <a:rPr lang="en-US" altLang="zh-CN" sz="3600" b="1" dirty="0"/>
              <a:t>RAM </a:t>
            </a:r>
            <a:r>
              <a:rPr lang="en-US" altLang="zh-CN" sz="3600" b="1" dirty="0" smtClean="0"/>
              <a:t>(7)</a:t>
            </a:r>
            <a:endParaRPr lang="zh-CN" altLang="en-US" sz="3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99" y="116023"/>
            <a:ext cx="4313873" cy="669117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49233" y="3777751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FF0000"/>
                </a:solidFill>
              </a:rPr>
              <a:t>⑧ 实例化并仿真</a:t>
            </a:r>
            <a:r>
              <a:rPr lang="en-US" altLang="zh-CN" sz="2800" b="1" spc="300" dirty="0">
                <a:solidFill>
                  <a:srgbClr val="FF0000"/>
                </a:solidFill>
              </a:rPr>
              <a:t>IP</a:t>
            </a:r>
            <a:r>
              <a:rPr lang="zh-CN" altLang="en-US" sz="2800" b="1" spc="300" dirty="0">
                <a:solidFill>
                  <a:srgbClr val="FF0000"/>
                </a:solidFill>
              </a:rPr>
              <a:t>核</a:t>
            </a:r>
          </a:p>
        </p:txBody>
      </p:sp>
      <p:sp>
        <p:nvSpPr>
          <p:cNvPr id="10" name="流程图: 文档 9"/>
          <p:cNvSpPr/>
          <p:nvPr/>
        </p:nvSpPr>
        <p:spPr>
          <a:xfrm>
            <a:off x="2811683" y="116023"/>
            <a:ext cx="1112704" cy="528810"/>
          </a:xfrm>
          <a:prstGeom prst="flowChart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dRAM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025900" y="4804708"/>
            <a:ext cx="4799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0ns</a:t>
            </a:r>
            <a:r>
              <a:rPr lang="zh-CN" altLang="en-US" sz="2000" dirty="0" smtClean="0"/>
              <a:t>时：</a:t>
            </a:r>
            <a:r>
              <a:rPr lang="en-US" altLang="zh-CN" sz="2000" dirty="0" err="1" smtClean="0"/>
              <a:t>memReadData</a:t>
            </a:r>
            <a:r>
              <a:rPr lang="zh-CN" altLang="en-US" sz="2000" dirty="0" smtClean="0"/>
              <a:t>初值为</a:t>
            </a:r>
            <a:r>
              <a:rPr lang="en-US" altLang="zh-CN" sz="2000" dirty="0" smtClean="0"/>
              <a:t>1234abcd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60ns</a:t>
            </a:r>
            <a:r>
              <a:rPr lang="zh-CN" altLang="en-US" sz="2000" dirty="0" smtClean="0"/>
              <a:t>：给</a:t>
            </a:r>
            <a:r>
              <a:rPr lang="en-US" altLang="zh-CN" sz="2000" dirty="0" err="1" smtClean="0"/>
              <a:t>RtData</a:t>
            </a:r>
            <a:r>
              <a:rPr lang="zh-CN" altLang="en-US" sz="2000" dirty="0" smtClean="0"/>
              <a:t>赋值</a:t>
            </a:r>
            <a:r>
              <a:rPr lang="en-US" altLang="zh-CN" sz="2000" dirty="0" smtClean="0"/>
              <a:t>12345678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70ns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writeEn</a:t>
            </a:r>
            <a:r>
              <a:rPr lang="zh-CN" altLang="en-US" sz="2000" dirty="0" smtClean="0"/>
              <a:t>信号有效</a:t>
            </a:r>
            <a:endParaRPr lang="en-US" altLang="zh-CN" sz="20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90ns</a:t>
            </a:r>
            <a:r>
              <a:rPr lang="zh-CN" altLang="en-US" sz="2000" dirty="0" smtClean="0"/>
              <a:t>：下一个时钟上升沿时修改</a:t>
            </a:r>
            <a:r>
              <a:rPr lang="en-US" altLang="zh-CN" sz="2000" dirty="0" err="1" smtClean="0"/>
              <a:t>memReadData</a:t>
            </a:r>
            <a:r>
              <a:rPr lang="zh-CN" altLang="en-US" sz="2000" dirty="0" smtClean="0"/>
              <a:t>值为</a:t>
            </a:r>
            <a:r>
              <a:rPr lang="en-US" altLang="zh-CN" sz="2000" dirty="0" smtClean="0"/>
              <a:t>12345678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845140"/>
            <a:ext cx="6350000" cy="242887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51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86" y="166823"/>
            <a:ext cx="5266465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ROM</a:t>
            </a:r>
            <a:r>
              <a:rPr lang="en-US" altLang="zh-CN" sz="4000" b="1" dirty="0" smtClean="0"/>
              <a:t> (1)</a:t>
            </a:r>
            <a:endParaRPr lang="zh-CN" altLang="en-US" sz="40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7069" y="0"/>
            <a:ext cx="2060154" cy="12338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60" y="1467537"/>
            <a:ext cx="5600700" cy="48006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245844" y="3340366"/>
            <a:ext cx="960533" cy="626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文档 14"/>
          <p:cNvSpPr/>
          <p:nvPr/>
        </p:nvSpPr>
        <p:spPr>
          <a:xfrm>
            <a:off x="7050794" y="1553558"/>
            <a:ext cx="1112704" cy="528810"/>
          </a:xfrm>
          <a:prstGeom prst="flowChart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iROM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247910" y="1487889"/>
            <a:ext cx="2448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① 配置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ROM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容量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17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88" y="3140014"/>
            <a:ext cx="6291901" cy="29412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6823"/>
            <a:ext cx="5497570" cy="65197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87" y="166823"/>
            <a:ext cx="2680713" cy="1103177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ROM</a:t>
            </a:r>
            <a:r>
              <a:rPr lang="en-US" altLang="zh-CN" sz="4000" b="1" dirty="0" smtClean="0"/>
              <a:t> (2)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025143" y="1939463"/>
            <a:ext cx="2960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</a:rPr>
              <a:t>② 配置输入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输出引脚是否具有锁存功能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27115" y="2223226"/>
            <a:ext cx="815907" cy="372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53985" y="1417159"/>
            <a:ext cx="815907" cy="372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1794" y="6171685"/>
            <a:ext cx="20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原理图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96840" y="4056726"/>
            <a:ext cx="798061" cy="97798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61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9" y="909638"/>
            <a:ext cx="8724900" cy="5629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86" y="166823"/>
            <a:ext cx="5266465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ROM</a:t>
            </a:r>
            <a:r>
              <a:rPr lang="en-US" altLang="zh-CN" sz="4000" b="1" dirty="0" smtClean="0"/>
              <a:t> (3)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329465" y="1116355"/>
            <a:ext cx="3867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</a:rPr>
              <a:t>③ 用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iRom.coe</a:t>
            </a:r>
            <a:r>
              <a:rPr lang="zh-CN" altLang="en-US" sz="2200" dirty="0" smtClean="0">
                <a:solidFill>
                  <a:srgbClr val="FF0000"/>
                </a:solidFill>
              </a:rPr>
              <a:t>文件初始化</a:t>
            </a:r>
            <a:r>
              <a:rPr lang="en-US" altLang="zh-CN" sz="2200" dirty="0" smtClean="0">
                <a:solidFill>
                  <a:srgbClr val="FF0000"/>
                </a:solidFill>
              </a:rPr>
              <a:t>ROM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1508" y="3214958"/>
            <a:ext cx="4432406" cy="372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2513"/>
            <a:ext cx="7534275" cy="16764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34</a:t>
            </a:fld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682169" y="3401423"/>
            <a:ext cx="3602516" cy="1886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61380" y="5377987"/>
            <a:ext cx="5752972" cy="372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37866" y="2311038"/>
            <a:ext cx="1664630" cy="372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31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86" y="166823"/>
            <a:ext cx="5266465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ROM</a:t>
            </a:r>
            <a:r>
              <a:rPr lang="en-US" altLang="zh-CN" sz="4000" b="1" dirty="0" smtClean="0"/>
              <a:t> (4)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764143" y="3482319"/>
            <a:ext cx="291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 err="1" smtClean="0">
                <a:solidFill>
                  <a:srgbClr val="FF0000"/>
                </a:solidFill>
              </a:rPr>
              <a:t>iRom.coe</a:t>
            </a:r>
            <a:r>
              <a:rPr lang="zh-CN" altLang="en-US" dirty="0" smtClean="0">
                <a:solidFill>
                  <a:srgbClr val="FF0000"/>
                </a:solidFill>
              </a:rPr>
              <a:t>文件初始化</a:t>
            </a:r>
            <a:r>
              <a:rPr lang="en-US" altLang="zh-CN" dirty="0" smtClean="0">
                <a:solidFill>
                  <a:srgbClr val="FF0000"/>
                </a:solidFill>
              </a:rPr>
              <a:t>ROM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68" y="690722"/>
            <a:ext cx="2847975" cy="2619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6" y="3844471"/>
            <a:ext cx="2549073" cy="30063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371" y="3459920"/>
            <a:ext cx="5314950" cy="33909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45064" y="1175371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600" dirty="0" smtClean="0">
                <a:solidFill>
                  <a:srgbClr val="FF0000"/>
                </a:solidFill>
              </a:rPr>
              <a:t>④生成</a:t>
            </a:r>
            <a:r>
              <a:rPr lang="en-US" altLang="zh-CN" sz="2800" b="1" spc="600" dirty="0" smtClean="0">
                <a:solidFill>
                  <a:srgbClr val="FF0000"/>
                </a:solidFill>
              </a:rPr>
              <a:t>IP</a:t>
            </a:r>
            <a:r>
              <a:rPr lang="zh-CN" altLang="en-US" sz="2800" b="1" spc="600" dirty="0" smtClean="0">
                <a:solidFill>
                  <a:srgbClr val="FF0000"/>
                </a:solidFill>
              </a:rPr>
              <a:t>核</a:t>
            </a:r>
            <a:endParaRPr lang="zh-CN" altLang="en-US" sz="2800" b="1" spc="600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8" y="830728"/>
            <a:ext cx="2490931" cy="28491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67744" y="4968905"/>
            <a:ext cx="919555" cy="27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2349500" y="4968905"/>
            <a:ext cx="1574800" cy="276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80071" y="3461522"/>
            <a:ext cx="919555" cy="27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71300" y="1298883"/>
            <a:ext cx="1520200" cy="275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13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5786" y="76200"/>
            <a:ext cx="5266465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ROM</a:t>
            </a:r>
            <a:r>
              <a:rPr lang="en-US" altLang="zh-CN" sz="4000" b="1" dirty="0" smtClean="0"/>
              <a:t> (5)</a:t>
            </a:r>
            <a:endParaRPr lang="zh-CN" altLang="en-US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1531"/>
            <a:ext cx="4216535" cy="60194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4604592"/>
            <a:ext cx="6654800" cy="2019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7680" y="930118"/>
            <a:ext cx="212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FF0000"/>
                </a:solidFill>
              </a:rPr>
              <a:t>⑤仿真</a:t>
            </a:r>
            <a:r>
              <a:rPr lang="en-US" altLang="zh-CN" sz="2800" b="1" spc="300" dirty="0" smtClean="0">
                <a:solidFill>
                  <a:srgbClr val="FF0000"/>
                </a:solidFill>
              </a:rPr>
              <a:t>IP</a:t>
            </a:r>
            <a:r>
              <a:rPr lang="zh-CN" altLang="en-US" sz="2800" b="1" spc="300" dirty="0" smtClean="0">
                <a:solidFill>
                  <a:srgbClr val="FF0000"/>
                </a:solidFill>
              </a:rPr>
              <a:t>核</a:t>
            </a:r>
            <a:endParaRPr lang="zh-CN" altLang="en-US" sz="2800" b="1" spc="3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5584" y="2815904"/>
            <a:ext cx="4293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00ns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spo</a:t>
            </a:r>
            <a:r>
              <a:rPr lang="zh-CN" altLang="en-US" sz="2400" dirty="0" smtClean="0"/>
              <a:t>输出数据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00432020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50ns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spo</a:t>
            </a:r>
            <a:r>
              <a:rPr lang="zh-CN" altLang="en-US" sz="2400" dirty="0" smtClean="0"/>
              <a:t>输出数据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8c440004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70ns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spo</a:t>
            </a:r>
            <a:r>
              <a:rPr lang="zh-CN" altLang="en-US" sz="2400" dirty="0" smtClean="0"/>
              <a:t>输出数据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ac420008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892" y="1563200"/>
            <a:ext cx="4127855" cy="117419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026872" y="2419966"/>
            <a:ext cx="2028993" cy="27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7326217" y="2737395"/>
            <a:ext cx="716096" cy="270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89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994" y="281170"/>
            <a:ext cx="7865355" cy="802662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综合、实现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b="1" dirty="0" smtClean="0"/>
              <a:t>Program</a:t>
            </a:r>
            <a:endParaRPr lang="zh-CN" altLang="en-US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81" y="1171952"/>
            <a:ext cx="2361282" cy="54116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581" y="3283765"/>
            <a:ext cx="2028993" cy="2761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1580" y="4380969"/>
            <a:ext cx="2028993" cy="2761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1579" y="5467156"/>
            <a:ext cx="2028993" cy="27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0841" y="5953376"/>
            <a:ext cx="1639731" cy="27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8935" y="4270161"/>
            <a:ext cx="2923142" cy="17678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8149" y="4270161"/>
            <a:ext cx="2941320" cy="162898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205909" y="5122844"/>
            <a:ext cx="1663546" cy="48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79614" y="5423087"/>
            <a:ext cx="2419855" cy="476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99" y="1334569"/>
            <a:ext cx="5676900" cy="25146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109292" y="2236758"/>
            <a:ext cx="4361989" cy="48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20347989">
            <a:off x="2435701" y="5550711"/>
            <a:ext cx="746153" cy="16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476455">
            <a:off x="5030202" y="5477110"/>
            <a:ext cx="1190774" cy="184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4460899">
            <a:off x="5757339" y="4001180"/>
            <a:ext cx="2823252" cy="23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18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062" y="99152"/>
            <a:ext cx="7821287" cy="892367"/>
          </a:xfrm>
          <a:prstGeom prst="horizontalScroll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zh-CN" altLang="en-US" sz="3200" b="1" spc="600" dirty="0" smtClean="0"/>
              <a:t>参考资料</a:t>
            </a:r>
            <a:endParaRPr lang="zh-CN" altLang="en-US" sz="3200" b="1" spc="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4" y="1582799"/>
            <a:ext cx="8813494" cy="524214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3058" y="990656"/>
            <a:ext cx="3269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 smtClean="0"/>
              <a:t>Vivado</a:t>
            </a:r>
            <a:r>
              <a:rPr lang="zh-CN" altLang="en-US" sz="2400" b="1" dirty="0" smtClean="0"/>
              <a:t>软件自带帮助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4785243" y="1021433"/>
            <a:ext cx="3531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lab1 </a:t>
            </a:r>
            <a:r>
              <a:rPr lang="en-US" altLang="zh-CN" sz="2000" b="1" dirty="0" err="1"/>
              <a:t>Vivado</a:t>
            </a:r>
            <a:r>
              <a:rPr lang="en-US" altLang="zh-CN" sz="2000" b="1" dirty="0"/>
              <a:t> Design Flow.pdf</a:t>
            </a:r>
            <a:endParaRPr lang="zh-CN" altLang="en-US" sz="2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517" y="990655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1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78342"/>
            <a:ext cx="7886700" cy="8363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新建项目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321"/>
            <a:ext cx="5076825" cy="3333750"/>
          </a:xfrm>
          <a:prstGeom prst="rect">
            <a:avLst/>
          </a:prstGeom>
        </p:spPr>
      </p:pic>
      <p:sp>
        <p:nvSpPr>
          <p:cNvPr id="7" name="流程图: 文档 6"/>
          <p:cNvSpPr/>
          <p:nvPr/>
        </p:nvSpPr>
        <p:spPr>
          <a:xfrm>
            <a:off x="7486650" y="236300"/>
            <a:ext cx="1157176" cy="458629"/>
          </a:xfrm>
          <a:prstGeom prst="flowChart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Detect101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50" y="2780534"/>
            <a:ext cx="4467225" cy="2657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04" y="4439472"/>
            <a:ext cx="5076825" cy="412432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35796" y="3737759"/>
            <a:ext cx="1654060" cy="253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04584" y="5394862"/>
            <a:ext cx="4893651" cy="719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04878" y="93379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启动新项目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76325" y="2859037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命名新项目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99790" y="4568461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指定项目类型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65879" y="167945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命名不要用中文！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路径名也不要有中文！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2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78342"/>
            <a:ext cx="7886700" cy="83635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添加源文件、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文件、约束文件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829"/>
            <a:ext cx="5057775" cy="381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179" y="2467655"/>
            <a:ext cx="5057775" cy="2819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4020615"/>
            <a:ext cx="5057775" cy="2819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77470" y="5579556"/>
            <a:ext cx="27087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Add Constraints Files: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Nexys4DDR_Master.xdc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95353" y="11555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添加源文件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43051" y="2550449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添加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文件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97821" y="4091632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添加约束文件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4568" y="4091632"/>
            <a:ext cx="837282" cy="215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48" y="1848439"/>
            <a:ext cx="1514768" cy="15551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78342"/>
            <a:ext cx="7886700" cy="8363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制定开发硬件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211"/>
            <a:ext cx="5057775" cy="4552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3219411"/>
            <a:ext cx="5057775" cy="4552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2484" y="1955800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方法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：选芯片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700" y="2032000"/>
            <a:ext cx="698500" cy="33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02670" y="4064000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方法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：选开发板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0972" y="4129732"/>
            <a:ext cx="698500" cy="33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30222" y="1111211"/>
            <a:ext cx="318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解压</a:t>
            </a:r>
            <a:r>
              <a:rPr lang="en-US" altLang="zh-CN" dirty="0" smtClean="0">
                <a:solidFill>
                  <a:srgbClr val="FF0000"/>
                </a:solidFill>
              </a:rPr>
              <a:t>nexys4_ddr.zip</a:t>
            </a:r>
            <a:r>
              <a:rPr lang="zh-CN" altLang="en-US" dirty="0" smtClean="0">
                <a:solidFill>
                  <a:srgbClr val="FF0000"/>
                </a:solidFill>
              </a:rPr>
              <a:t>，拷贝到：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6309" y="1480543"/>
            <a:ext cx="4251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C:\</a:t>
            </a:r>
            <a:r>
              <a:rPr lang="en-US" altLang="zh-CN" sz="1600" dirty="0" smtClean="0">
                <a:solidFill>
                  <a:srgbClr val="FF0000"/>
                </a:solidFill>
              </a:rPr>
              <a:t>Xilinx\Vivado\2015.4\data\boards\board_files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668" y="4675526"/>
            <a:ext cx="1719014" cy="215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76234" y="6160634"/>
            <a:ext cx="1719014" cy="215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78342"/>
            <a:ext cx="7886700" cy="8363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项目总体信息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6" y="1174692"/>
            <a:ext cx="8047885" cy="512450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96336" y="5920432"/>
            <a:ext cx="882421" cy="304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" y="1342811"/>
            <a:ext cx="9130352" cy="54211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05638"/>
            <a:ext cx="7886700" cy="8363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b="1" dirty="0" err="1" smtClean="0"/>
              <a:t>Vivado</a:t>
            </a:r>
            <a:r>
              <a:rPr lang="en-US" altLang="zh-CN" b="1" dirty="0" smtClean="0"/>
              <a:t> 2015 </a:t>
            </a:r>
            <a:r>
              <a:rPr lang="zh-CN" altLang="en-US" b="1" dirty="0" smtClean="0"/>
              <a:t>主体界面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4665" y="1819426"/>
            <a:ext cx="1528549" cy="4735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07805" y="1819426"/>
            <a:ext cx="2825086" cy="2101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28427" y="2017317"/>
            <a:ext cx="4531056" cy="3405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35101" y="5490675"/>
            <a:ext cx="7424382" cy="1064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1" y="78342"/>
            <a:ext cx="6594072" cy="83635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在项目中创建、添加源文件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235"/>
            <a:ext cx="3635849" cy="29991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428" y="2264131"/>
            <a:ext cx="3663144" cy="30217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56" y="4595275"/>
            <a:ext cx="3019425" cy="1990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4595275"/>
            <a:ext cx="4762500" cy="317182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1231900" y="4254500"/>
            <a:ext cx="2667000" cy="444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895256" y="4202638"/>
            <a:ext cx="889316" cy="496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/>
          <a:stretch/>
        </p:blipFill>
        <p:spPr>
          <a:xfrm>
            <a:off x="7018692" y="142981"/>
            <a:ext cx="2049780" cy="169683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137400" y="1145753"/>
            <a:ext cx="1654060" cy="253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84571" y="5400981"/>
            <a:ext cx="2130109" cy="277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18548" y="50492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选择正确的文件类型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13994" y="3770788"/>
            <a:ext cx="2308774" cy="788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</a:rPr>
              <a:t>.v 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Verilog</a:t>
            </a:r>
            <a:r>
              <a:rPr lang="zh-CN" altLang="en-US" sz="1600" dirty="0" smtClean="0"/>
              <a:t>文件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sv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SysetemVerilog</a:t>
            </a:r>
            <a:r>
              <a:rPr lang="zh-CN" altLang="en-US" sz="1600" dirty="0" smtClean="0"/>
              <a:t>文件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17157" y="2210747"/>
            <a:ext cx="1719014" cy="215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3905" y="5797781"/>
            <a:ext cx="3934875" cy="223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6956</TotalTime>
  <Words>1055</Words>
  <Application>Microsoft Office PowerPoint</Application>
  <PresentationFormat>全屏显示(4:3)</PresentationFormat>
  <Paragraphs>206</Paragraphs>
  <Slides>38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黑体</vt:lpstr>
      <vt:lpstr>楷体</vt:lpstr>
      <vt:lpstr>宋体</vt:lpstr>
      <vt:lpstr>幼圆</vt:lpstr>
      <vt:lpstr>Arial</vt:lpstr>
      <vt:lpstr>Calibri</vt:lpstr>
      <vt:lpstr>Calibri Light</vt:lpstr>
      <vt:lpstr>tahoma</vt:lpstr>
      <vt:lpstr>Office 主题</vt:lpstr>
      <vt:lpstr>Image</vt:lpstr>
      <vt:lpstr>计算机体系结构实验</vt:lpstr>
      <vt:lpstr>Vivado设计流程</vt:lpstr>
      <vt:lpstr>Vivado 2015 设计启动界面</vt:lpstr>
      <vt:lpstr>新建项目</vt:lpstr>
      <vt:lpstr>添加源文件、IP文件、约束文件</vt:lpstr>
      <vt:lpstr>制定开发硬件</vt:lpstr>
      <vt:lpstr>项目总体信息</vt:lpstr>
      <vt:lpstr>Vivado 2015 主体界面</vt:lpstr>
      <vt:lpstr>在项目中创建、添加源文件</vt:lpstr>
      <vt:lpstr>利用向导定义模块接口</vt:lpstr>
      <vt:lpstr>完善模块代码</vt:lpstr>
      <vt:lpstr>在项目中添加测试模块</vt:lpstr>
      <vt:lpstr>利用向导定义测试模块接口</vt:lpstr>
      <vt:lpstr>仿 真</vt:lpstr>
      <vt:lpstr>仿真</vt:lpstr>
      <vt:lpstr>例1. 仿真Detect101.v</vt:lpstr>
      <vt:lpstr>例1. 运行仿真、查看测试波形图</vt:lpstr>
      <vt:lpstr>仿真方案2：      与时钟同步</vt:lpstr>
      <vt:lpstr>方案3：显示输出</vt:lpstr>
      <vt:lpstr>2种 仿真</vt:lpstr>
      <vt:lpstr>顶层模块设计（自顶向下设计）</vt:lpstr>
      <vt:lpstr>顶层模块设计（1）</vt:lpstr>
      <vt:lpstr>顶层模块设计（2）</vt:lpstr>
      <vt:lpstr>添加引脚约束文件</vt:lpstr>
      <vt:lpstr>应用IP核：设计RAM</vt:lpstr>
      <vt:lpstr>应用IP核：设计RAM (2)</vt:lpstr>
      <vt:lpstr>应用IP核：设计RAM (3)</vt:lpstr>
      <vt:lpstr>应用IP核：设计RAM (4)</vt:lpstr>
      <vt:lpstr>应用IP核：设计RAM (5)</vt:lpstr>
      <vt:lpstr>应用IP核：设计RAM (6)</vt:lpstr>
      <vt:lpstr>应用IP核:设计RAM (7)</vt:lpstr>
      <vt:lpstr>应用IP核：设计ROM (1)</vt:lpstr>
      <vt:lpstr>应用IP核：设计ROM (2)</vt:lpstr>
      <vt:lpstr>应用IP核：设计ROM (3)</vt:lpstr>
      <vt:lpstr>应用IP核：设计ROM (4)</vt:lpstr>
      <vt:lpstr>应用IP核：设计ROM (5)</vt:lpstr>
      <vt:lpstr>综合、实现、Program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chenc</cp:lastModifiedBy>
  <cp:revision>418</cp:revision>
  <dcterms:created xsi:type="dcterms:W3CDTF">2017-01-28T01:03:38Z</dcterms:created>
  <dcterms:modified xsi:type="dcterms:W3CDTF">2018-03-26T16:11:54Z</dcterms:modified>
</cp:coreProperties>
</file>