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1" r:id="rId4"/>
    <p:sldId id="262" r:id="rId5"/>
    <p:sldId id="28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81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2" r:id="rId22"/>
    <p:sldId id="29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1719C"/>
    <a:srgbClr val="FF0000"/>
    <a:srgbClr val="1E0AB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112" d="100"/>
          <a:sy n="112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8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4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1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0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4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5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12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1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9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2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8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2.xml"/><Relationship Id="rId7" Type="http://schemas.openxmlformats.org/officeDocument/2006/relationships/image" Target="../media/image15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③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多周期处理器设计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④ 32</a:t>
            </a:r>
            <a:r>
              <a:rPr lang="zh-CN" altLang="en-US" sz="3200" b="1" dirty="0"/>
              <a:t>位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流水线处理器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14400" lvl="1" indent="-457200" algn="ctr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 smtClean="0"/>
              <a:t>Insert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nop</a:t>
            </a:r>
            <a:r>
              <a:rPr lang="en-US" altLang="zh-CN" sz="2800" dirty="0" err="1" smtClean="0"/>
              <a:t>s</a:t>
            </a:r>
            <a:r>
              <a:rPr lang="en-US" altLang="zh-CN" sz="2800" dirty="0" smtClean="0"/>
              <a:t> in code </a:t>
            </a:r>
            <a:r>
              <a:rPr lang="en-US" altLang="zh-CN" sz="2800" b="1" dirty="0" smtClean="0"/>
              <a:t>at compile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5770310"/>
              </p:ext>
            </p:extLst>
          </p:nvPr>
        </p:nvGraphicFramePr>
        <p:xfrm>
          <a:off x="296106" y="1269670"/>
          <a:ext cx="8613829" cy="41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VISIO" r:id="rId5" imgW="5783040" imgH="2439720" progId="Visio.Drawing.6">
                  <p:embed/>
                </p:oleObj>
              </mc:Choice>
              <mc:Fallback>
                <p:oleObj name="VISIO" r:id="rId5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269670"/>
                        <a:ext cx="8613829" cy="419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19199" y="5833131"/>
            <a:ext cx="7796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  <a:cs typeface="Arial" charset="0"/>
              </a:rPr>
              <a:t>Or move independent useful instructions forward</a:t>
            </a:r>
          </a:p>
        </p:txBody>
      </p:sp>
    </p:spTree>
    <p:extLst>
      <p:ext uri="{BB962C8B-B14F-4D97-AF65-F5344CB8AC3E}">
        <p14:creationId xmlns:p14="http://schemas.microsoft.com/office/powerpoint/2010/main" val="24802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0751" y="1172689"/>
            <a:ext cx="846762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>
              <a:lnSpc>
                <a:spcPct val="130000"/>
              </a:lnSpc>
            </a:pPr>
            <a:r>
              <a:rPr lang="zh-CN" altLang="en-US" sz="2400" b="1" dirty="0" smtClean="0"/>
              <a:t>重定向</a:t>
            </a:r>
            <a:r>
              <a:rPr lang="zh-CN" altLang="en-US" sz="2400" dirty="0" smtClean="0"/>
              <a:t>：当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执行阶段</a:t>
            </a:r>
            <a:r>
              <a:rPr lang="zh-CN" altLang="en-US" sz="2400" dirty="0" smtClean="0"/>
              <a:t>中的指令有一个</a:t>
            </a:r>
            <a:r>
              <a:rPr lang="zh-CN" altLang="en-US" sz="2400" u="sng" dirty="0"/>
              <a:t>源</a:t>
            </a:r>
            <a:r>
              <a:rPr lang="zh-CN" altLang="en-US" sz="2400" u="sng" dirty="0" smtClean="0"/>
              <a:t>寄存器</a:t>
            </a:r>
            <a:r>
              <a:rPr lang="zh-CN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$s0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/>
              <a:t>与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r>
              <a:rPr lang="zh-CN" altLang="en-US" sz="2400" dirty="0" smtClean="0"/>
              <a:t>或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写回阶段</a:t>
            </a:r>
            <a:r>
              <a:rPr lang="zh-CN" altLang="en-US" sz="2400" dirty="0" smtClean="0"/>
              <a:t>中的</a:t>
            </a:r>
            <a:r>
              <a:rPr lang="zh-CN" altLang="en-US" sz="2400" u="sng" dirty="0" smtClean="0"/>
              <a:t>目的寄存器</a:t>
            </a:r>
            <a:r>
              <a:rPr lang="zh-CN" altLang="en-US" sz="2400" dirty="0" smtClean="0"/>
              <a:t>相匹配时。</a:t>
            </a:r>
            <a:endParaRPr lang="zh-CN" altLang="en-US" sz="2400" dirty="0"/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86351"/>
              </p:ext>
            </p:extLst>
          </p:nvPr>
        </p:nvGraphicFramePr>
        <p:xfrm>
          <a:off x="201879" y="2300844"/>
          <a:ext cx="8745505" cy="344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VISIO" r:id="rId5" imgW="4943520" imgH="1753920" progId="Visio.Drawing.6">
                  <p:embed/>
                </p:oleObj>
              </mc:Choice>
              <mc:Fallback>
                <p:oleObj name="VISIO" r:id="rId5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79" y="2300844"/>
                        <a:ext cx="8745505" cy="344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53591" y="3800104"/>
            <a:ext cx="5978949" cy="2639375"/>
            <a:chOff x="1753591" y="3800104"/>
            <a:chExt cx="5978949" cy="2639375"/>
          </a:xfrm>
        </p:grpSpPr>
        <p:sp>
          <p:nvSpPr>
            <p:cNvPr id="10" name="文本框 9"/>
            <p:cNvSpPr txBox="1"/>
            <p:nvPr/>
          </p:nvSpPr>
          <p:spPr>
            <a:xfrm>
              <a:off x="6020789" y="6037873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8577" y="6039369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01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3591" y="6035268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10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0" idx="0"/>
            </p:cNvCxnSpPr>
            <p:nvPr/>
          </p:nvCxnSpPr>
          <p:spPr>
            <a:xfrm>
              <a:off x="5807034" y="4975761"/>
              <a:ext cx="1069631" cy="106211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1" idx="0"/>
            </p:cNvCxnSpPr>
            <p:nvPr/>
          </p:nvCxnSpPr>
          <p:spPr>
            <a:xfrm flipH="1">
              <a:off x="4694453" y="4465122"/>
              <a:ext cx="748997" cy="157424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2" idx="0"/>
            </p:cNvCxnSpPr>
            <p:nvPr/>
          </p:nvCxnSpPr>
          <p:spPr>
            <a:xfrm flipH="1">
              <a:off x="2609467" y="3800104"/>
              <a:ext cx="1991011" cy="223516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3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79" y="1189604"/>
            <a:ext cx="4730496" cy="170814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8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6098838"/>
              </p:ext>
            </p:extLst>
          </p:nvPr>
        </p:nvGraphicFramePr>
        <p:xfrm>
          <a:off x="231008" y="1125192"/>
          <a:ext cx="8673841" cy="266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VISIO" r:id="rId6" imgW="4943520" imgH="1753920" progId="Visio.Drawing.6">
                  <p:embed/>
                </p:oleObj>
              </mc:Choice>
              <mc:Fallback>
                <p:oleObj name="VISIO" r:id="rId6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08" y="1125192"/>
                        <a:ext cx="8673841" cy="266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96107" y="2173185"/>
            <a:ext cx="15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025735" y="1567543"/>
            <a:ext cx="1448790" cy="11875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7943241"/>
              </p:ext>
            </p:extLst>
          </p:nvPr>
        </p:nvGraphicFramePr>
        <p:xfrm>
          <a:off x="296107" y="3885209"/>
          <a:ext cx="8608742" cy="288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VISIO" r:id="rId8" imgW="5225760" imgH="1753920" progId="Visio.Drawing.6">
                  <p:embed/>
                </p:oleObj>
              </mc:Choice>
              <mc:Fallback>
                <p:oleObj name="VISIO" r:id="rId8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3885209"/>
                        <a:ext cx="8608742" cy="288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6107" y="1062385"/>
            <a:ext cx="1471878" cy="85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无法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重定向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只能用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阻塞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93226" y="4950030"/>
            <a:ext cx="1781299" cy="162889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1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943271"/>
              </p:ext>
            </p:extLst>
          </p:nvPr>
        </p:nvGraphicFramePr>
        <p:xfrm>
          <a:off x="130629" y="1195601"/>
          <a:ext cx="8897589" cy="55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29" y="1195601"/>
                        <a:ext cx="8897589" cy="55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686" y="1195601"/>
            <a:ext cx="6684163" cy="1852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 smtClean="0"/>
              <a:t>当</a:t>
            </a:r>
            <a:r>
              <a:rPr lang="en-US" altLang="zh-CN" sz="2200" dirty="0" err="1" smtClean="0"/>
              <a:t>lw</a:t>
            </a:r>
            <a:r>
              <a:rPr lang="zh-CN" altLang="en-US" sz="2200" dirty="0" smtClean="0"/>
              <a:t>阻塞时：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StallD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StallF</a:t>
            </a:r>
            <a:r>
              <a:rPr lang="zh-CN" altLang="en-US" sz="2200" dirty="0" smtClean="0"/>
              <a:t>有效，迫使译码阶段、取指阶段流水寄存器保持原来的值；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FlushE</a:t>
            </a:r>
            <a:r>
              <a:rPr lang="zh-CN" altLang="en-US" sz="2200" dirty="0" smtClean="0"/>
              <a:t>也有效，清除执行阶段流水线寄存器的内容。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90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lvl="1" algn="ctr">
              <a:lnSpc>
                <a:spcPct val="130000"/>
              </a:lnSpc>
            </a:pPr>
            <a:r>
              <a:rPr lang="zh-CN" altLang="en-US" sz="3200" b="1" spc="300" dirty="0" smtClean="0">
                <a:solidFill>
                  <a:srgbClr val="41719C"/>
                </a:solidFill>
                <a:latin typeface="+mn-ea"/>
                <a:ea typeface="+mn-ea"/>
              </a:rPr>
              <a:t>当分支发生时刷新操作的抽象流水线</a:t>
            </a:r>
            <a:endParaRPr lang="en-US" altLang="zh-CN" sz="3200" b="1" spc="3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826670"/>
              </p:ext>
            </p:extLst>
          </p:nvPr>
        </p:nvGraphicFramePr>
        <p:xfrm>
          <a:off x="181841" y="1299853"/>
          <a:ext cx="8756908" cy="4269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41" y="1299853"/>
                        <a:ext cx="8756908" cy="4269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028208" y="1299853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39393" y="1299852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21330" y="2600696"/>
            <a:ext cx="5035138" cy="18644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9274" y="4531882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如果分支跳转，这些需要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抛弃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刷新</a:t>
            </a:r>
            <a:r>
              <a:rPr lang="en-US" altLang="zh-CN" sz="2000" dirty="0" smtClean="0">
                <a:solidFill>
                  <a:srgbClr val="FF0000"/>
                </a:solidFill>
              </a:rPr>
              <a:t>Flush)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52856" y="5836340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调整需要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才能确定下一个</a:t>
            </a:r>
            <a:r>
              <a:rPr lang="en-US" altLang="zh-CN" sz="2000" dirty="0" smtClean="0"/>
              <a:t>PC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08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670326"/>
              </p:ext>
            </p:extLst>
          </p:nvPr>
        </p:nvGraphicFramePr>
        <p:xfrm>
          <a:off x="296106" y="1354776"/>
          <a:ext cx="8627747" cy="37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354776"/>
                        <a:ext cx="8627747" cy="37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3075708" y="1323604"/>
            <a:ext cx="688769" cy="386591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6299" y="2078176"/>
            <a:ext cx="208390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 err="1" smtClean="0"/>
              <a:t>beq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85651" y="5332022"/>
            <a:ext cx="674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采用专门的</a:t>
            </a:r>
            <a:r>
              <a:rPr lang="zh-CN" altLang="en-US" sz="2000" b="1" dirty="0" smtClean="0"/>
              <a:t>相等比较器</a:t>
            </a:r>
            <a:r>
              <a:rPr lang="zh-CN" altLang="en-US" sz="2000" dirty="0" smtClean="0"/>
              <a:t>（代替原来的</a:t>
            </a:r>
            <a:r>
              <a:rPr lang="zh-CN" altLang="en-US" sz="2000" b="1" dirty="0" smtClean="0"/>
              <a:t>减法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检测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可以在译码阶段结束时确定下一个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（即只需要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这样，分支错误预测代价从抛弃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条指令减少到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条指令。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7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665552"/>
              </p:ext>
            </p:extLst>
          </p:nvPr>
        </p:nvGraphicFramePr>
        <p:xfrm>
          <a:off x="178130" y="1242951"/>
          <a:ext cx="8862950" cy="529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0" y="1242951"/>
                        <a:ext cx="8862950" cy="529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Handling Data &amp; Control Hazards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653726"/>
              </p:ext>
            </p:extLst>
          </p:nvPr>
        </p:nvGraphicFramePr>
        <p:xfrm>
          <a:off x="197103" y="1238832"/>
          <a:ext cx="8863770" cy="529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3" y="1238832"/>
                        <a:ext cx="8863770" cy="5292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4210" y="1341912"/>
            <a:ext cx="3154840" cy="12944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空间并行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时间并行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520" y="1137339"/>
            <a:ext cx="8090676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空间并行</a:t>
            </a:r>
            <a:r>
              <a:rPr lang="zh-CN" altLang="en-US" sz="2200" dirty="0" smtClean="0"/>
              <a:t>：提供多个相同的硬件，多任务在同一时间一起处理。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8" y="4790824"/>
            <a:ext cx="7962900" cy="17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0" y="1851787"/>
            <a:ext cx="7924800" cy="2057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8520" y="4105557"/>
            <a:ext cx="80906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时间并行</a:t>
            </a:r>
            <a:r>
              <a:rPr lang="zh-CN" altLang="en-US" sz="2200" dirty="0" smtClean="0"/>
              <a:t>：将一个任务分成多个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（</a:t>
            </a:r>
            <a:r>
              <a:rPr lang="zh-CN" altLang="en-US" sz="2200" b="1" dirty="0" smtClean="0"/>
              <a:t>操作</a:t>
            </a:r>
            <a:r>
              <a:rPr lang="zh-CN" altLang="en-US" sz="2200" dirty="0" smtClean="0"/>
              <a:t>），类似于装配线。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2452801" y="6445065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理想情况：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级流水可以提高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倍吞吐量。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1990" y="39091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由最慢的阶段决定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Branch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1193" y="1175603"/>
            <a:ext cx="8563655" cy="2263633"/>
          </a:xfrm>
        </p:spPr>
        <p:txBody>
          <a:bodyPr/>
          <a:lstStyle/>
          <a:p>
            <a:r>
              <a:rPr lang="en-US" altLang="zh-CN" dirty="0"/>
              <a:t>Guess whether branch will be taken</a:t>
            </a:r>
          </a:p>
          <a:p>
            <a:pPr lvl="1"/>
            <a:r>
              <a:rPr lang="en-US" altLang="zh-CN" dirty="0"/>
              <a:t>Backward branches are usually taken (loops)</a:t>
            </a:r>
          </a:p>
          <a:p>
            <a:pPr lvl="1"/>
            <a:r>
              <a:rPr lang="en-US" altLang="zh-CN" dirty="0"/>
              <a:t>Consider history to improve guess</a:t>
            </a:r>
          </a:p>
          <a:p>
            <a:r>
              <a:rPr lang="en-US" altLang="zh-CN" dirty="0"/>
              <a:t>Good prediction reduces fraction of branches requiring a flush </a:t>
            </a:r>
          </a:p>
        </p:txBody>
      </p:sp>
      <p:sp>
        <p:nvSpPr>
          <p:cNvPr id="7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41193" y="3439237"/>
            <a:ext cx="8352431" cy="341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译码阶段重定向逻辑</a:t>
            </a:r>
            <a:r>
              <a:rPr lang="en-US" b="1" dirty="0" smtClean="0"/>
              <a:t>: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ForwardAD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ForwardBD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zh-CN" altLang="en-US" b="1" dirty="0" smtClean="0"/>
              <a:t>分支阻塞逻辑</a:t>
            </a:r>
            <a:r>
              <a:rPr lang="en-US" b="1" dirty="0" smtClean="0"/>
              <a:t>:</a:t>
            </a: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 smtClean="0">
                <a:solidFill>
                  <a:schemeClr val="accent2"/>
                </a:solidFill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branchstall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= </a:t>
            </a:r>
            <a:r>
              <a:rPr lang="en-US" sz="1600" i="1" dirty="0" err="1" smtClean="0">
                <a:latin typeface="Courier New" pitchFamily="49" charset="0"/>
              </a:rPr>
              <a:t>BranchD</a:t>
            </a:r>
            <a:r>
              <a:rPr lang="en-US" sz="1600" dirty="0" smtClean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RegWriteE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OR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MemtoRegM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))]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</a:rPr>
              <a:t>StallF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StallD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FlushE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lwstall</a:t>
            </a:r>
            <a:r>
              <a:rPr lang="en-US" sz="1600" dirty="0" smtClean="0">
                <a:latin typeface="Courier New" pitchFamily="49" charset="0"/>
              </a:rPr>
              <a:t> OR </a:t>
            </a:r>
            <a:r>
              <a:rPr lang="en-US" sz="1600" i="1" dirty="0" err="1" smtClean="0">
                <a:latin typeface="Courier New" pitchFamily="49" charset="0"/>
              </a:rPr>
              <a:t>branchstall</a:t>
            </a:r>
            <a:endParaRPr lang="en-US" sz="1600" i="1" dirty="0" smtClean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2" y="112815"/>
            <a:ext cx="5973289" cy="57239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8" y="2196934"/>
            <a:ext cx="4028996" cy="45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503" y="133680"/>
            <a:ext cx="6814093" cy="65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704" y="0"/>
            <a:ext cx="714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6255"/>
            <a:ext cx="4370119" cy="5735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875" y="2434483"/>
            <a:ext cx="4429497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28" y="47543"/>
            <a:ext cx="5379523" cy="66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75" y="0"/>
            <a:ext cx="5903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888" y="0"/>
            <a:ext cx="605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020" y="0"/>
            <a:ext cx="5902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56" y="83128"/>
            <a:ext cx="3550722" cy="4322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97" y="1638795"/>
            <a:ext cx="4180114" cy="4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 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流水线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6617718"/>
              </p:ext>
            </p:extLst>
          </p:nvPr>
        </p:nvGraphicFramePr>
        <p:xfrm>
          <a:off x="344388" y="2060094"/>
          <a:ext cx="8501085" cy="474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VISIO" r:id="rId5" imgW="4961520" imgH="2768400" progId="Visio.Drawing.6">
                  <p:embed/>
                </p:oleObj>
              </mc:Choice>
              <mc:Fallback>
                <p:oleObj name="VISIO" r:id="rId5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8" y="2060094"/>
                        <a:ext cx="8501085" cy="474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0064" y="1553675"/>
            <a:ext cx="807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200" dirty="0" smtClean="0"/>
              <a:t>etch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90996" y="1553675"/>
            <a:ext cx="1052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200" dirty="0" smtClean="0"/>
              <a:t>ecode</a:t>
            </a:r>
            <a:endParaRPr lang="zh-CN" altLang="en-US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4496" y="1555055"/>
            <a:ext cx="1076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200" dirty="0" smtClean="0"/>
              <a:t>xecute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2643" y="1553674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200" dirty="0" smtClean="0"/>
              <a:t>emory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0719" y="1560185"/>
            <a:ext cx="1351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200" dirty="0" err="1" smtClean="0"/>
              <a:t>riteback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529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45" y="0"/>
            <a:ext cx="2736038" cy="4068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074" y="0"/>
            <a:ext cx="488075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39" y="4243241"/>
            <a:ext cx="3380757" cy="26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27340" y="3696670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P255)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流水线抽象表示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60539"/>
              </p:ext>
            </p:extLst>
          </p:nvPr>
        </p:nvGraphicFramePr>
        <p:xfrm>
          <a:off x="142504" y="1787015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04" y="1787015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08154" y="632300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阴影表示正在使用。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83179" y="1668545"/>
            <a:ext cx="617517" cy="9559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719449" y="1555668"/>
            <a:ext cx="961903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20094" y="1555668"/>
            <a:ext cx="1520042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275117" y="1555668"/>
            <a:ext cx="191192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62809" y="1555668"/>
            <a:ext cx="241864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寄存器文件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3858945"/>
              </p:ext>
            </p:extLst>
          </p:nvPr>
        </p:nvGraphicFramePr>
        <p:xfrm>
          <a:off x="182665" y="1145747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65" y="1145747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207" y="2636322"/>
            <a:ext cx="6203157" cy="41645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2268187" y="1733797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1844" y="1760570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7770" y="1767438"/>
            <a:ext cx="134043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：上升沿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读</a:t>
            </a:r>
            <a:r>
              <a:rPr lang="zh-CN" altLang="en-US" dirty="0" smtClean="0">
                <a:solidFill>
                  <a:srgbClr val="FF0000"/>
                </a:solidFill>
              </a:rPr>
              <a:t>：下降沿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单周期 </a:t>
            </a:r>
            <a:r>
              <a:rPr lang="en-US" altLang="zh-CN" sz="3600" b="1" dirty="0" smtClean="0"/>
              <a:t>&amp; </a:t>
            </a:r>
            <a:r>
              <a:rPr lang="zh-CN" altLang="en-US" sz="3600" b="1" dirty="0" smtClean="0"/>
              <a:t>流水线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数据路径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6413781"/>
              </p:ext>
            </p:extLst>
          </p:nvPr>
        </p:nvGraphicFramePr>
        <p:xfrm>
          <a:off x="296107" y="1135532"/>
          <a:ext cx="8608742" cy="567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VISIO" r:id="rId5" imgW="5572080" imgH="4357800" progId="Visio.Drawing.6">
                  <p:embed/>
                </p:oleObj>
              </mc:Choice>
              <mc:Fallback>
                <p:oleObj name="VISIO" r:id="rId5" imgW="5572080" imgH="435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1135532"/>
                        <a:ext cx="8608742" cy="567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0649" y="3788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流水线寄存器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修正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WriteReg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103804"/>
              </p:ext>
            </p:extLst>
          </p:nvPr>
        </p:nvGraphicFramePr>
        <p:xfrm>
          <a:off x="106879" y="1875242"/>
          <a:ext cx="8918371" cy="445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VISIO" r:id="rId5" imgW="5530320" imgH="2357280" progId="Visio.Drawing.6">
                  <p:embed/>
                </p:oleObj>
              </mc:Choice>
              <mc:Fallback>
                <p:oleObj name="VISIO" r:id="rId5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9" y="1875242"/>
                        <a:ext cx="8918371" cy="4454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14" y="1095903"/>
            <a:ext cx="7845417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与特定指令相关的所有信号都必须通过流水线一起向前传播。</a:t>
            </a:r>
            <a:endParaRPr lang="en-US" altLang="zh-CN" sz="2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12084" y="322473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</a:t>
            </a:r>
            <a:endParaRPr lang="zh-CN" altLang="en-US" sz="3200" b="1" spc="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0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带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控制信号</a:t>
            </a:r>
            <a:r>
              <a:rPr lang="zh-CN" altLang="en-US" sz="3600" dirty="0" smtClean="0"/>
              <a:t>的流水线处理器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3214" y="1095903"/>
            <a:ext cx="81291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与单周期处理器控制单元相同、控制信号也要与指令保持同步。</a:t>
            </a:r>
            <a:endParaRPr lang="en-US" altLang="zh-CN" sz="2200" b="1" dirty="0" smtClean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798700"/>
              </p:ext>
            </p:extLst>
          </p:nvPr>
        </p:nvGraphicFramePr>
        <p:xfrm>
          <a:off x="76989" y="1775588"/>
          <a:ext cx="8938362" cy="496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VISIO" r:id="rId5" imgW="5530320" imgH="3074760" progId="Visio.Drawing.6">
                  <p:embed/>
                </p:oleObj>
              </mc:Choice>
              <mc:Fallback>
                <p:oleObj name="VISIO" r:id="rId5" imgW="5530320" imgH="30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" y="1775588"/>
                        <a:ext cx="8938362" cy="496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冲 突  </a:t>
            </a:r>
            <a:r>
              <a:rPr lang="en-US" altLang="zh-CN" sz="3200" b="1" dirty="0" smtClean="0"/>
              <a:t>Hazard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293" y="1165134"/>
            <a:ext cx="8918369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冲突：</a:t>
            </a:r>
            <a:r>
              <a:rPr lang="zh-CN" altLang="en-US" sz="2400" dirty="0" smtClean="0"/>
              <a:t>当一条指令依赖于 另一条还没有结束指令的结果。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</a:rPr>
              <a:t>Data hazard: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register value not yet written back to register </a:t>
            </a:r>
            <a:r>
              <a:rPr lang="en-US" altLang="zh-CN" sz="2400" dirty="0" smtClean="0"/>
              <a:t>file</a:t>
            </a:r>
            <a:r>
              <a:rPr lang="en-US" altLang="zh-CN" sz="2400" dirty="0"/>
              <a:t>.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accent1"/>
                </a:solidFill>
              </a:rPr>
              <a:t>Control hazard: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next instruction not decided yet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(</a:t>
            </a:r>
            <a:r>
              <a:rPr lang="en-US" altLang="zh-CN" sz="2400" dirty="0"/>
              <a:t>caused by branches</a:t>
            </a:r>
            <a:r>
              <a:rPr lang="en-US" altLang="zh-CN" sz="24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插入空操作 </a:t>
            </a:r>
            <a:r>
              <a:rPr lang="en-US" altLang="zh-CN" sz="2400" dirty="0" smtClean="0"/>
              <a:t>Insert </a:t>
            </a:r>
            <a:r>
              <a:rPr lang="en-US" altLang="zh-CN" sz="2400" dirty="0" err="1">
                <a:solidFill>
                  <a:srgbClr val="FF0000"/>
                </a:solidFill>
              </a:rPr>
              <a:t>nop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in 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重排列 </a:t>
            </a:r>
            <a:r>
              <a:rPr lang="en-US" altLang="zh-CN" sz="2400" dirty="0" smtClean="0">
                <a:solidFill>
                  <a:srgbClr val="FF0000"/>
                </a:solidFill>
              </a:rPr>
              <a:t>Rearrange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重定向 </a:t>
            </a:r>
            <a:r>
              <a:rPr lang="en-US" altLang="zh-CN" sz="2400" dirty="0" smtClean="0">
                <a:solidFill>
                  <a:srgbClr val="FF0000"/>
                </a:solidFill>
              </a:rPr>
              <a:t>Forward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data </a:t>
            </a:r>
            <a:r>
              <a:rPr lang="en-US" altLang="zh-CN" sz="2400" b="1" dirty="0"/>
              <a:t>at run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阻塞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Stall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processor </a:t>
            </a:r>
            <a:r>
              <a:rPr lang="en-US" altLang="zh-CN" sz="2400" b="1" dirty="0"/>
              <a:t>at run </a:t>
            </a:r>
            <a:r>
              <a:rPr lang="en-US" altLang="zh-CN" sz="2400" b="1" dirty="0" smtClean="0"/>
              <a:t>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预测分支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6867</TotalTime>
  <Words>525</Words>
  <Application>Microsoft Office PowerPoint</Application>
  <PresentationFormat>全屏显示(4:3)</PresentationFormat>
  <Paragraphs>143</Paragraphs>
  <Slides>31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Office 主题</vt:lpstr>
      <vt:lpstr>VISIO</vt:lpstr>
      <vt:lpstr>计算机体系结构实验</vt:lpstr>
      <vt:lpstr>空间并行 vs 时间并行(流水线)</vt:lpstr>
      <vt:lpstr>单周期  vs  流水线</vt:lpstr>
      <vt:lpstr>流水线抽象表示</vt:lpstr>
      <vt:lpstr>寄存器文件</vt:lpstr>
      <vt:lpstr>单周期 &amp; 流水线 数据路径</vt:lpstr>
      <vt:lpstr>修正 WriteReg</vt:lpstr>
      <vt:lpstr>带控制信号的流水线处理器</vt:lpstr>
      <vt:lpstr>冲 突  Hazard</vt:lpstr>
      <vt:lpstr>Insert nops in code at compile time</vt:lpstr>
      <vt:lpstr>Data Forwarding at run time</vt:lpstr>
      <vt:lpstr>Data Forwarding at run time</vt:lpstr>
      <vt:lpstr>Data Forwarding at run time</vt:lpstr>
      <vt:lpstr>Stalling at run time</vt:lpstr>
      <vt:lpstr>Stalling at run time</vt:lpstr>
      <vt:lpstr>当分支发生时刷新操作的抽象流水线</vt:lpstr>
      <vt:lpstr>预测分支</vt:lpstr>
      <vt:lpstr>预测分支</vt:lpstr>
      <vt:lpstr>Handling Data &amp; Control Hazards</vt:lpstr>
      <vt:lpstr>Branch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561</cp:revision>
  <dcterms:created xsi:type="dcterms:W3CDTF">2017-01-28T01:03:38Z</dcterms:created>
  <dcterms:modified xsi:type="dcterms:W3CDTF">2018-03-26T06:11:58Z</dcterms:modified>
</cp:coreProperties>
</file>