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  <p:sldId id="26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E0AB6"/>
    <a:srgbClr val="FFFF00"/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5407" autoAdjust="0"/>
  </p:normalViewPr>
  <p:slideViewPr>
    <p:cSldViewPr snapToGrid="0">
      <p:cViewPr varScale="1">
        <p:scale>
          <a:sx n="112" d="100"/>
          <a:sy n="112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0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3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P74</a:t>
            </a:r>
            <a:r>
              <a:rPr lang="zh-CN" altLang="en-US" dirty="0" smtClean="0"/>
              <a:t>，例</a:t>
            </a:r>
            <a:r>
              <a:rPr lang="en-US" altLang="zh-CN" dirty="0" smtClean="0"/>
              <a:t>3.6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6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10.xml"/><Relationship Id="rId7" Type="http://schemas.openxmlformats.org/officeDocument/2006/relationships/oleObject" Target="../embeddings/oleObject10.bin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15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9.xml"/><Relationship Id="rId7" Type="http://schemas.openxmlformats.org/officeDocument/2006/relationships/oleObject" Target="../embeddings/oleObject19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589965" y="2370822"/>
            <a:ext cx="7920000" cy="1764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965" y="369757"/>
            <a:ext cx="7772400" cy="974381"/>
          </a:xfrm>
        </p:spPr>
        <p:txBody>
          <a:bodyPr anchor="ctr"/>
          <a:lstStyle/>
          <a:p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805" y="256062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77" y="2611215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③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多周期处理器设计</a:t>
            </a:r>
            <a:endParaRPr lang="en-US" altLang="zh-CN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0140" y="30875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10-16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541977" y="3345067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④ 32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位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MIPS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流水线处理器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设计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-7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2265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6: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递增</a:t>
            </a:r>
            <a:r>
              <a:rPr lang="en-US" altLang="zh-CN" sz="2400" dirty="0" smtClean="0"/>
              <a:t>4</a:t>
            </a:r>
            <a:endParaRPr lang="en-US" altLang="zh-CN" sz="2400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2223369"/>
              </p:ext>
            </p:extLst>
          </p:nvPr>
        </p:nvGraphicFramePr>
        <p:xfrm>
          <a:off x="0" y="2406290"/>
          <a:ext cx="9000000" cy="3431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VISIO" r:id="rId4" imgW="5730120" imgH="2044080" progId="Visio.Drawing.6">
                  <p:embed/>
                </p:oleObj>
              </mc:Choice>
              <mc:Fallback>
                <p:oleObj name="VISIO" r:id="rId4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06290"/>
                        <a:ext cx="9000000" cy="3431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60506" y="1822157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</a:rPr>
              <a:t>复用加法器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8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-8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1066297"/>
              </p:ext>
            </p:extLst>
          </p:nvPr>
        </p:nvGraphicFramePr>
        <p:xfrm>
          <a:off x="50799" y="2738438"/>
          <a:ext cx="9000000" cy="347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VISIO" r:id="rId4" imgW="5730120" imgH="2044080" progId="Visio.Drawing.6">
                  <p:embed/>
                </p:oleObj>
              </mc:Choice>
              <mc:Fallback>
                <p:oleObj name="VISIO" r:id="rId4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9" y="2738438"/>
                        <a:ext cx="9000000" cy="347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890996" y="309163"/>
            <a:ext cx="2890535" cy="5847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 smtClean="0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340259" y="1242770"/>
            <a:ext cx="72058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将从寄存器文件 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中读出的</a:t>
            </a:r>
            <a:r>
              <a:rPr lang="zh-CN" altLang="en-US" sz="2400" b="1" dirty="0" smtClean="0"/>
              <a:t>数据存</a:t>
            </a:r>
            <a:r>
              <a:rPr lang="zh-CN" altLang="en-US" sz="2400" dirty="0" smtClean="0"/>
              <a:t>放在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再将寄存器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中的数据写入</a:t>
            </a:r>
            <a:r>
              <a:rPr lang="zh-CN" altLang="en-US" sz="2400" b="1" dirty="0" smtClean="0"/>
              <a:t>数据存储器</a:t>
            </a:r>
            <a:r>
              <a:rPr lang="zh-CN" altLang="en-US" sz="2400" dirty="0" smtClean="0"/>
              <a:t>中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5146378" y="3928897"/>
            <a:ext cx="180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5236378" y="1803400"/>
            <a:ext cx="1391340" cy="21254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8845979"/>
              </p:ext>
            </p:extLst>
          </p:nvPr>
        </p:nvGraphicFramePr>
        <p:xfrm>
          <a:off x="76199" y="2691312"/>
          <a:ext cx="8962653" cy="367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VISIO" r:id="rId5" imgW="5730120" imgH="2044080" progId="Visio.Drawing.6">
                  <p:embed/>
                </p:oleObj>
              </mc:Choice>
              <mc:Fallback>
                <p:oleObj name="VISIO" r:id="rId5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" y="2691312"/>
                        <a:ext cx="8962653" cy="3672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-9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3167" y="1280031"/>
            <a:ext cx="4444358" cy="1282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Read from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rt</a:t>
            </a:r>
            <a:endParaRPr lang="en-US" altLang="zh-CN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Write </a:t>
            </a:r>
            <a:r>
              <a:rPr lang="en-US" altLang="zh-CN" sz="2400" i="1" dirty="0" err="1">
                <a:latin typeface="Times New Roman" pitchFamily="18" charset="0"/>
                <a:cs typeface="Arial" charset="0"/>
              </a:rPr>
              <a:t>ALUResult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to register file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Write to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rd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(instead of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)</a:t>
            </a:r>
            <a:endParaRPr lang="en-US" altLang="zh-CN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611905" y="148397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15            11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0563" y="1659719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$s1, $s2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6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-10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5567" y="1152537"/>
            <a:ext cx="685482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==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BTA = 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(PC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 4)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 (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sign-extended immediate &lt;&lt; 2) </a:t>
            </a:r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6770753"/>
              </p:ext>
            </p:extLst>
          </p:nvPr>
        </p:nvGraphicFramePr>
        <p:xfrm>
          <a:off x="12700" y="2590800"/>
          <a:ext cx="9084704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VISIO" r:id="rId4" imgW="5886360" imgH="2187000" progId="Visio.Drawing.6">
                  <p:embed/>
                </p:oleObj>
              </mc:Choice>
              <mc:Fallback>
                <p:oleObj name="VISIO" r:id="rId4" imgW="5886360" imgH="218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2590800"/>
                        <a:ext cx="9084704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609398" y="354585"/>
            <a:ext cx="33185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label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78940" y="2062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第一步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01044" y="244080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</a:t>
            </a:r>
            <a:r>
              <a:rPr lang="zh-CN" altLang="en-US" b="1" dirty="0">
                <a:solidFill>
                  <a:srgbClr val="0070C0"/>
                </a:solidFill>
              </a:rPr>
              <a:t>二</a:t>
            </a:r>
            <a:r>
              <a:rPr lang="zh-CN" altLang="en-US" b="1" dirty="0" smtClean="0">
                <a:solidFill>
                  <a:srgbClr val="0070C0"/>
                </a:solidFill>
              </a:rPr>
              <a:t>步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右中括号 4"/>
          <p:cNvSpPr/>
          <p:nvPr/>
        </p:nvSpPr>
        <p:spPr>
          <a:xfrm rot="5400000">
            <a:off x="2075429" y="1645308"/>
            <a:ext cx="77906" cy="79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中括号 12"/>
          <p:cNvSpPr/>
          <p:nvPr/>
        </p:nvSpPr>
        <p:spPr>
          <a:xfrm rot="5400000">
            <a:off x="4252481" y="-145871"/>
            <a:ext cx="45719" cy="513226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7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多</a:t>
            </a:r>
            <a:r>
              <a:rPr lang="zh-CN" altLang="en-US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9324596"/>
              </p:ext>
            </p:extLst>
          </p:nvPr>
        </p:nvGraphicFramePr>
        <p:xfrm>
          <a:off x="110169" y="1371599"/>
          <a:ext cx="8940847" cy="452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VISIO" r:id="rId4" imgW="5743440" imgH="2904480" progId="Visio.Drawing.6">
                  <p:embed/>
                </p:oleObj>
              </mc:Choice>
              <mc:Fallback>
                <p:oleObj name="VISIO" r:id="rId4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69" y="1371599"/>
                        <a:ext cx="8940847" cy="452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0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多</a:t>
            </a:r>
            <a:r>
              <a:rPr lang="zh-CN" altLang="en-US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3757074"/>
              </p:ext>
            </p:extLst>
          </p:nvPr>
        </p:nvGraphicFramePr>
        <p:xfrm>
          <a:off x="1905000" y="1174750"/>
          <a:ext cx="5562600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VISIO" r:id="rId4" imgW="2135880" imgH="1990080" progId="Visio.Drawing.6">
                  <p:embed/>
                </p:oleObj>
              </mc:Choice>
              <mc:Fallback>
                <p:oleObj name="VISIO" r:id="rId4" imgW="2135880" imgH="199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74750"/>
                        <a:ext cx="5562600" cy="518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7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/>
              <a:t>多</a:t>
            </a:r>
            <a:r>
              <a:rPr lang="zh-CN" altLang="en-US" sz="4000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b="1" dirty="0" smtClean="0">
                <a:solidFill>
                  <a:srgbClr val="0070C0"/>
                </a:solidFill>
              </a:rPr>
              <a:t>FSM</a:t>
            </a:r>
            <a:r>
              <a:rPr lang="zh-CN" altLang="en-US" b="1" dirty="0" smtClean="0">
                <a:solidFill>
                  <a:srgbClr val="0070C0"/>
                </a:solidFill>
              </a:rPr>
              <a:t>：取指令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(Fetch)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 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8874549"/>
              </p:ext>
            </p:extLst>
          </p:nvPr>
        </p:nvGraphicFramePr>
        <p:xfrm>
          <a:off x="0" y="1168151"/>
          <a:ext cx="2130478" cy="167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VISIO" r:id="rId5" imgW="1066320" imgH="837720" progId="Visio.Drawing.6">
                  <p:embed/>
                </p:oleObj>
              </mc:Choice>
              <mc:Fallback>
                <p:oleObj name="VISIO" r:id="rId5" imgW="1066320" imgH="83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68151"/>
                        <a:ext cx="2130478" cy="1674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91119588"/>
              </p:ext>
            </p:extLst>
          </p:nvPr>
        </p:nvGraphicFramePr>
        <p:xfrm>
          <a:off x="1779707" y="2753953"/>
          <a:ext cx="7331242" cy="372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VISIO" r:id="rId7" imgW="5743440" imgH="2916720" progId="Visio.Drawing.6">
                  <p:embed/>
                </p:oleObj>
              </mc:Choice>
              <mc:Fallback>
                <p:oleObj name="VISIO" r:id="rId7" imgW="574344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707" y="2753953"/>
                        <a:ext cx="7331242" cy="3723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9221" y="2247939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在复位后进入该状态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7968" y="1125084"/>
            <a:ext cx="51504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读出</a:t>
            </a:r>
            <a:r>
              <a:rPr lang="en-US" altLang="zh-CN" sz="2000" dirty="0" smtClean="0">
                <a:solidFill>
                  <a:srgbClr val="1E0AB6"/>
                </a:solidFill>
              </a:rPr>
              <a:t>PC</a:t>
            </a:r>
            <a:r>
              <a:rPr lang="zh-CN" altLang="en-US" sz="2000" dirty="0" smtClean="0">
                <a:solidFill>
                  <a:srgbClr val="1E0AB6"/>
                </a:solidFill>
              </a:rPr>
              <a:t>地址、</a:t>
            </a:r>
            <a:r>
              <a:rPr lang="zh-CN" altLang="en-US" sz="2000" dirty="0" smtClean="0">
                <a:solidFill>
                  <a:srgbClr val="1E0AB6"/>
                </a:solidFill>
              </a:rPr>
              <a:t>从</a:t>
            </a:r>
            <a:r>
              <a:rPr lang="en-US" altLang="zh-CN" sz="2000" dirty="0" smtClean="0">
                <a:solidFill>
                  <a:srgbClr val="1E0AB6"/>
                </a:solidFill>
              </a:rPr>
              <a:t>I/D Memory</a:t>
            </a:r>
            <a:r>
              <a:rPr lang="zh-CN" altLang="en-US" sz="2000" dirty="0" smtClean="0">
                <a:solidFill>
                  <a:srgbClr val="1E0AB6"/>
                </a:solidFill>
              </a:rPr>
              <a:t>中</a:t>
            </a:r>
            <a:r>
              <a:rPr lang="zh-CN" altLang="en-US" sz="2000" dirty="0" smtClean="0">
                <a:solidFill>
                  <a:srgbClr val="1E0AB6"/>
                </a:solidFill>
              </a:rPr>
              <a:t>获取</a:t>
            </a:r>
            <a:r>
              <a:rPr lang="zh-CN" altLang="en-US" sz="2000" dirty="0" smtClean="0">
                <a:solidFill>
                  <a:srgbClr val="1E0AB6"/>
                </a:solidFill>
              </a:rPr>
              <a:t>指令、</a:t>
            </a:r>
            <a:r>
              <a:rPr lang="en-US" altLang="zh-CN" sz="2000" dirty="0" smtClean="0">
                <a:solidFill>
                  <a:srgbClr val="1E0AB6"/>
                </a:solidFill>
              </a:rPr>
              <a:t/>
            </a:r>
            <a:br>
              <a:rPr lang="en-US" altLang="zh-CN" sz="2000" dirty="0" smtClean="0">
                <a:solidFill>
                  <a:srgbClr val="1E0AB6"/>
                </a:solidFill>
              </a:rPr>
            </a:br>
            <a:r>
              <a:rPr lang="zh-CN" altLang="en-US" sz="2000" dirty="0" smtClean="0">
                <a:solidFill>
                  <a:srgbClr val="1E0AB6"/>
                </a:solidFill>
              </a:rPr>
              <a:t>保持指令到寄存器</a:t>
            </a:r>
            <a:r>
              <a:rPr lang="en-US" altLang="zh-CN" sz="2000" dirty="0">
                <a:solidFill>
                  <a:srgbClr val="1E0AB6"/>
                </a:solidFill>
              </a:rPr>
              <a:t>IR</a:t>
            </a:r>
          </a:p>
        </p:txBody>
      </p:sp>
      <p:sp>
        <p:nvSpPr>
          <p:cNvPr id="9" name="矩形 8"/>
          <p:cNvSpPr/>
          <p:nvPr/>
        </p:nvSpPr>
        <p:spPr>
          <a:xfrm>
            <a:off x="2788985" y="2098526"/>
            <a:ext cx="18901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PC + 4 =&gt; PC’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0053" y="1266939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9419197"/>
              </p:ext>
            </p:extLst>
          </p:nvPr>
        </p:nvGraphicFramePr>
        <p:xfrm>
          <a:off x="11017" y="1057206"/>
          <a:ext cx="35814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VISIO" r:id="rId5" imgW="1980720" imgH="837720" progId="Visio.Drawing.6">
                  <p:embed/>
                </p:oleObj>
              </mc:Choice>
              <mc:Fallback>
                <p:oleObj name="VISIO" r:id="rId5" imgW="1980720" imgH="83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" y="1057206"/>
                        <a:ext cx="3581400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/>
              <a:t>多</a:t>
            </a:r>
            <a:r>
              <a:rPr lang="zh-CN" altLang="en-US" sz="4000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b="1" dirty="0" smtClean="0">
                <a:solidFill>
                  <a:srgbClr val="0070C0"/>
                </a:solidFill>
              </a:rPr>
              <a:t>FSM</a:t>
            </a:r>
            <a:r>
              <a:rPr lang="zh-CN" altLang="en-US" b="1" dirty="0" smtClean="0">
                <a:solidFill>
                  <a:srgbClr val="0070C0"/>
                </a:solidFill>
              </a:rPr>
              <a:t>：</a:t>
            </a:r>
            <a:r>
              <a:rPr lang="zh-CN" altLang="en-US" b="1" dirty="0">
                <a:solidFill>
                  <a:srgbClr val="0070C0"/>
                </a:solidFill>
              </a:rPr>
              <a:t>译码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(Decode)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 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03167" y="1105707"/>
            <a:ext cx="309571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读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rs</a:t>
            </a:r>
            <a:r>
              <a:rPr lang="zh-CN" altLang="en-US" sz="2000" dirty="0" smtClean="0">
                <a:solidFill>
                  <a:srgbClr val="1E0AB6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rt</a:t>
            </a:r>
            <a:r>
              <a:rPr lang="zh-CN" altLang="en-US" sz="2000" dirty="0" smtClean="0">
                <a:solidFill>
                  <a:srgbClr val="1E0AB6"/>
                </a:solidFill>
              </a:rPr>
              <a:t>字段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对立即数进行符号扩展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对指令译码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58041" y="1142256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7354246"/>
              </p:ext>
            </p:extLst>
          </p:nvPr>
        </p:nvGraphicFramePr>
        <p:xfrm>
          <a:off x="900763" y="2656731"/>
          <a:ext cx="8035443" cy="406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VISIO" r:id="rId7" imgW="5743440" imgH="2904480" progId="Visio.Drawing.6">
                  <p:embed/>
                </p:oleObj>
              </mc:Choice>
              <mc:Fallback>
                <p:oleObj name="VISIO" r:id="rId7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63" y="2656731"/>
                        <a:ext cx="8035443" cy="406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85798" y="158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无需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控制信号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539176"/>
              </p:ext>
            </p:extLst>
          </p:nvPr>
        </p:nvGraphicFramePr>
        <p:xfrm>
          <a:off x="22034" y="1002535"/>
          <a:ext cx="38100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VISIO" r:id="rId5" imgW="2381040" imgH="1866600" progId="Visio.Drawing.6">
                  <p:embed/>
                </p:oleObj>
              </mc:Choice>
              <mc:Fallback>
                <p:oleObj name="VISIO" r:id="rId5" imgW="2381040" imgH="1866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" y="1002535"/>
                        <a:ext cx="3810000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3600" b="1" dirty="0">
                <a:solidFill>
                  <a:srgbClr val="0070C0"/>
                </a:solidFill>
              </a:rPr>
              <a:t>内存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地址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(Address)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 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3826" y="1193841"/>
            <a:ext cx="41615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对于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lw</a:t>
            </a:r>
            <a:r>
              <a:rPr lang="zh-CN" altLang="en-US" sz="2000" dirty="0" smtClean="0">
                <a:solidFill>
                  <a:srgbClr val="1E0AB6"/>
                </a:solidFill>
              </a:rPr>
              <a:t>或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sw</a:t>
            </a:r>
            <a:r>
              <a:rPr lang="zh-CN" altLang="en-US" sz="2000" dirty="0" smtClean="0">
                <a:solidFill>
                  <a:srgbClr val="1E0AB6"/>
                </a:solidFill>
              </a:rPr>
              <a:t>指令</a:t>
            </a:r>
            <a:r>
              <a:rPr lang="en-US" altLang="zh-CN" sz="2000" dirty="0" smtClean="0">
                <a:solidFill>
                  <a:srgbClr val="1E0AB6"/>
                </a:solidFill>
              </a:rPr>
              <a:t/>
            </a:r>
            <a:br>
              <a:rPr lang="en-US" altLang="zh-CN" sz="2000" dirty="0" smtClean="0">
                <a:solidFill>
                  <a:srgbClr val="1E0AB6"/>
                </a:solidFill>
              </a:rPr>
            </a:br>
            <a:r>
              <a:rPr lang="en-US" altLang="zh-CN" sz="2000" dirty="0" smtClean="0">
                <a:solidFill>
                  <a:srgbClr val="1E0AB6"/>
                </a:solidFill>
              </a:rPr>
              <a:t>Address = </a:t>
            </a:r>
            <a:r>
              <a:rPr lang="zh-CN" altLang="en-US" sz="2000" dirty="0" smtClean="0">
                <a:solidFill>
                  <a:srgbClr val="1E0AB6"/>
                </a:solidFill>
              </a:rPr>
              <a:t>基地址 </a:t>
            </a:r>
            <a:r>
              <a:rPr lang="en-US" altLang="zh-CN" sz="2000" dirty="0" smtClean="0">
                <a:solidFill>
                  <a:srgbClr val="1E0AB6"/>
                </a:solidFill>
              </a:rPr>
              <a:t>+ </a:t>
            </a:r>
            <a:r>
              <a:rPr lang="zh-CN" altLang="en-US" sz="2000" dirty="0" smtClean="0">
                <a:solidFill>
                  <a:srgbClr val="1E0AB6"/>
                </a:solidFill>
              </a:rPr>
              <a:t>立即数扩展后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8392" y="2616086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12805928"/>
              </p:ext>
            </p:extLst>
          </p:nvPr>
        </p:nvGraphicFramePr>
        <p:xfrm>
          <a:off x="1288123" y="2889464"/>
          <a:ext cx="7790694" cy="394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VISIO" r:id="rId7" imgW="5743440" imgH="2904480" progId="Visio.Drawing.6">
                  <p:embed/>
                </p:oleObj>
              </mc:Choice>
              <mc:Fallback>
                <p:oleObj name="VISIO" r:id="rId7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123" y="2889464"/>
                        <a:ext cx="7790694" cy="394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0500" y="35253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9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4548709"/>
              </p:ext>
            </p:extLst>
          </p:nvPr>
        </p:nvGraphicFramePr>
        <p:xfrm>
          <a:off x="1618909" y="1101687"/>
          <a:ext cx="6010910" cy="561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09" y="1101687"/>
                        <a:ext cx="6010910" cy="5619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lw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453" y="4620782"/>
            <a:ext cx="2582758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从存储器中读取数据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95127" y="4230456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707613" y="5519453"/>
            <a:ext cx="694061" cy="28458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79453" y="5519453"/>
            <a:ext cx="27494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将数据写入寄存器文件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267935"/>
            <a:ext cx="8608742" cy="83635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单周期</a:t>
            </a:r>
            <a:r>
              <a:rPr lang="zh-CN" altLang="en-US" dirty="0" smtClean="0"/>
              <a:t> </a:t>
            </a:r>
            <a:r>
              <a:rPr lang="en-US" altLang="zh-CN" dirty="0" smtClean="0"/>
              <a:t>vs </a:t>
            </a:r>
            <a:r>
              <a:rPr lang="zh-CN" altLang="en-US" b="1" dirty="0" smtClean="0"/>
              <a:t>多周期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2886" y="1137339"/>
            <a:ext cx="89306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单周期</a:t>
            </a:r>
            <a:r>
              <a:rPr lang="zh-CN" altLang="en-US" sz="2200" dirty="0" smtClean="0"/>
              <a:t>：每条完整的指令都在一个周期中实现。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多</a:t>
            </a:r>
            <a:r>
              <a:rPr lang="zh-CN" altLang="en-US" sz="2200" b="1" dirty="0" smtClean="0"/>
              <a:t>周期</a:t>
            </a:r>
            <a:r>
              <a:rPr lang="zh-CN" altLang="en-US" sz="2200" dirty="0" smtClean="0"/>
              <a:t>：利用多个较短的周期执行一条指令，每条指令的周期数不同。</a:t>
            </a:r>
            <a:endParaRPr lang="zh-CN" altLang="en-US" sz="2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8141" y="2380409"/>
            <a:ext cx="87126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单周期</a:t>
            </a:r>
            <a:r>
              <a:rPr lang="zh-CN" altLang="en-US" sz="2200" dirty="0" smtClean="0"/>
              <a:t>的缺点：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时钟周期由最慢的指令（如</a:t>
            </a:r>
            <a:r>
              <a:rPr lang="en-US" altLang="zh-CN" sz="2200" dirty="0" err="1" smtClean="0"/>
              <a:t>lw</a:t>
            </a:r>
            <a:r>
              <a:rPr lang="zh-CN" altLang="en-US" sz="2200" dirty="0" smtClean="0"/>
              <a:t>）来决定；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需要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个加法器（加法器占用较多芯片面积）；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采用独立的指令存储器和数据存储器，实际系统中应当采用一个。</a:t>
            </a:r>
            <a:endParaRPr lang="en-US" altLang="zh-CN" sz="22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296107" y="4494090"/>
            <a:ext cx="75248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多周期</a:t>
            </a:r>
            <a:r>
              <a:rPr lang="zh-CN" altLang="en-US" sz="2200" dirty="0" smtClean="0"/>
              <a:t>的优点：只使用一个加法器、采用一个组合存储器。</a:t>
            </a:r>
            <a:endParaRPr lang="en-US" altLang="zh-CN" sz="22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286434" y="55745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亿条指令比较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95362" y="5389866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单周期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：周期时间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=925ps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CPI=1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，总执行时间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92.5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95362" y="5800504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多周期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：周期时间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=325ps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CPI=4.2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，总执行时间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=133.9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1790831"/>
              </p:ext>
            </p:extLst>
          </p:nvPr>
        </p:nvGraphicFramePr>
        <p:xfrm>
          <a:off x="1817783" y="1066799"/>
          <a:ext cx="6084803" cy="569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783" y="1066799"/>
                        <a:ext cx="6084803" cy="569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sw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590028" y="3856722"/>
            <a:ext cx="552314" cy="19748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79444" y="4598749"/>
            <a:ext cx="1467068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E0AB6"/>
                </a:solidFill>
              </a:rPr>
              <a:t>写入</a:t>
            </a:r>
            <a:r>
              <a:rPr lang="zh-CN" altLang="en-US" sz="2000" dirty="0" smtClean="0">
                <a:solidFill>
                  <a:srgbClr val="1E0AB6"/>
                </a:solidFill>
              </a:rPr>
              <a:t>存储器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4004308"/>
              </p:ext>
            </p:extLst>
          </p:nvPr>
        </p:nvGraphicFramePr>
        <p:xfrm>
          <a:off x="1675481" y="1084264"/>
          <a:ext cx="6036325" cy="564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481" y="1084264"/>
                        <a:ext cx="6036325" cy="5643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R-Type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94032" y="2588119"/>
            <a:ext cx="672029" cy="21016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61954" y="3219016"/>
            <a:ext cx="1113703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E0AB6"/>
                </a:solidFill>
              </a:rPr>
              <a:t>ALU</a:t>
            </a:r>
            <a:r>
              <a:rPr lang="zh-CN" altLang="en-US" sz="2000" dirty="0" smtClean="0">
                <a:solidFill>
                  <a:srgbClr val="1E0AB6"/>
                </a:solidFill>
              </a:rPr>
              <a:t>计算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7885" y="4382799"/>
            <a:ext cx="121058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结果写入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寄存器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4552358"/>
              </p:ext>
            </p:extLst>
          </p:nvPr>
        </p:nvGraphicFramePr>
        <p:xfrm>
          <a:off x="83540" y="1055153"/>
          <a:ext cx="6135341" cy="573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40" y="1055153"/>
                        <a:ext cx="6135341" cy="573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beq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60127" y="2378799"/>
            <a:ext cx="672029" cy="21016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18952" y="1598177"/>
            <a:ext cx="1723549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计算目的地址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0089" y="3068291"/>
            <a:ext cx="198002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比较两个寄存器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确定是否跳转</a:t>
            </a:r>
            <a:r>
              <a:rPr lang="en-US" altLang="zh-CN" sz="2000" dirty="0" smtClean="0">
                <a:solidFill>
                  <a:srgbClr val="1E0AB6"/>
                </a:solidFill>
              </a:rPr>
              <a:t>?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52520" y="1366090"/>
            <a:ext cx="1044000" cy="104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60770" y="1741566"/>
            <a:ext cx="28689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latin typeface="Times New Roman" pitchFamily="18" charset="0"/>
                <a:cs typeface="Arial" charset="0"/>
              </a:rPr>
              <a:t>BTA = </a:t>
            </a: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PC’ </a:t>
            </a:r>
            <a:r>
              <a:rPr lang="en-US" altLang="zh-CN" sz="1600" dirty="0">
                <a:latin typeface="Times New Roman" pitchFamily="18" charset="0"/>
                <a:cs typeface="Arial" charset="0"/>
              </a:rPr>
              <a:t>+ (</a:t>
            </a: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sign-extend&lt;&lt; </a:t>
            </a:r>
            <a:r>
              <a:rPr lang="en-US" altLang="zh-CN" sz="1600" dirty="0">
                <a:latin typeface="Times New Roman" pitchFamily="18" charset="0"/>
                <a:cs typeface="Arial" charset="0"/>
              </a:rPr>
              <a:t>2) </a:t>
            </a:r>
          </a:p>
        </p:txBody>
      </p:sp>
    </p:spTree>
    <p:extLst>
      <p:ext uri="{BB962C8B-B14F-4D97-AF65-F5344CB8AC3E}">
        <p14:creationId xmlns:p14="http://schemas.microsoft.com/office/powerpoint/2010/main" val="23340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9329525"/>
              </p:ext>
            </p:extLst>
          </p:nvPr>
        </p:nvGraphicFramePr>
        <p:xfrm>
          <a:off x="95475" y="1002535"/>
          <a:ext cx="7501171" cy="571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VISIO" r:id="rId4" imgW="4950360" imgH="3773520" progId="Visio.Drawing.6">
                  <p:embed/>
                </p:oleObj>
              </mc:Choice>
              <mc:Fallback>
                <p:oleObj name="VISIO" r:id="rId4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5" y="1002535"/>
                        <a:ext cx="7501171" cy="5718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addi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32164" y="2268629"/>
            <a:ext cx="594901" cy="1771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7021" y="4495658"/>
            <a:ext cx="146706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E0AB6"/>
                </a:solidFill>
              </a:rPr>
              <a:t>写入</a:t>
            </a:r>
            <a:r>
              <a:rPr lang="zh-CN" altLang="en-US" sz="2000" dirty="0" smtClean="0">
                <a:solidFill>
                  <a:srgbClr val="1E0AB6"/>
                </a:solidFill>
              </a:rPr>
              <a:t>寄存器</a:t>
            </a:r>
            <a:endParaRPr lang="en-US" altLang="zh-CN" sz="2000" dirty="0" smtClean="0">
              <a:solidFill>
                <a:srgbClr val="1E0AB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74886" y="3206663"/>
            <a:ext cx="1611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1E0AB6"/>
                </a:solidFill>
              </a:rPr>
              <a:t>基地址 </a:t>
            </a:r>
            <a:r>
              <a:rPr lang="en-US" altLang="zh-CN" sz="1600" dirty="0">
                <a:solidFill>
                  <a:srgbClr val="1E0AB6"/>
                </a:solidFill>
              </a:rPr>
              <a:t>+ </a:t>
            </a:r>
            <a:r>
              <a:rPr lang="zh-CN" altLang="en-US" sz="1600" dirty="0">
                <a:solidFill>
                  <a:srgbClr val="1E0AB6"/>
                </a:solidFill>
              </a:rPr>
              <a:t>立即数</a:t>
            </a:r>
            <a:endParaRPr lang="zh-CN" altLang="en-US" sz="1600" dirty="0"/>
          </a:p>
        </p:txBody>
      </p:sp>
      <p:sp>
        <p:nvSpPr>
          <p:cNvPr id="13" name="椭圆 12"/>
          <p:cNvSpPr/>
          <p:nvPr/>
        </p:nvSpPr>
        <p:spPr>
          <a:xfrm>
            <a:off x="703463" y="2875974"/>
            <a:ext cx="1044000" cy="1044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65068" y="6259811"/>
            <a:ext cx="3134191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imm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1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/>
              <a:t>数据路径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</a:rPr>
              <a:t>j </a:t>
            </a:r>
            <a:r>
              <a:rPr lang="zh-CN" altLang="en-US" sz="3600" dirty="0" smtClean="0">
                <a:solidFill>
                  <a:srgbClr val="0070C0"/>
                </a:solidFill>
              </a:rPr>
              <a:t>指令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1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3703110"/>
              </p:ext>
            </p:extLst>
          </p:nvPr>
        </p:nvGraphicFramePr>
        <p:xfrm>
          <a:off x="33967" y="1841653"/>
          <a:ext cx="8982227" cy="423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VISIO" r:id="rId4" imgW="5886360" imgH="2301120" progId="Visio.Drawing.6">
                  <p:embed/>
                </p:oleObj>
              </mc:Choice>
              <mc:Fallback>
                <p:oleObj name="VISIO" r:id="rId4" imgW="5886360" imgH="2301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" y="1841653"/>
                        <a:ext cx="8982227" cy="423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196854" y="1208897"/>
            <a:ext cx="1475084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400" dirty="0" smtClean="0">
                <a:latin typeface="Courier New" pitchFamily="49" charset="0"/>
              </a:rPr>
              <a:t> label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013142" y="1254406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PC’ = {(PC+4)[31:28], 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, 2’b0}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17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6817815"/>
              </p:ext>
            </p:extLst>
          </p:nvPr>
        </p:nvGraphicFramePr>
        <p:xfrm>
          <a:off x="117511" y="1061243"/>
          <a:ext cx="7426546" cy="566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VISIO" r:id="rId4" imgW="4950360" imgH="3773520" progId="Visio.Drawing.6">
                  <p:embed/>
                </p:oleObj>
              </mc:Choice>
              <mc:Fallback>
                <p:oleObj name="VISIO" r:id="rId4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11" y="1061243"/>
                        <a:ext cx="7426546" cy="5660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</a:rPr>
              <a:t>j </a:t>
            </a:r>
            <a:r>
              <a:rPr lang="zh-CN" altLang="en-US" sz="3600" dirty="0" smtClean="0">
                <a:solidFill>
                  <a:srgbClr val="0070C0"/>
                </a:solidFill>
              </a:rPr>
              <a:t>指令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32164" y="1750836"/>
            <a:ext cx="594901" cy="1771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19019" y="1839394"/>
            <a:ext cx="954107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跳转值</a:t>
            </a:r>
            <a:endParaRPr lang="en-US" altLang="zh-CN" sz="2000" dirty="0" smtClean="0">
              <a:solidFill>
                <a:srgbClr val="1E0AB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9715" y="6356351"/>
            <a:ext cx="243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注意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err="1" smtClean="0">
                <a:solidFill>
                  <a:srgbClr val="0070C0"/>
                </a:solidFill>
              </a:rPr>
              <a:t>PCSrc</a:t>
            </a:r>
            <a:r>
              <a:rPr lang="zh-CN" altLang="en-US" dirty="0" smtClean="0">
                <a:solidFill>
                  <a:srgbClr val="0070C0"/>
                </a:solidFill>
              </a:rPr>
              <a:t>扩展为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位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74116" y="3448280"/>
            <a:ext cx="716096" cy="1983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44338" y="1927952"/>
            <a:ext cx="716096" cy="1983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377513" y="1868653"/>
            <a:ext cx="716096" cy="1983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9872"/>
            <a:ext cx="7886700" cy="7806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有限状态机 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6905210"/>
              </p:ext>
            </p:extLst>
          </p:nvPr>
        </p:nvGraphicFramePr>
        <p:xfrm>
          <a:off x="1320400" y="1685580"/>
          <a:ext cx="6166250" cy="381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VISIO" r:id="rId4" imgW="2613600" imgH="1617480" progId="Visio.Drawing.6">
                  <p:embed/>
                </p:oleObj>
              </mc:Choice>
              <mc:Fallback>
                <p:oleObj name="VISIO" r:id="rId4" imgW="2613600" imgH="1617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400" y="1685580"/>
                        <a:ext cx="6166250" cy="381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65243" y="5823389"/>
            <a:ext cx="649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Moore FSM: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outputs depend only on current state</a:t>
            </a:r>
          </a:p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Mealy FSM: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outputs depend on current state 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inputs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1206" y="1105900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/>
              <a:t>由</a:t>
            </a:r>
            <a:r>
              <a:rPr lang="zh-CN" altLang="en-US" sz="2400" b="1" spc="300" dirty="0" smtClean="0"/>
              <a:t>状态寄存器 </a:t>
            </a:r>
            <a:r>
              <a:rPr lang="en-US" altLang="zh-CN" sz="2400" spc="300" dirty="0" smtClean="0"/>
              <a:t>+ </a:t>
            </a:r>
            <a:r>
              <a:rPr lang="zh-CN" altLang="en-US" sz="2400" spc="300" dirty="0" smtClean="0"/>
              <a:t>两个</a:t>
            </a:r>
            <a:r>
              <a:rPr lang="zh-CN" altLang="en-US" sz="2400" b="1" spc="300" dirty="0" smtClean="0"/>
              <a:t>组合逻辑块</a:t>
            </a:r>
            <a:r>
              <a:rPr lang="zh-CN" altLang="en-US" sz="2400" spc="300" dirty="0" smtClean="0"/>
              <a:t>组成</a:t>
            </a:r>
            <a:endParaRPr lang="zh-CN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166500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9872"/>
            <a:ext cx="7886700" cy="7806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分频计数器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5"/>
          <a:stretch/>
        </p:blipFill>
        <p:spPr bwMode="auto">
          <a:xfrm>
            <a:off x="4469195" y="1117600"/>
            <a:ext cx="4485908" cy="271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364571" y="18105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波形图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108090" y="392931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状态转换图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5856" t="6930" r="6984" b="3583"/>
          <a:stretch/>
        </p:blipFill>
        <p:spPr>
          <a:xfrm>
            <a:off x="108375" y="1117600"/>
            <a:ext cx="4350735" cy="5605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4459" y="4911403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阻塞赋值</a:t>
            </a:r>
            <a:r>
              <a:rPr lang="en-US" altLang="zh-CN" sz="2000" dirty="0" smtClean="0">
                <a:solidFill>
                  <a:srgbClr val="FF0000"/>
                </a:solidFill>
              </a:rPr>
              <a:t>(=)</a:t>
            </a:r>
            <a:r>
              <a:rPr lang="zh-CN" altLang="en-US" sz="2000" dirty="0" smtClean="0">
                <a:solidFill>
                  <a:srgbClr val="FF0000"/>
                </a:solidFill>
              </a:rPr>
              <a:t>描述组合逻辑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62811" y="369788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</a:t>
            </a:r>
            <a:r>
              <a:rPr lang="zh-CN" altLang="en-US" dirty="0" smtClean="0">
                <a:solidFill>
                  <a:srgbClr val="FF0000"/>
                </a:solidFill>
              </a:rPr>
              <a:t>阻塞赋值</a:t>
            </a:r>
            <a:r>
              <a:rPr lang="en-US" altLang="zh-CN" dirty="0" smtClean="0">
                <a:solidFill>
                  <a:srgbClr val="FF0000"/>
                </a:solidFill>
              </a:rPr>
              <a:t>(&lt;=)</a:t>
            </a:r>
            <a:r>
              <a:rPr lang="zh-CN" altLang="en-US" dirty="0" smtClean="0">
                <a:solidFill>
                  <a:srgbClr val="FF0000"/>
                </a:solidFill>
              </a:rPr>
              <a:t>描述</a:t>
            </a:r>
            <a:r>
              <a:rPr lang="zh-CN" altLang="en-US" dirty="0">
                <a:solidFill>
                  <a:srgbClr val="FF0000"/>
                </a:solidFill>
              </a:rPr>
              <a:t>时序</a:t>
            </a:r>
            <a:r>
              <a:rPr lang="zh-CN" altLang="en-US" dirty="0" smtClean="0">
                <a:solidFill>
                  <a:srgbClr val="FF0000"/>
                </a:solidFill>
              </a:rPr>
              <a:t>逻辑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5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25244" y="199872"/>
            <a:ext cx="4477951" cy="7806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例</a:t>
            </a:r>
            <a:r>
              <a:rPr lang="en-US" altLang="zh-CN" sz="4000" dirty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Moore</a:t>
            </a:r>
            <a:r>
              <a:rPr lang="zh-CN" altLang="en-US" sz="4000" dirty="0" smtClean="0"/>
              <a:t>型</a:t>
            </a:r>
            <a:r>
              <a:rPr lang="en-US" altLang="zh-CN" sz="4000" dirty="0" smtClean="0"/>
              <a:t>FSM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01983"/>
            <a:ext cx="4297329" cy="18664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5729" t="6068" r="7112" b="3624"/>
          <a:stretch/>
        </p:blipFill>
        <p:spPr>
          <a:xfrm>
            <a:off x="124178" y="252942"/>
            <a:ext cx="4267200" cy="64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16" y="501148"/>
            <a:ext cx="5715000" cy="62203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0936" y="199872"/>
            <a:ext cx="2824413" cy="780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4000" dirty="0" smtClean="0"/>
              <a:t>编码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28" y="1997242"/>
            <a:ext cx="4617095" cy="44696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0484" y="635635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P252,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7-39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1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74" y="1751198"/>
            <a:ext cx="6429375" cy="2667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4957"/>
            <a:ext cx="7886700" cy="857746"/>
          </a:xfrm>
        </p:spPr>
        <p:txBody>
          <a:bodyPr/>
          <a:lstStyle/>
          <a:p>
            <a:pPr algn="ctr"/>
            <a:r>
              <a:rPr lang="zh-CN" altLang="en-US" b="1" dirty="0" smtClean="0"/>
              <a:t>多周期状态元素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21157" y="2897436"/>
            <a:ext cx="1729648" cy="64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81473" y="1276182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指令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b="1" dirty="0" smtClean="0"/>
              <a:t>存储器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7" y="4145106"/>
            <a:ext cx="4086225" cy="24003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555913" y="2678256"/>
            <a:ext cx="462710" cy="461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4"/>
          </p:cNvCxnSpPr>
          <p:nvPr/>
        </p:nvCxnSpPr>
        <p:spPr>
          <a:xfrm flipH="1">
            <a:off x="1806766" y="3139808"/>
            <a:ext cx="980502" cy="90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17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0904" y="437907"/>
            <a:ext cx="2824413" cy="780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4000" dirty="0" smtClean="0"/>
              <a:t>编码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9" y="332400"/>
            <a:ext cx="5029200" cy="62835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89" y="109832"/>
            <a:ext cx="4092928" cy="3962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798" y="4212737"/>
            <a:ext cx="4056185" cy="25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3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0936" y="258487"/>
            <a:ext cx="2824413" cy="780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4000" dirty="0" smtClean="0"/>
              <a:t>编码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528" y="1840523"/>
            <a:ext cx="4617095" cy="46263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70" y="112992"/>
            <a:ext cx="4478215" cy="52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6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/>
              <a:t>参考资料</a:t>
            </a:r>
            <a:endParaRPr lang="zh-CN" altLang="en-US" sz="3600" b="1" spc="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3140" y="1293878"/>
            <a:ext cx="4285475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 smtClean="0">
                <a:solidFill>
                  <a:srgbClr val="FF0000"/>
                </a:solidFill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393141" y="2491341"/>
            <a:ext cx="3689761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8792" y="1333297"/>
            <a:ext cx="1493183" cy="212100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52293" y="2162964"/>
            <a:ext cx="293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章 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7.4</a:t>
            </a:r>
            <a:r>
              <a:rPr lang="zh-CN" altLang="en-US" sz="2400" b="1" dirty="0">
                <a:solidFill>
                  <a:srgbClr val="FF0000"/>
                </a:solidFill>
              </a:rPr>
              <a:t>节</a:t>
            </a:r>
            <a:r>
              <a:rPr lang="en-US" altLang="zh-CN" sz="2400" b="1" dirty="0">
                <a:solidFill>
                  <a:srgbClr val="FF0000"/>
                </a:solidFill>
              </a:rPr>
              <a:t> (P240)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74829" y="3782674"/>
            <a:ext cx="419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sz="2000" dirty="0"/>
              <a:t>8 Multicycle Processor (Part 1).docx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5061749" y="3782674"/>
            <a:ext cx="340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8 Multicycle Processor (Part 1).pdf</a:t>
            </a:r>
          </a:p>
        </p:txBody>
      </p:sp>
      <p:sp>
        <p:nvSpPr>
          <p:cNvPr id="12" name="矩形 11"/>
          <p:cNvSpPr/>
          <p:nvPr/>
        </p:nvSpPr>
        <p:spPr>
          <a:xfrm>
            <a:off x="674774" y="4311355"/>
            <a:ext cx="419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8 Multicycle Processor (Part 2).docx</a:t>
            </a:r>
          </a:p>
        </p:txBody>
      </p:sp>
      <p:sp>
        <p:nvSpPr>
          <p:cNvPr id="13" name="矩形 12"/>
          <p:cNvSpPr/>
          <p:nvPr/>
        </p:nvSpPr>
        <p:spPr>
          <a:xfrm>
            <a:off x="5061749" y="4326744"/>
            <a:ext cx="340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8 Multicycle Processor (Part 2).pdf</a:t>
            </a:r>
          </a:p>
        </p:txBody>
      </p:sp>
    </p:spTree>
    <p:extLst>
      <p:ext uri="{BB962C8B-B14F-4D97-AF65-F5344CB8AC3E}">
        <p14:creationId xmlns:p14="http://schemas.microsoft.com/office/powerpoint/2010/main" val="3154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-1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64143" y="1182327"/>
            <a:ext cx="45578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STEP 1: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指令存储器</a:t>
            </a:r>
            <a:r>
              <a:rPr lang="zh-CN" altLang="en-US" sz="2400" dirty="0" smtClean="0"/>
              <a:t>中</a:t>
            </a:r>
            <a:r>
              <a:rPr lang="zh-CN" altLang="en-US" sz="2400" b="1" dirty="0" smtClean="0"/>
              <a:t>取出指令</a:t>
            </a:r>
            <a:endParaRPr lang="en-US" altLang="zh-CN" sz="2400" b="1" dirty="0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4736155"/>
              </p:ext>
            </p:extLst>
          </p:nvPr>
        </p:nvGraphicFramePr>
        <p:xfrm>
          <a:off x="1781" y="1865061"/>
          <a:ext cx="9109926" cy="306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VISIO" r:id="rId4" imgW="3864600" imgH="1358280" progId="Visio.Drawing.6">
                  <p:embed/>
                </p:oleObj>
              </mc:Choice>
              <mc:Fallback>
                <p:oleObj name="VISIO" r:id="rId4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" y="1865061"/>
                        <a:ext cx="9109926" cy="306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25397" y="3255807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IR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9465" y="3189705"/>
            <a:ext cx="270000" cy="52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62602" y="5894685"/>
            <a:ext cx="238828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nstruction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000" dirty="0" smtClean="0">
                <a:solidFill>
                  <a:srgbClr val="FF0000"/>
                </a:solidFill>
              </a:rPr>
              <a:t>egister)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15" idx="0"/>
          </p:cNvCxnSpPr>
          <p:nvPr/>
        </p:nvCxnSpPr>
        <p:spPr>
          <a:xfrm flipH="1" flipV="1">
            <a:off x="3839465" y="3733506"/>
            <a:ext cx="795250" cy="16777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8650" y="5411219"/>
            <a:ext cx="801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指令读出后，存储在</a:t>
            </a:r>
            <a:r>
              <a:rPr lang="zh-CN" altLang="en-US" sz="2400" b="1" dirty="0" smtClean="0"/>
              <a:t>指令寄存器</a:t>
            </a:r>
            <a:r>
              <a:rPr lang="en-US" altLang="zh-CN" sz="2400" dirty="0" smtClean="0"/>
              <a:t>(IR)</a:t>
            </a:r>
            <a:r>
              <a:rPr lang="zh-CN" altLang="en-US" sz="2400" dirty="0" smtClean="0"/>
              <a:t>中，供后续周期使用。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4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8787315"/>
              </p:ext>
            </p:extLst>
          </p:nvPr>
        </p:nvGraphicFramePr>
        <p:xfrm>
          <a:off x="0" y="1905125"/>
          <a:ext cx="9144000" cy="307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VISIO" r:id="rId4" imgW="3864600" imgH="1358280" progId="Visio.Drawing.6">
                  <p:embed/>
                </p:oleObj>
              </mc:Choice>
              <mc:Fallback>
                <p:oleObj name="VISIO" r:id="rId4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125"/>
                        <a:ext cx="9144000" cy="307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-2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7633465" y="3088105"/>
            <a:ext cx="270000" cy="4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V="1">
            <a:off x="7442200" y="3491305"/>
            <a:ext cx="326265" cy="19199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8650" y="5411219"/>
            <a:ext cx="795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寄存器文件将寄存器内容读到</a:t>
            </a:r>
            <a:r>
              <a:rPr lang="en-US" altLang="zh-CN" sz="2400" dirty="0" smtClean="0"/>
              <a:t>RD1</a:t>
            </a:r>
            <a:r>
              <a:rPr lang="zh-CN" altLang="en-US" sz="2400" dirty="0" smtClean="0"/>
              <a:t>，在存储到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供后续周期使用。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5654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2a: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寄存器文件</a:t>
            </a:r>
            <a:r>
              <a:rPr lang="en-US" altLang="zh-CN" sz="2400" dirty="0" smtClean="0"/>
              <a:t>RF</a:t>
            </a:r>
            <a:r>
              <a:rPr lang="zh-CN" altLang="en-US" sz="2400" dirty="0" smtClean="0"/>
              <a:t>中读出</a:t>
            </a:r>
            <a:r>
              <a:rPr lang="zh-CN" altLang="en-US" sz="2400" b="1" dirty="0" smtClean="0"/>
              <a:t>源操作数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8304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-3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3491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2b: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符号扩展立即数</a:t>
            </a:r>
            <a:endParaRPr lang="en-US" altLang="zh-CN" sz="2400" b="1" dirty="0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478187"/>
              </p:ext>
            </p:extLst>
          </p:nvPr>
        </p:nvGraphicFramePr>
        <p:xfrm>
          <a:off x="0" y="1582582"/>
          <a:ext cx="9144000" cy="426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VISIO" r:id="rId4" imgW="3864600" imgH="1885320" progId="Visio.Drawing.6">
                  <p:embed/>
                </p:oleObj>
              </mc:Choice>
              <mc:Fallback>
                <p:oleObj name="VISIO" r:id="rId4" imgW="386460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2582"/>
                        <a:ext cx="9144000" cy="426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" y="5222830"/>
            <a:ext cx="2925580" cy="1432473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03172"/>
              </p:ext>
            </p:extLst>
          </p:nvPr>
        </p:nvGraphicFramePr>
        <p:xfrm>
          <a:off x="5104045" y="13545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974220" y="169891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15                                       0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951394" y="5891619"/>
            <a:ext cx="504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SignImm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Instr</a:t>
            </a:r>
            <a:r>
              <a:rPr lang="zh-CN" altLang="en-US" sz="2000" dirty="0" smtClean="0"/>
              <a:t>的组合功能，在当前指令处理过程中不会改变，因此不需要寄存。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802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400985"/>
              </p:ext>
            </p:extLst>
          </p:nvPr>
        </p:nvGraphicFramePr>
        <p:xfrm>
          <a:off x="0" y="1986111"/>
          <a:ext cx="9144000" cy="296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VISIO" r:id="rId4" imgW="5557680" imgH="1885320" progId="Visio.Drawing.6">
                  <p:embed/>
                </p:oleObj>
              </mc:Choice>
              <mc:Fallback>
                <p:oleObj name="VISIO" r:id="rId4" imgW="555768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6111"/>
                        <a:ext cx="9144000" cy="296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-4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8319265" y="3037305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V="1">
            <a:off x="7023100" y="3397305"/>
            <a:ext cx="1386165" cy="213295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4275" y="5542964"/>
            <a:ext cx="4802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计算结果存储到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ALUout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供后续周期使用。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3018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3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计算</a:t>
            </a:r>
            <a:r>
              <a:rPr lang="zh-CN" altLang="en-US" sz="2400" b="1" dirty="0" smtClean="0"/>
              <a:t>内存地址</a:t>
            </a:r>
            <a:endParaRPr lang="en-US" altLang="zh-CN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256888" y="22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010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84504"/>
              </p:ext>
            </p:extLst>
          </p:nvPr>
        </p:nvGraphicFramePr>
        <p:xfrm>
          <a:off x="5243745" y="10116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4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9821641"/>
              </p:ext>
            </p:extLst>
          </p:nvPr>
        </p:nvGraphicFramePr>
        <p:xfrm>
          <a:off x="20212" y="2220775"/>
          <a:ext cx="9123788" cy="302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VISIO" r:id="rId4" imgW="5557680" imgH="1929600" progId="Visio.Drawing.6">
                  <p:embed/>
                </p:oleObj>
              </mc:Choice>
              <mc:Fallback>
                <p:oleObj name="VISIO" r:id="rId4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2" y="2220775"/>
                        <a:ext cx="9123788" cy="3026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-5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2502665" y="3931802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H="1" flipV="1">
            <a:off x="2592665" y="4291802"/>
            <a:ext cx="747435" cy="12335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12942" y="5525354"/>
            <a:ext cx="4765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读出的数据保存到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供后续周期使用。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3026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4: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从内存读数据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54050" y="1708250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70C0"/>
                </a:solidFill>
              </a:rPr>
              <a:t>IorD</a:t>
            </a:r>
            <a:r>
              <a:rPr lang="zh-CN" altLang="en-US" sz="2000" dirty="0" smtClean="0"/>
              <a:t>在第一步中为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，在该步中为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，是一个变化的量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52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-6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4865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5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/>
              <a:t>将</a:t>
            </a:r>
            <a:r>
              <a:rPr lang="zh-CN" altLang="en-US" sz="2400" dirty="0" smtClean="0"/>
              <a:t>数据保持到</a:t>
            </a:r>
            <a:r>
              <a:rPr lang="zh-CN" altLang="en-US" sz="2400" b="1" dirty="0" smtClean="0"/>
              <a:t>寄存器文件</a:t>
            </a:r>
            <a:r>
              <a:rPr lang="zh-CN" altLang="en-US" sz="2400" dirty="0" smtClean="0"/>
              <a:t>中</a:t>
            </a:r>
            <a:endParaRPr lang="en-US" altLang="zh-CN" sz="24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53853"/>
              </p:ext>
            </p:extLst>
          </p:nvPr>
        </p:nvGraphicFramePr>
        <p:xfrm>
          <a:off x="5242920" y="988411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469582" y="133756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20       16</a:t>
            </a:r>
            <a:endParaRPr lang="zh-CN" altLang="en-US" sz="1400" dirty="0"/>
          </a:p>
        </p:txBody>
      </p:sp>
      <p:graphicFrame>
        <p:nvGraphicFramePr>
          <p:cNvPr id="18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3032970"/>
              </p:ext>
            </p:extLst>
          </p:nvPr>
        </p:nvGraphicFramePr>
        <p:xfrm>
          <a:off x="0" y="2052793"/>
          <a:ext cx="9144000" cy="333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VISIO" r:id="rId4" imgW="5557680" imgH="1929600" progId="Visio.Drawing.6">
                  <p:embed/>
                </p:oleObj>
              </mc:Choice>
              <mc:Fallback>
                <p:oleObj name="VISIO" r:id="rId4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2793"/>
                        <a:ext cx="9144000" cy="3332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03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7983</TotalTime>
  <Words>934</Words>
  <Application>Microsoft Office PowerPoint</Application>
  <PresentationFormat>全屏显示(4:3)</PresentationFormat>
  <Paragraphs>181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楷体</vt:lpstr>
      <vt:lpstr>宋体</vt:lpstr>
      <vt:lpstr>幼圆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VISIO</vt:lpstr>
      <vt:lpstr>计算机体系结构实验</vt:lpstr>
      <vt:lpstr>单周期 vs 多周期</vt:lpstr>
      <vt:lpstr>多周期状态元素</vt:lpstr>
      <vt:lpstr>多周期 数据路径-1</vt:lpstr>
      <vt:lpstr>多周期 数据路径-2</vt:lpstr>
      <vt:lpstr>多周期 数据路径-3</vt:lpstr>
      <vt:lpstr>多周期 数据路径-4</vt:lpstr>
      <vt:lpstr>多周期 数据路径-5</vt:lpstr>
      <vt:lpstr>多周期 数据路径-6</vt:lpstr>
      <vt:lpstr>多周期 数据路径-7</vt:lpstr>
      <vt:lpstr>多周期 数据路径-8</vt:lpstr>
      <vt:lpstr>多周期 数据路径-9</vt:lpstr>
      <vt:lpstr>多周期 数据路径-10</vt:lpstr>
      <vt:lpstr>多周期 控制</vt:lpstr>
      <vt:lpstr>多周期 控制</vt:lpstr>
      <vt:lpstr>多周期 主控制器FSM：取指令(Fetch) </vt:lpstr>
      <vt:lpstr>多周期 主控制器FSM：译码(Decode) </vt:lpstr>
      <vt:lpstr>多周期 主控制器FSM：内存地址(Address) </vt:lpstr>
      <vt:lpstr>多周期 主控制器FSM：lw</vt:lpstr>
      <vt:lpstr>多周期 主控制器FSM：sw</vt:lpstr>
      <vt:lpstr>多周期 主控制器FSM：R-Type</vt:lpstr>
      <vt:lpstr>多周期 主控制器FSM：beq</vt:lpstr>
      <vt:lpstr>多周期 主控制器FSM：addi</vt:lpstr>
      <vt:lpstr>多周期 数据路径：j 指令</vt:lpstr>
      <vt:lpstr>多周期 主控制器FSM：j 指令</vt:lpstr>
      <vt:lpstr>有限状态机 FSM</vt:lpstr>
      <vt:lpstr>例1：3分频计数器</vt:lpstr>
      <vt:lpstr>例2：Moore型FSM</vt:lpstr>
      <vt:lpstr>FSM编码</vt:lpstr>
      <vt:lpstr>FSM编码</vt:lpstr>
      <vt:lpstr>FSM编码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chenc</cp:lastModifiedBy>
  <cp:revision>473</cp:revision>
  <dcterms:created xsi:type="dcterms:W3CDTF">2017-01-28T01:03:38Z</dcterms:created>
  <dcterms:modified xsi:type="dcterms:W3CDTF">2018-04-28T06:26:15Z</dcterms:modified>
</cp:coreProperties>
</file>