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card_index" TargetMode="External"/><Relationship Id="rId2" Type="http://schemas.openxmlformats.org/officeDocument/2006/relationships/hyperlink" Target="https://en.wikipedia.org/wiki/Levenshtein_dist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gresql.org/files/documentation/pdf/10/postgresql-10-A4.pdf" TargetMode="External"/><Relationship Id="rId4" Type="http://schemas.openxmlformats.org/officeDocument/2006/relationships/hyperlink" Target="https://en.wikipedia.org/wiki/Bigra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ubuntu.com/download/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10/static/index.html" TargetMode="External"/><Relationship Id="rId5" Type="http://schemas.openxmlformats.org/officeDocument/2006/relationships/hyperlink" Target="https://www.postgresql.org/docs/10/static/installation.html" TargetMode="External"/><Relationship Id="rId4" Type="http://schemas.openxmlformats.org/officeDocument/2006/relationships/hyperlink" Target="https://ftp.postgresql.org/pub/source/v10.4/postgresql-10.4.tar.gz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课程项目2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PostgreSQL上的Similarity Join实现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验收方式</a:t>
            </a:r>
          </a:p>
        </p:txBody>
      </p:sp>
      <p:sp>
        <p:nvSpPr>
          <p:cNvPr id="14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rPr dirty="0"/>
              <a:t>2人一组</a:t>
            </a:r>
            <a:endParaRPr sz="1936" dirty="0"/>
          </a:p>
          <a:p>
            <a:pPr marL="177027" indent="-177027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rPr sz="1936" dirty="0"/>
              <a:t>6</a:t>
            </a:r>
            <a:r>
              <a:rPr dirty="0"/>
              <a:t>月26日23:55前通过elearning提交(</a:t>
            </a:r>
            <a:r>
              <a:rPr dirty="0" err="1"/>
              <a:t>期末考后一周</a:t>
            </a:r>
            <a:r>
              <a:rPr dirty="0"/>
              <a:t>）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rPr dirty="0" err="1"/>
              <a:t>本次Project不用Pre</a:t>
            </a:r>
            <a:endParaRPr dirty="0"/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rPr dirty="0" err="1"/>
              <a:t>压缩包命名方式：学号_姓名</a:t>
            </a:r>
            <a:endParaRPr dirty="0"/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rPr dirty="0" err="1"/>
              <a:t>内容</a:t>
            </a:r>
            <a:endParaRPr dirty="0"/>
          </a:p>
          <a:p>
            <a:pPr marL="603504" lvl="1" indent="-201168" defTabSz="804672">
              <a:lnSpc>
                <a:spcPct val="81000"/>
              </a:lnSpc>
              <a:spcBef>
                <a:spcPts val="400"/>
              </a:spcBef>
              <a:defRPr sz="1936"/>
            </a:pPr>
            <a:r>
              <a:rPr dirty="0" err="1"/>
              <a:t>实验报告</a:t>
            </a:r>
            <a:endParaRPr dirty="0"/>
          </a:p>
          <a:p>
            <a:pPr marL="603504" lvl="1" indent="-201168" defTabSz="804672">
              <a:lnSpc>
                <a:spcPct val="81000"/>
              </a:lnSpc>
              <a:spcBef>
                <a:spcPts val="400"/>
              </a:spcBef>
              <a:defRPr sz="1936"/>
            </a:pPr>
            <a:r>
              <a:rPr dirty="0" err="1"/>
              <a:t>源代码</a:t>
            </a:r>
            <a:endParaRPr dirty="0"/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rPr dirty="0" err="1"/>
              <a:t>评分依据</a:t>
            </a:r>
            <a:endParaRPr dirty="0"/>
          </a:p>
          <a:p>
            <a:pPr marL="603504" lvl="1" indent="-201168" defTabSz="804672">
              <a:lnSpc>
                <a:spcPct val="81000"/>
              </a:lnSpc>
              <a:spcBef>
                <a:spcPts val="400"/>
              </a:spcBef>
              <a:defRPr sz="1936"/>
            </a:pPr>
            <a:r>
              <a:rPr dirty="0" err="1"/>
              <a:t>实验报告</a:t>
            </a:r>
            <a:endParaRPr dirty="0"/>
          </a:p>
          <a:p>
            <a:pPr marL="603504" lvl="1" indent="-201168" defTabSz="804672">
              <a:lnSpc>
                <a:spcPct val="81000"/>
              </a:lnSpc>
              <a:spcBef>
                <a:spcPts val="400"/>
              </a:spcBef>
              <a:defRPr sz="1936"/>
            </a:pPr>
            <a:r>
              <a:rPr dirty="0" err="1"/>
              <a:t>代码质量</a:t>
            </a:r>
            <a:endParaRPr dirty="0"/>
          </a:p>
          <a:p>
            <a:pPr marL="603504" lvl="1" indent="-201168" defTabSz="804672">
              <a:lnSpc>
                <a:spcPct val="81000"/>
              </a:lnSpc>
              <a:spcBef>
                <a:spcPts val="400"/>
              </a:spcBef>
              <a:defRPr sz="1936"/>
            </a:pPr>
            <a:r>
              <a:rPr dirty="0" err="1"/>
              <a:t>实现与优化情况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参考文献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Levenshtein Distance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https://en.wikipedia.org/wiki/Levenshtein_distance</a:t>
            </a:r>
          </a:p>
          <a:p>
            <a:r>
              <a:t> Jaccard Index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https://en.wikipedia.org/wiki/Jaccard_index</a:t>
            </a:r>
          </a:p>
          <a:p>
            <a:r>
              <a:t>Bigram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https://en.wikipedia.org/wiki/Bigram</a:t>
            </a:r>
          </a:p>
          <a:p>
            <a:r>
              <a:t>PostgreSQL Documents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https://www.postgresql.org/files/documentation/pdf/10/postgresql-10-A4.pdf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相似性查询</a:t>
            </a:r>
          </a:p>
        </p:txBody>
      </p:sp>
      <p:graphicFrame>
        <p:nvGraphicFramePr>
          <p:cNvPr id="116" name="Content Placeholder 5"/>
          <p:cNvGraphicFramePr/>
          <p:nvPr/>
        </p:nvGraphicFramePr>
        <p:xfrm>
          <a:off x="838200" y="1825625"/>
          <a:ext cx="5181600" cy="1381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/>
                        <a:t>addressphone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/>
                        <a:t>Address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/>
                        <a:t>Phone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11 North Michigan Avenue Chicago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(312) 521-7275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" name="Content Placeholder 6"/>
          <p:cNvGraphicFramePr/>
          <p:nvPr/>
        </p:nvGraphicFramePr>
        <p:xfrm>
          <a:off x="6172200" y="1825625"/>
          <a:ext cx="5181600" cy="1381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/>
                        <a:t>restaurantaddress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/>
                        <a:t>Name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/>
                        <a:t>Address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Par; Grill restaurant  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11 N Michigan Avenue Chicago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0" name="Content Placeholder 5"/>
          <p:cNvGrpSpPr/>
          <p:nvPr/>
        </p:nvGrpSpPr>
        <p:grpSpPr>
          <a:xfrm>
            <a:off x="838200" y="3342321"/>
            <a:ext cx="10515600" cy="2834642"/>
            <a:chOff x="0" y="0"/>
            <a:chExt cx="10515600" cy="2834641"/>
          </a:xfrm>
        </p:grpSpPr>
        <p:sp>
          <p:nvSpPr>
            <p:cNvPr id="118" name="矩形"/>
            <p:cNvSpPr/>
            <p:nvPr/>
          </p:nvSpPr>
          <p:spPr>
            <a:xfrm>
              <a:off x="0" y="-1"/>
              <a:ext cx="10515600" cy="283464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文本"/>
            <p:cNvSpPr txBox="1"/>
            <p:nvPr/>
          </p:nvSpPr>
          <p:spPr>
            <a:xfrm>
              <a:off x="0" y="-1"/>
              <a:ext cx="105156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两种相似性度量方式</a:t>
            </a:r>
          </a:p>
        </p:txBody>
      </p:sp>
      <p:sp>
        <p:nvSpPr>
          <p:cNvPr id="123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Levenshtein</a:t>
            </a:r>
            <a:r>
              <a:rPr dirty="0"/>
              <a:t> Distance </a:t>
            </a:r>
          </a:p>
          <a:p>
            <a:r>
              <a:rPr dirty="0"/>
              <a:t>Jaccard Index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Levenshtein Distance </a:t>
            </a:r>
          </a:p>
        </p:txBody>
      </p:sp>
      <p:sp>
        <p:nvSpPr>
          <p:cNvPr id="12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Jaccard Index</a:t>
            </a:r>
          </a:p>
        </p:txBody>
      </p:sp>
      <p:sp>
        <p:nvSpPr>
          <p:cNvPr id="12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测试查询</a:t>
            </a:r>
          </a:p>
        </p:txBody>
      </p:sp>
      <p:sp>
        <p:nvSpPr>
          <p:cNvPr id="132" name="Content Placeholder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Levenshtein</a:t>
            </a:r>
            <a:r>
              <a:rPr dirty="0"/>
              <a:t> Distance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dirty="0"/>
              <a:t>select count(*) 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dirty="0"/>
              <a:t>from </a:t>
            </a:r>
            <a:r>
              <a:rPr dirty="0" err="1"/>
              <a:t>restaurantaddress</a:t>
            </a:r>
            <a:r>
              <a:rPr dirty="0"/>
              <a:t> </a:t>
            </a:r>
            <a:r>
              <a:rPr dirty="0" err="1"/>
              <a:t>ra</a:t>
            </a:r>
            <a:r>
              <a:rPr dirty="0"/>
              <a:t>, </a:t>
            </a:r>
            <a:r>
              <a:rPr dirty="0" err="1"/>
              <a:t>addressphone</a:t>
            </a:r>
            <a:r>
              <a:rPr dirty="0"/>
              <a:t> </a:t>
            </a:r>
            <a:r>
              <a:rPr dirty="0" err="1"/>
              <a:t>ap</a:t>
            </a:r>
            <a:r>
              <a:rPr dirty="0"/>
              <a:t> 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dirty="0"/>
              <a:t>where </a:t>
            </a:r>
            <a:r>
              <a:rPr dirty="0" err="1"/>
              <a:t>levenshtein_distance</a:t>
            </a:r>
            <a:r>
              <a:rPr dirty="0"/>
              <a:t>(</a:t>
            </a:r>
            <a:r>
              <a:rPr dirty="0" err="1"/>
              <a:t>ra.address</a:t>
            </a:r>
            <a:r>
              <a:rPr dirty="0"/>
              <a:t>, </a:t>
            </a:r>
            <a:r>
              <a:rPr dirty="0" err="1"/>
              <a:t>ap.address</a:t>
            </a:r>
            <a:r>
              <a:rPr dirty="0"/>
              <a:t>) &lt; 4;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dirty="0"/>
              <a:t>Correct:2592</a:t>
            </a:r>
          </a:p>
          <a:p>
            <a:r>
              <a:rPr dirty="0"/>
              <a:t> Jaccard Index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dirty="0"/>
              <a:t>select count(*) 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dirty="0"/>
              <a:t>from </a:t>
            </a:r>
            <a:r>
              <a:rPr dirty="0" err="1"/>
              <a:t>restaurantphone</a:t>
            </a:r>
            <a:r>
              <a:rPr dirty="0"/>
              <a:t> </a:t>
            </a:r>
            <a:r>
              <a:rPr dirty="0" err="1"/>
              <a:t>rp</a:t>
            </a:r>
            <a:r>
              <a:rPr dirty="0"/>
              <a:t>, </a:t>
            </a:r>
            <a:r>
              <a:rPr dirty="0" err="1"/>
              <a:t>addressphone</a:t>
            </a:r>
            <a:r>
              <a:rPr dirty="0"/>
              <a:t> </a:t>
            </a:r>
            <a:r>
              <a:rPr dirty="0" err="1"/>
              <a:t>ap</a:t>
            </a:r>
            <a:r>
              <a:rPr dirty="0"/>
              <a:t> 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dirty="0"/>
              <a:t>where </a:t>
            </a:r>
            <a:r>
              <a:rPr dirty="0" err="1"/>
              <a:t>jaccard_index</a:t>
            </a:r>
            <a:r>
              <a:rPr dirty="0"/>
              <a:t>(</a:t>
            </a:r>
            <a:r>
              <a:rPr dirty="0" err="1"/>
              <a:t>rp.phone</a:t>
            </a:r>
            <a:r>
              <a:rPr dirty="0"/>
              <a:t>, </a:t>
            </a:r>
            <a:r>
              <a:rPr dirty="0" err="1"/>
              <a:t>ap.phone</a:t>
            </a:r>
            <a:r>
              <a:rPr dirty="0"/>
              <a:t>) &gt; 0.6;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dirty="0"/>
              <a:t>Correct:1653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结果验证（依次增大）</a:t>
            </a: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rPr dirty="0"/>
              <a:t>select count(*) from </a:t>
            </a:r>
            <a:r>
              <a:rPr dirty="0" err="1"/>
              <a:t>restaurantphone</a:t>
            </a:r>
            <a:r>
              <a:rPr dirty="0"/>
              <a:t> </a:t>
            </a:r>
            <a:r>
              <a:rPr dirty="0" err="1"/>
              <a:t>rp</a:t>
            </a:r>
            <a:r>
              <a:rPr dirty="0"/>
              <a:t>, </a:t>
            </a:r>
            <a:r>
              <a:rPr dirty="0" err="1"/>
              <a:t>addressphone</a:t>
            </a:r>
            <a:r>
              <a:rPr dirty="0"/>
              <a:t> </a:t>
            </a:r>
            <a:r>
              <a:rPr dirty="0" err="1"/>
              <a:t>ap</a:t>
            </a:r>
            <a:r>
              <a:rPr dirty="0"/>
              <a:t> where </a:t>
            </a:r>
            <a:r>
              <a:rPr dirty="0" err="1"/>
              <a:t>levenshtein_distance</a:t>
            </a:r>
            <a:r>
              <a:rPr dirty="0"/>
              <a:t>(</a:t>
            </a:r>
            <a:r>
              <a:rPr dirty="0" err="1"/>
              <a:t>rp.phone</a:t>
            </a:r>
            <a:r>
              <a:rPr dirty="0"/>
              <a:t>, </a:t>
            </a:r>
            <a:r>
              <a:rPr dirty="0" err="1"/>
              <a:t>ap.phone</a:t>
            </a:r>
            <a:r>
              <a:rPr dirty="0"/>
              <a:t>) &lt; 4;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rPr dirty="0"/>
              <a:t>select count(*) from </a:t>
            </a:r>
            <a:r>
              <a:rPr dirty="0" err="1"/>
              <a:t>restaurantaddress</a:t>
            </a:r>
            <a:r>
              <a:rPr dirty="0"/>
              <a:t> </a:t>
            </a:r>
            <a:r>
              <a:rPr dirty="0" err="1"/>
              <a:t>ra</a:t>
            </a:r>
            <a:r>
              <a:rPr dirty="0"/>
              <a:t>, </a:t>
            </a:r>
            <a:r>
              <a:rPr dirty="0" err="1"/>
              <a:t>restaurantphone</a:t>
            </a:r>
            <a:r>
              <a:rPr dirty="0"/>
              <a:t> </a:t>
            </a:r>
            <a:r>
              <a:rPr dirty="0" err="1"/>
              <a:t>rp</a:t>
            </a:r>
            <a:r>
              <a:rPr dirty="0"/>
              <a:t> where </a:t>
            </a:r>
            <a:r>
              <a:rPr dirty="0" err="1"/>
              <a:t>levenshtein_distance</a:t>
            </a:r>
            <a:r>
              <a:rPr dirty="0"/>
              <a:t>(</a:t>
            </a:r>
            <a:r>
              <a:rPr dirty="0" err="1"/>
              <a:t>ra.name</a:t>
            </a:r>
            <a:r>
              <a:rPr dirty="0"/>
              <a:t>, </a:t>
            </a:r>
            <a:r>
              <a:rPr dirty="0" err="1"/>
              <a:t>rp.name</a:t>
            </a:r>
            <a:r>
              <a:rPr dirty="0"/>
              <a:t>) &lt; 3;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rPr dirty="0"/>
              <a:t>select count(*) from </a:t>
            </a:r>
            <a:r>
              <a:rPr dirty="0" err="1"/>
              <a:t>restaurantaddress</a:t>
            </a:r>
            <a:r>
              <a:rPr dirty="0"/>
              <a:t> </a:t>
            </a:r>
            <a:r>
              <a:rPr dirty="0" err="1"/>
              <a:t>ra</a:t>
            </a:r>
            <a:r>
              <a:rPr dirty="0"/>
              <a:t>, </a:t>
            </a:r>
            <a:r>
              <a:rPr dirty="0" err="1"/>
              <a:t>addressphone</a:t>
            </a:r>
            <a:r>
              <a:rPr dirty="0"/>
              <a:t> </a:t>
            </a:r>
            <a:r>
              <a:rPr dirty="0" err="1"/>
              <a:t>ap</a:t>
            </a:r>
            <a:r>
              <a:rPr dirty="0"/>
              <a:t> where </a:t>
            </a:r>
            <a:r>
              <a:rPr dirty="0" err="1"/>
              <a:t>levenshtein_distance</a:t>
            </a:r>
            <a:r>
              <a:rPr dirty="0"/>
              <a:t>(</a:t>
            </a:r>
            <a:r>
              <a:rPr dirty="0" err="1"/>
              <a:t>ra.address</a:t>
            </a:r>
            <a:r>
              <a:rPr dirty="0"/>
              <a:t>, </a:t>
            </a:r>
            <a:r>
              <a:rPr dirty="0" err="1"/>
              <a:t>ap.address</a:t>
            </a:r>
            <a:r>
              <a:rPr dirty="0"/>
              <a:t>) &lt; 4;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rPr dirty="0"/>
              <a:t>select count(*) from </a:t>
            </a:r>
            <a:r>
              <a:rPr dirty="0" err="1"/>
              <a:t>restaurantphone</a:t>
            </a:r>
            <a:r>
              <a:rPr dirty="0"/>
              <a:t> </a:t>
            </a:r>
            <a:r>
              <a:rPr dirty="0" err="1"/>
              <a:t>rp</a:t>
            </a:r>
            <a:r>
              <a:rPr dirty="0"/>
              <a:t>, </a:t>
            </a:r>
            <a:r>
              <a:rPr dirty="0" err="1"/>
              <a:t>addressphone</a:t>
            </a:r>
            <a:r>
              <a:rPr dirty="0"/>
              <a:t> </a:t>
            </a:r>
            <a:r>
              <a:rPr dirty="0" err="1"/>
              <a:t>ap</a:t>
            </a:r>
            <a:r>
              <a:rPr dirty="0"/>
              <a:t> where </a:t>
            </a:r>
            <a:r>
              <a:rPr dirty="0" err="1"/>
              <a:t>jaccard_index</a:t>
            </a:r>
            <a:r>
              <a:rPr dirty="0"/>
              <a:t>(</a:t>
            </a:r>
            <a:r>
              <a:rPr dirty="0" err="1"/>
              <a:t>rp.phone</a:t>
            </a:r>
            <a:r>
              <a:rPr dirty="0"/>
              <a:t>, </a:t>
            </a:r>
            <a:r>
              <a:rPr dirty="0" err="1"/>
              <a:t>ap.phone</a:t>
            </a:r>
            <a:r>
              <a:rPr dirty="0"/>
              <a:t>) &gt; 0.6;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rPr dirty="0"/>
              <a:t>select count(*) from </a:t>
            </a:r>
            <a:r>
              <a:rPr dirty="0" err="1"/>
              <a:t>restaurantaddress</a:t>
            </a:r>
            <a:r>
              <a:rPr dirty="0"/>
              <a:t> </a:t>
            </a:r>
            <a:r>
              <a:rPr dirty="0" err="1"/>
              <a:t>ra</a:t>
            </a:r>
            <a:r>
              <a:rPr dirty="0"/>
              <a:t>, </a:t>
            </a:r>
            <a:r>
              <a:rPr dirty="0" err="1"/>
              <a:t>restaurantphone</a:t>
            </a:r>
            <a:r>
              <a:rPr dirty="0"/>
              <a:t> </a:t>
            </a:r>
            <a:r>
              <a:rPr dirty="0" err="1"/>
              <a:t>rp</a:t>
            </a:r>
            <a:r>
              <a:rPr dirty="0"/>
              <a:t> where </a:t>
            </a:r>
            <a:r>
              <a:rPr dirty="0" err="1"/>
              <a:t>jaccard_index</a:t>
            </a:r>
            <a:r>
              <a:rPr dirty="0"/>
              <a:t>(</a:t>
            </a:r>
            <a:r>
              <a:rPr dirty="0" err="1"/>
              <a:t>ra.name</a:t>
            </a:r>
            <a:r>
              <a:rPr dirty="0"/>
              <a:t>, </a:t>
            </a:r>
            <a:r>
              <a:rPr dirty="0" err="1"/>
              <a:t>rp.name</a:t>
            </a:r>
            <a:r>
              <a:rPr dirty="0"/>
              <a:t>) &gt; 0.65;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rPr dirty="0"/>
              <a:t>select count(*) from </a:t>
            </a:r>
            <a:r>
              <a:rPr dirty="0" err="1"/>
              <a:t>restaurantaddress</a:t>
            </a:r>
            <a:r>
              <a:rPr dirty="0"/>
              <a:t> </a:t>
            </a:r>
            <a:r>
              <a:rPr dirty="0" err="1"/>
              <a:t>ra</a:t>
            </a:r>
            <a:r>
              <a:rPr dirty="0"/>
              <a:t>, </a:t>
            </a:r>
            <a:r>
              <a:rPr dirty="0" err="1"/>
              <a:t>addressphone</a:t>
            </a:r>
            <a:r>
              <a:rPr dirty="0"/>
              <a:t> </a:t>
            </a:r>
            <a:r>
              <a:rPr dirty="0" err="1"/>
              <a:t>ap</a:t>
            </a:r>
            <a:r>
              <a:rPr dirty="0"/>
              <a:t> where </a:t>
            </a:r>
            <a:r>
              <a:rPr dirty="0" err="1"/>
              <a:t>jaccard_index</a:t>
            </a:r>
            <a:r>
              <a:rPr dirty="0"/>
              <a:t>(</a:t>
            </a:r>
            <a:r>
              <a:rPr dirty="0" err="1"/>
              <a:t>ra.address</a:t>
            </a:r>
            <a:r>
              <a:rPr dirty="0"/>
              <a:t>, </a:t>
            </a:r>
            <a:r>
              <a:rPr dirty="0" err="1"/>
              <a:t>ap.address</a:t>
            </a:r>
            <a:r>
              <a:rPr dirty="0"/>
              <a:t>) &gt; 0.8;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实验流程</a:t>
            </a:r>
          </a:p>
        </p:txBody>
      </p:sp>
      <p:sp>
        <p:nvSpPr>
          <p:cNvPr id="13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8632" indent="-488632" defTabSz="868680">
              <a:spcBef>
                <a:spcPts val="900"/>
              </a:spcBef>
              <a:buFontTx/>
              <a:buAutoNum type="arabicPeriod"/>
              <a:defRPr sz="2660"/>
            </a:pPr>
            <a:r>
              <a:t>准备开发环境，推荐使用Linux Ubuntu 发行版</a:t>
            </a:r>
          </a:p>
          <a:p>
            <a:pPr marL="651509" lvl="1" indent="-217170" defTabSz="868680">
              <a:spcBef>
                <a:spcPts val="400"/>
              </a:spcBef>
              <a:defRPr sz="228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https://www.ubuntu.com/download/desktop</a:t>
            </a:r>
          </a:p>
          <a:p>
            <a:pPr marL="651509" lvl="1" indent="-217170" defTabSz="868680">
              <a:spcBef>
                <a:spcPts val="400"/>
              </a:spcBef>
              <a:defRPr sz="2280"/>
            </a:pPr>
            <a:r>
              <a:t>Windows下可使用VirtualBox配置虚拟环境</a:t>
            </a:r>
          </a:p>
          <a:p>
            <a:pPr marL="1085850" lvl="2" indent="-217170" defTabSz="868680">
              <a:spcBef>
                <a:spcPts val="400"/>
              </a:spcBef>
              <a:defRPr sz="19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https://www.virtualbox.org/wiki/Downloads</a:t>
            </a:r>
          </a:p>
          <a:p>
            <a:pPr marL="488632" indent="-488632" defTabSz="868680">
              <a:spcBef>
                <a:spcPts val="900"/>
              </a:spcBef>
              <a:buFontTx/>
              <a:buAutoNum type="arabicPeriod"/>
              <a:defRPr sz="2660"/>
            </a:pPr>
            <a:r>
              <a:t>下载PostgreSQL源码</a:t>
            </a:r>
          </a:p>
          <a:p>
            <a:pPr marL="651509" lvl="1" indent="-217170" defTabSz="868680">
              <a:spcBef>
                <a:spcPts val="400"/>
              </a:spcBef>
              <a:defRPr sz="228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https://ftp.postgresql.org/pub/source/v10.4/postgresql-10.4.tar.gz</a:t>
            </a:r>
          </a:p>
          <a:p>
            <a:pPr marL="488632" indent="-488632" defTabSz="868680">
              <a:spcBef>
                <a:spcPts val="900"/>
              </a:spcBef>
              <a:buFontTx/>
              <a:buAutoNum type="arabicPeriod"/>
              <a:defRPr sz="2660"/>
            </a:pPr>
            <a:r>
              <a:t>阅读PostgreSQL文档，进行编译、安装</a:t>
            </a:r>
          </a:p>
          <a:p>
            <a:pPr marL="651509" lvl="1" indent="-217170" defTabSz="868680">
              <a:spcBef>
                <a:spcPts val="400"/>
              </a:spcBef>
              <a:defRPr sz="228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https://www.postgresql.org/docs/10/static/installation.html</a:t>
            </a:r>
          </a:p>
          <a:p>
            <a:pPr marL="488632" indent="-488632" defTabSz="868680">
              <a:spcBef>
                <a:spcPts val="900"/>
              </a:spcBef>
              <a:buFontTx/>
              <a:buAutoNum type="arabicPeriod"/>
              <a:defRPr sz="2660"/>
            </a:pPr>
            <a:r>
              <a:t>阅读文档、源码，修改源码，并调试</a:t>
            </a:r>
          </a:p>
          <a:p>
            <a:pPr marL="651509" lvl="1" indent="-217170" defTabSz="868680">
              <a:spcBef>
                <a:spcPts val="400"/>
              </a:spcBef>
              <a:defRPr sz="228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https://www.postgresql.org/docs/10/static/index.html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实验流程</a:t>
            </a:r>
          </a:p>
        </p:txBody>
      </p:sp>
      <p:sp>
        <p:nvSpPr>
          <p:cNvPr id="14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5"/>
            </a:pPr>
            <a:r>
              <a:rPr dirty="0" err="1"/>
              <a:t>导入数据，运行实验测试样例，记录返回结果、运行时间等</a:t>
            </a:r>
            <a:endParaRPr dirty="0"/>
          </a:p>
          <a:p>
            <a:pPr marL="514350" indent="-514350">
              <a:buFontTx/>
              <a:buAutoNum type="arabicPeriod" startAt="5"/>
            </a:pPr>
            <a:r>
              <a:rPr dirty="0" err="1"/>
              <a:t>撰写实验报告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 err="1"/>
              <a:t>系统与源码理解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 err="1"/>
              <a:t>设计思路与实现方案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 err="1"/>
              <a:t>关键代码说明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 err="1"/>
              <a:t>实验与结果</a:t>
            </a:r>
            <a:endParaRPr lang="en-US"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 err="1"/>
              <a:t>性能优化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课程项目2</vt:lpstr>
      <vt:lpstr>相似性查询</vt:lpstr>
      <vt:lpstr>两种相似性度量方式</vt:lpstr>
      <vt:lpstr>Levenshtein Distance </vt:lpstr>
      <vt:lpstr>Jaccard Index</vt:lpstr>
      <vt:lpstr>测试查询</vt:lpstr>
      <vt:lpstr>结果验证（依次增大）</vt:lpstr>
      <vt:lpstr>实验流程</vt:lpstr>
      <vt:lpstr>实验流程</vt:lpstr>
      <vt:lpstr>验收方式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课程项目2</dc:title>
  <cp:lastModifiedBy>张 泽</cp:lastModifiedBy>
  <cp:revision>1</cp:revision>
  <dcterms:modified xsi:type="dcterms:W3CDTF">2019-05-05T06:38:00Z</dcterms:modified>
</cp:coreProperties>
</file>