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03" r:id="rId2"/>
    <p:sldId id="399" r:id="rId3"/>
    <p:sldId id="417" r:id="rId4"/>
    <p:sldId id="405" r:id="rId5"/>
    <p:sldId id="406" r:id="rId6"/>
    <p:sldId id="407" r:id="rId7"/>
    <p:sldId id="408" r:id="rId8"/>
    <p:sldId id="409" r:id="rId9"/>
    <p:sldId id="419" r:id="rId10"/>
    <p:sldId id="420" r:id="rId11"/>
    <p:sldId id="421" r:id="rId12"/>
    <p:sldId id="416" r:id="rId13"/>
    <p:sldId id="422" r:id="rId14"/>
    <p:sldId id="411" r:id="rId15"/>
    <p:sldId id="414" r:id="rId16"/>
    <p:sldId id="41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6B3"/>
    <a:srgbClr val="D7D0C8"/>
    <a:srgbClr val="FAFAFA"/>
    <a:srgbClr val="FF9999"/>
    <a:srgbClr val="000000"/>
    <a:srgbClr val="01D5FD"/>
    <a:srgbClr val="90C8F9"/>
    <a:srgbClr val="06E2C9"/>
    <a:srgbClr val="E5E5E5"/>
    <a:srgbClr val="F7A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53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9600" y="6113929"/>
            <a:ext cx="11116235" cy="41237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12192000" cy="3340101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25400" dir="2700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3414876" y="1670049"/>
            <a:ext cx="55056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6000" kern="0" dirty="0" smtClean="0">
                <a:solidFill>
                  <a:prstClr val="white"/>
                </a:solidFill>
              </a:rPr>
              <a:t>FMCW RADAR</a:t>
            </a:r>
            <a:endParaRPr lang="ko-KR" altLang="en-US" sz="6000" kern="0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43301" y="3340100"/>
            <a:ext cx="5377256" cy="2196176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prstClr val="white"/>
                </a:solidFill>
              </a:rPr>
              <a:t>201312631 </a:t>
            </a:r>
            <a:r>
              <a:rPr lang="ko-KR" altLang="en-US" sz="3200" b="1" dirty="0" smtClean="0">
                <a:solidFill>
                  <a:prstClr val="white"/>
                </a:solidFill>
              </a:rPr>
              <a:t>이종택</a:t>
            </a:r>
            <a:endParaRPr lang="ko-KR" altLang="en-US" sz="3200" b="1" dirty="0">
              <a:solidFill>
                <a:prstClr val="white"/>
              </a:solidFill>
            </a:endParaRPr>
          </a:p>
          <a:p>
            <a:pPr algn="ctr"/>
            <a:r>
              <a:rPr lang="en-US" altLang="ko-KR" sz="3200" b="1" dirty="0" smtClean="0">
                <a:solidFill>
                  <a:prstClr val="white"/>
                </a:solidFill>
              </a:rPr>
              <a:t>201412593 </a:t>
            </a:r>
            <a:r>
              <a:rPr lang="ko-KR" altLang="en-US" sz="3200" b="1" dirty="0" smtClean="0">
                <a:solidFill>
                  <a:prstClr val="white"/>
                </a:solidFill>
              </a:rPr>
              <a:t>김영훈</a:t>
            </a:r>
            <a:endParaRPr lang="en-US" altLang="ko-KR" sz="3200" b="1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3200" b="1" dirty="0" smtClean="0">
                <a:solidFill>
                  <a:prstClr val="white"/>
                </a:solidFill>
              </a:rPr>
              <a:t>201412627 </a:t>
            </a:r>
            <a:r>
              <a:rPr lang="ko-KR" altLang="en-US" sz="3200" b="1" dirty="0" smtClean="0">
                <a:solidFill>
                  <a:prstClr val="white"/>
                </a:solidFill>
              </a:rPr>
              <a:t>성홍렬</a:t>
            </a:r>
            <a:endParaRPr lang="ko-KR" altLang="en-US" sz="3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4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59642" y="1563389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0F6D64-FBD4-4681-86F5-EC317C8A7BA6}"/>
              </a:ext>
            </a:extLst>
          </p:cNvPr>
          <p:cNvSpPr txBox="1"/>
          <p:nvPr/>
        </p:nvSpPr>
        <p:spPr>
          <a:xfrm>
            <a:off x="1488558" y="2184656"/>
            <a:ext cx="9214884" cy="17010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0" smtClean="0">
                <a:cs typeface="Aharoni" panose="02010803020104030203" pitchFamily="2" charset="-79"/>
              </a:rPr>
              <a:t>실험 결과</a:t>
            </a:r>
            <a:endParaRPr lang="en-US" altLang="ko-KR" sz="8000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782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59642" y="1563389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0F6D64-FBD4-4681-86F5-EC317C8A7BA6}"/>
              </a:ext>
            </a:extLst>
          </p:cNvPr>
          <p:cNvSpPr txBox="1"/>
          <p:nvPr/>
        </p:nvSpPr>
        <p:spPr>
          <a:xfrm>
            <a:off x="609600" y="169987"/>
            <a:ext cx="7913751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cs typeface="Aharoni" panose="02010803020104030203" pitchFamily="2" charset="-79"/>
              </a:rPr>
              <a:t>실험 </a:t>
            </a:r>
            <a:r>
              <a:rPr lang="en-US" altLang="ko-KR" sz="2400" dirty="0" smtClean="0">
                <a:cs typeface="Aharoni" panose="02010803020104030203" pitchFamily="2" charset="-79"/>
              </a:rPr>
              <a:t>1. </a:t>
            </a:r>
            <a:r>
              <a:rPr lang="ko-KR" altLang="en-US" sz="2400" dirty="0" smtClean="0">
                <a:cs typeface="Aharoni" panose="02010803020104030203" pitchFamily="2" charset="-79"/>
              </a:rPr>
              <a:t>실험 </a:t>
            </a:r>
            <a:r>
              <a:rPr lang="ko-KR" altLang="en-US" sz="2400" dirty="0" smtClean="0">
                <a:cs typeface="Aharoni" panose="02010803020104030203" pitchFamily="2" charset="-79"/>
              </a:rPr>
              <a:t>환경 </a:t>
            </a:r>
            <a:r>
              <a:rPr lang="en-US" altLang="ko-KR" sz="2400" dirty="0" smtClean="0">
                <a:cs typeface="Aharoni" panose="02010803020104030203" pitchFamily="2" charset="-79"/>
              </a:rPr>
              <a:t>– </a:t>
            </a:r>
            <a:r>
              <a:rPr lang="en-US" altLang="ko-KR" sz="2400" dirty="0" smtClean="0">
                <a:cs typeface="Aharoni" panose="02010803020104030203" pitchFamily="2" charset="-79"/>
              </a:rPr>
              <a:t> </a:t>
            </a:r>
            <a:r>
              <a:rPr lang="ko-KR" altLang="en-US" sz="2400" dirty="0" smtClean="0">
                <a:cs typeface="Aharoni" panose="02010803020104030203" pitchFamily="2" charset="-79"/>
              </a:rPr>
              <a:t>고정된 </a:t>
            </a:r>
            <a:r>
              <a:rPr lang="ko-KR" altLang="en-US" sz="2400" dirty="0" smtClean="0">
                <a:cs typeface="Aharoni" panose="02010803020104030203" pitchFamily="2" charset="-79"/>
              </a:rPr>
              <a:t>타겟</a:t>
            </a:r>
            <a:endParaRPr lang="en-US" altLang="ko-KR" sz="2400" dirty="0">
              <a:cs typeface="Aharoni" panose="02010803020104030203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09587" y="4969713"/>
            <a:ext cx="106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Radar 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59642" y="1225821"/>
            <a:ext cx="86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Target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1691589" y="1595153"/>
            <a:ext cx="1898923" cy="3374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41050" y="4177008"/>
            <a:ext cx="1652673" cy="5178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방해물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489436" y="4969713"/>
            <a:ext cx="106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Radar 2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420774" y="4969713"/>
            <a:ext cx="106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Radar 1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907816" y="4969713"/>
            <a:ext cx="116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 = 1.2m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97208" y="1194057"/>
            <a:ext cx="86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Target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2" idx="0"/>
            <a:endCxn id="26" idx="2"/>
          </p:cNvCxnSpPr>
          <p:nvPr/>
        </p:nvCxnSpPr>
        <p:spPr>
          <a:xfrm flipV="1">
            <a:off x="6021736" y="1563389"/>
            <a:ext cx="2207420" cy="3406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3" idx="0"/>
            <a:endCxn id="26" idx="2"/>
          </p:cNvCxnSpPr>
          <p:nvPr/>
        </p:nvCxnSpPr>
        <p:spPr>
          <a:xfrm flipH="1" flipV="1">
            <a:off x="8229156" y="1563389"/>
            <a:ext cx="2723918" cy="3406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633206" y="4267165"/>
            <a:ext cx="1652673" cy="5178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방해물</a:t>
            </a:r>
            <a:endParaRPr lang="ko-KR" altLang="en-US"/>
          </a:p>
        </p:txBody>
      </p:sp>
      <p:cxnSp>
        <p:nvCxnSpPr>
          <p:cNvPr id="34" name="직선 화살표 연결선 33"/>
          <p:cNvCxnSpPr>
            <a:endCxn id="23" idx="1"/>
          </p:cNvCxnSpPr>
          <p:nvPr/>
        </p:nvCxnSpPr>
        <p:spPr>
          <a:xfrm>
            <a:off x="9075166" y="5154379"/>
            <a:ext cx="13456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5" idx="1"/>
            <a:endCxn id="22" idx="3"/>
          </p:cNvCxnSpPr>
          <p:nvPr/>
        </p:nvCxnSpPr>
        <p:spPr>
          <a:xfrm flipH="1">
            <a:off x="6554035" y="5154379"/>
            <a:ext cx="13537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오른쪽 화살표 38"/>
          <p:cNvSpPr/>
          <p:nvPr/>
        </p:nvSpPr>
        <p:spPr>
          <a:xfrm>
            <a:off x="4702759" y="2413402"/>
            <a:ext cx="838031" cy="74427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3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F6D64-FBD4-4681-86F5-EC317C8A7BA6}"/>
              </a:ext>
            </a:extLst>
          </p:cNvPr>
          <p:cNvSpPr txBox="1"/>
          <p:nvPr/>
        </p:nvSpPr>
        <p:spPr>
          <a:xfrm>
            <a:off x="717383" y="159706"/>
            <a:ext cx="7913751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cs typeface="Aharoni" panose="02010803020104030203" pitchFamily="2" charset="-79"/>
              </a:rPr>
              <a:t>실험 </a:t>
            </a:r>
            <a:r>
              <a:rPr lang="en-US" altLang="ko-KR" sz="2400" dirty="0" smtClean="0">
                <a:cs typeface="Aharoni" panose="02010803020104030203" pitchFamily="2" charset="-79"/>
              </a:rPr>
              <a:t>1. </a:t>
            </a:r>
            <a:r>
              <a:rPr lang="ko-KR" altLang="en-US" sz="2400" dirty="0" smtClean="0">
                <a:cs typeface="Aharoni" panose="02010803020104030203" pitchFamily="2" charset="-79"/>
              </a:rPr>
              <a:t>탐지 </a:t>
            </a:r>
            <a:r>
              <a:rPr lang="ko-KR" altLang="en-US" sz="2400" dirty="0" smtClean="0">
                <a:cs typeface="Aharoni" panose="02010803020104030203" pitchFamily="2" charset="-79"/>
              </a:rPr>
              <a:t>결과 </a:t>
            </a:r>
            <a:r>
              <a:rPr lang="en-US" altLang="ko-KR" sz="2400" dirty="0" smtClean="0">
                <a:cs typeface="Aharoni" panose="02010803020104030203" pitchFamily="2" charset="-79"/>
              </a:rPr>
              <a:t>- </a:t>
            </a:r>
            <a:r>
              <a:rPr lang="ko-KR" altLang="en-US" sz="2400" dirty="0" smtClean="0">
                <a:cs typeface="Aharoni" panose="02010803020104030203" pitchFamily="2" charset="-79"/>
              </a:rPr>
              <a:t>고정된 타겟</a:t>
            </a:r>
            <a:endParaRPr lang="en-US" altLang="ko-KR" sz="2400" dirty="0">
              <a:cs typeface="Aharoni" panose="02010803020104030203" pitchFamily="2" charset="-79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83" y="1328787"/>
            <a:ext cx="5348018" cy="41387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967" y="1328787"/>
            <a:ext cx="5368868" cy="41387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F6D64-FBD4-4681-86F5-EC317C8A7BA6}"/>
              </a:ext>
            </a:extLst>
          </p:cNvPr>
          <p:cNvSpPr txBox="1"/>
          <p:nvPr/>
        </p:nvSpPr>
        <p:spPr>
          <a:xfrm>
            <a:off x="2560361" y="5364316"/>
            <a:ext cx="142684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cs typeface="Aharoni" panose="02010803020104030203" pitchFamily="2" charset="-79"/>
              </a:rPr>
              <a:t>키트 </a:t>
            </a:r>
            <a:r>
              <a:rPr lang="en-US" altLang="ko-KR" sz="2400" dirty="0" smtClean="0">
                <a:cs typeface="Aharoni" panose="02010803020104030203" pitchFamily="2" charset="-79"/>
              </a:rPr>
              <a:t>1</a:t>
            </a:r>
            <a:r>
              <a:rPr lang="ko-KR" altLang="en-US" sz="2400" dirty="0" smtClean="0">
                <a:cs typeface="Aharoni" panose="02010803020104030203" pitchFamily="2" charset="-79"/>
              </a:rPr>
              <a:t>개</a:t>
            </a:r>
            <a:endParaRPr lang="en-US" altLang="ko-KR" sz="2400" dirty="0"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0F6D64-FBD4-4681-86F5-EC317C8A7BA6}"/>
              </a:ext>
            </a:extLst>
          </p:cNvPr>
          <p:cNvSpPr txBox="1"/>
          <p:nvPr/>
        </p:nvSpPr>
        <p:spPr>
          <a:xfrm>
            <a:off x="8142454" y="5364316"/>
            <a:ext cx="1426849" cy="5749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cs typeface="Aharoni" panose="02010803020104030203" pitchFamily="2" charset="-79"/>
              </a:rPr>
              <a:t>키트 </a:t>
            </a:r>
            <a:r>
              <a:rPr lang="en-US" altLang="ko-KR" sz="2400" dirty="0">
                <a:cs typeface="Aharoni" panose="02010803020104030203" pitchFamily="2" charset="-79"/>
              </a:rPr>
              <a:t>2</a:t>
            </a:r>
            <a:r>
              <a:rPr lang="ko-KR" altLang="en-US" sz="2400" dirty="0" smtClean="0">
                <a:cs typeface="Aharoni" panose="02010803020104030203" pitchFamily="2" charset="-79"/>
              </a:rPr>
              <a:t>개</a:t>
            </a:r>
            <a:endParaRPr lang="en-US" altLang="ko-KR" sz="2400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99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59642" y="1563389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0F6D64-FBD4-4681-86F5-EC317C8A7BA6}"/>
              </a:ext>
            </a:extLst>
          </p:cNvPr>
          <p:cNvSpPr txBox="1"/>
          <p:nvPr/>
        </p:nvSpPr>
        <p:spPr>
          <a:xfrm>
            <a:off x="609600" y="169987"/>
            <a:ext cx="7913751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cs typeface="Aharoni" panose="02010803020104030203" pitchFamily="2" charset="-79"/>
              </a:rPr>
              <a:t>실험 </a:t>
            </a:r>
            <a:r>
              <a:rPr lang="en-US" altLang="ko-KR" sz="2400" dirty="0" smtClean="0">
                <a:cs typeface="Aharoni" panose="02010803020104030203" pitchFamily="2" charset="-79"/>
              </a:rPr>
              <a:t>2. </a:t>
            </a:r>
            <a:r>
              <a:rPr lang="ko-KR" altLang="en-US" sz="2400" dirty="0" smtClean="0">
                <a:cs typeface="Aharoni" panose="02010803020104030203" pitchFamily="2" charset="-79"/>
              </a:rPr>
              <a:t>실험 </a:t>
            </a:r>
            <a:r>
              <a:rPr lang="ko-KR" altLang="en-US" sz="2400" dirty="0" smtClean="0">
                <a:cs typeface="Aharoni" panose="02010803020104030203" pitchFamily="2" charset="-79"/>
              </a:rPr>
              <a:t>환경 </a:t>
            </a:r>
            <a:r>
              <a:rPr lang="en-US" altLang="ko-KR" sz="2400" dirty="0" smtClean="0">
                <a:cs typeface="Aharoni" panose="02010803020104030203" pitchFamily="2" charset="-79"/>
              </a:rPr>
              <a:t>– </a:t>
            </a:r>
            <a:r>
              <a:rPr lang="ko-KR" altLang="en-US" sz="2400" dirty="0" smtClean="0">
                <a:cs typeface="Aharoni" panose="02010803020104030203" pitchFamily="2" charset="-79"/>
              </a:rPr>
              <a:t>움직이는 타겟</a:t>
            </a:r>
            <a:endParaRPr lang="en-US" altLang="ko-KR" sz="2400" dirty="0">
              <a:cs typeface="Aharoni" panose="02010803020104030203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09587" y="4969713"/>
            <a:ext cx="106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Radar 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59642" y="1225821"/>
            <a:ext cx="86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Target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1691589" y="1595153"/>
            <a:ext cx="1898923" cy="3374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41050" y="4177008"/>
            <a:ext cx="1652673" cy="5178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방해물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489436" y="4969713"/>
            <a:ext cx="106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Radar 2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420774" y="4969713"/>
            <a:ext cx="106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Radar 1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907816" y="4969713"/>
            <a:ext cx="116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 = 1.2m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97208" y="1194057"/>
            <a:ext cx="86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Target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2" idx="0"/>
            <a:endCxn id="26" idx="2"/>
          </p:cNvCxnSpPr>
          <p:nvPr/>
        </p:nvCxnSpPr>
        <p:spPr>
          <a:xfrm flipV="1">
            <a:off x="6021736" y="1563389"/>
            <a:ext cx="2207420" cy="3406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3" idx="0"/>
            <a:endCxn id="26" idx="2"/>
          </p:cNvCxnSpPr>
          <p:nvPr/>
        </p:nvCxnSpPr>
        <p:spPr>
          <a:xfrm flipH="1" flipV="1">
            <a:off x="8229156" y="1563389"/>
            <a:ext cx="2723918" cy="3406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633206" y="4267165"/>
            <a:ext cx="1652673" cy="5178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방해물</a:t>
            </a:r>
            <a:endParaRPr lang="ko-KR" altLang="en-US"/>
          </a:p>
        </p:txBody>
      </p:sp>
      <p:cxnSp>
        <p:nvCxnSpPr>
          <p:cNvPr id="34" name="직선 화살표 연결선 33"/>
          <p:cNvCxnSpPr>
            <a:endCxn id="23" idx="1"/>
          </p:cNvCxnSpPr>
          <p:nvPr/>
        </p:nvCxnSpPr>
        <p:spPr>
          <a:xfrm>
            <a:off x="9075166" y="5154379"/>
            <a:ext cx="13456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5" idx="1"/>
            <a:endCxn id="22" idx="3"/>
          </p:cNvCxnSpPr>
          <p:nvPr/>
        </p:nvCxnSpPr>
        <p:spPr>
          <a:xfrm flipH="1">
            <a:off x="6554035" y="5154379"/>
            <a:ext cx="13537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오른쪽 화살표 38"/>
          <p:cNvSpPr/>
          <p:nvPr/>
        </p:nvSpPr>
        <p:spPr>
          <a:xfrm>
            <a:off x="4702759" y="2413402"/>
            <a:ext cx="838031" cy="74427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2192362" y="991049"/>
            <a:ext cx="1058845" cy="42335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으로 구부러진 화살표 30"/>
          <p:cNvSpPr/>
          <p:nvPr/>
        </p:nvSpPr>
        <p:spPr>
          <a:xfrm>
            <a:off x="3459149" y="1060791"/>
            <a:ext cx="538346" cy="748010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오른쪽 화살표 31"/>
          <p:cNvSpPr/>
          <p:nvPr/>
        </p:nvSpPr>
        <p:spPr>
          <a:xfrm rot="10800000">
            <a:off x="2193881" y="1446166"/>
            <a:ext cx="1058845" cy="42335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8798176" y="955370"/>
            <a:ext cx="1058845" cy="42335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왼쪽으로 구부러진 화살표 36"/>
          <p:cNvSpPr/>
          <p:nvPr/>
        </p:nvSpPr>
        <p:spPr>
          <a:xfrm>
            <a:off x="10064963" y="1025112"/>
            <a:ext cx="538346" cy="748010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오른쪽 화살표 37"/>
          <p:cNvSpPr/>
          <p:nvPr/>
        </p:nvSpPr>
        <p:spPr>
          <a:xfrm rot="10800000">
            <a:off x="8799695" y="1410487"/>
            <a:ext cx="1058845" cy="42335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5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F6D64-FBD4-4681-86F5-EC317C8A7BA6}"/>
              </a:ext>
            </a:extLst>
          </p:cNvPr>
          <p:cNvSpPr txBox="1"/>
          <p:nvPr/>
        </p:nvSpPr>
        <p:spPr>
          <a:xfrm>
            <a:off x="717383" y="159706"/>
            <a:ext cx="7913751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cs typeface="Aharoni" panose="02010803020104030203" pitchFamily="2" charset="-79"/>
              </a:rPr>
              <a:t>실험 </a:t>
            </a:r>
            <a:r>
              <a:rPr lang="en-US" altLang="ko-KR" sz="2400" dirty="0" smtClean="0">
                <a:cs typeface="Aharoni" panose="02010803020104030203" pitchFamily="2" charset="-79"/>
              </a:rPr>
              <a:t>2. </a:t>
            </a:r>
            <a:r>
              <a:rPr lang="ko-KR" altLang="en-US" sz="2400" dirty="0" smtClean="0">
                <a:cs typeface="Aharoni" panose="02010803020104030203" pitchFamily="2" charset="-79"/>
              </a:rPr>
              <a:t>탐지 </a:t>
            </a:r>
            <a:r>
              <a:rPr lang="ko-KR" altLang="en-US" sz="2400" dirty="0" smtClean="0">
                <a:cs typeface="Aharoni" panose="02010803020104030203" pitchFamily="2" charset="-79"/>
              </a:rPr>
              <a:t>결과 </a:t>
            </a:r>
            <a:r>
              <a:rPr lang="en-US" altLang="ko-KR" sz="2400" dirty="0" smtClean="0">
                <a:cs typeface="Aharoni" panose="02010803020104030203" pitchFamily="2" charset="-79"/>
              </a:rPr>
              <a:t>- </a:t>
            </a:r>
            <a:r>
              <a:rPr lang="ko-KR" altLang="en-US" sz="2400" dirty="0" smtClean="0">
                <a:cs typeface="Aharoni" panose="02010803020104030203" pitchFamily="2" charset="-79"/>
              </a:rPr>
              <a:t>움직이는 타겟</a:t>
            </a:r>
            <a:r>
              <a:rPr lang="en-US" altLang="ko-KR" sz="2400" dirty="0" smtClean="0">
                <a:cs typeface="Aharoni" panose="02010803020104030203" pitchFamily="2" charset="-79"/>
              </a:rPr>
              <a:t>, </a:t>
            </a:r>
            <a:r>
              <a:rPr lang="ko-KR" altLang="en-US" sz="2400" dirty="0" smtClean="0">
                <a:cs typeface="Aharoni" panose="02010803020104030203" pitchFamily="2" charset="-79"/>
              </a:rPr>
              <a:t>키트 </a:t>
            </a:r>
            <a:r>
              <a:rPr lang="en-US" altLang="ko-KR" sz="2400" dirty="0" smtClean="0">
                <a:cs typeface="Aharoni" panose="02010803020104030203" pitchFamily="2" charset="-79"/>
              </a:rPr>
              <a:t>1</a:t>
            </a:r>
            <a:r>
              <a:rPr lang="ko-KR" altLang="en-US" sz="2400" dirty="0" smtClean="0">
                <a:cs typeface="Aharoni" panose="02010803020104030203" pitchFamily="2" charset="-79"/>
              </a:rPr>
              <a:t>개 구동</a:t>
            </a:r>
            <a:endParaRPr lang="en-US" altLang="ko-KR" sz="2400" dirty="0">
              <a:cs typeface="Aharoni" panose="02010803020104030203" pitchFamily="2" charset="-79"/>
            </a:endParaRPr>
          </a:p>
        </p:txBody>
      </p:sp>
      <p:pic>
        <p:nvPicPr>
          <p:cNvPr id="2" name="1ki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29317" y="1493147"/>
            <a:ext cx="4876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2ki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29317" y="1493147"/>
            <a:ext cx="4876800" cy="381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0F6D64-FBD4-4681-86F5-EC317C8A7BA6}"/>
              </a:ext>
            </a:extLst>
          </p:cNvPr>
          <p:cNvSpPr txBox="1"/>
          <p:nvPr/>
        </p:nvSpPr>
        <p:spPr>
          <a:xfrm>
            <a:off x="5490358" y="792108"/>
            <a:ext cx="1426849" cy="5749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cs typeface="Aharoni" panose="02010803020104030203" pitchFamily="2" charset="-79"/>
              </a:rPr>
              <a:t>키트 </a:t>
            </a:r>
            <a:r>
              <a:rPr lang="en-US" altLang="ko-KR" sz="2400" dirty="0">
                <a:cs typeface="Aharoni" panose="02010803020104030203" pitchFamily="2" charset="-79"/>
              </a:rPr>
              <a:t>2</a:t>
            </a:r>
            <a:r>
              <a:rPr lang="ko-KR" altLang="en-US" sz="2400" dirty="0" smtClean="0">
                <a:cs typeface="Aharoni" panose="02010803020104030203" pitchFamily="2" charset="-79"/>
              </a:rPr>
              <a:t>개</a:t>
            </a:r>
            <a:endParaRPr lang="en-US" altLang="ko-KR" sz="2400" dirty="0"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0F6D64-FBD4-4681-86F5-EC317C8A7BA6}"/>
              </a:ext>
            </a:extLst>
          </p:cNvPr>
          <p:cNvSpPr txBox="1"/>
          <p:nvPr/>
        </p:nvSpPr>
        <p:spPr>
          <a:xfrm>
            <a:off x="717383" y="159706"/>
            <a:ext cx="7913751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cs typeface="Aharoni" panose="02010803020104030203" pitchFamily="2" charset="-79"/>
              </a:rPr>
              <a:t>실험 </a:t>
            </a:r>
            <a:r>
              <a:rPr lang="en-US" altLang="ko-KR" sz="2400" dirty="0" smtClean="0">
                <a:cs typeface="Aharoni" panose="02010803020104030203" pitchFamily="2" charset="-79"/>
              </a:rPr>
              <a:t>2. </a:t>
            </a:r>
            <a:r>
              <a:rPr lang="ko-KR" altLang="en-US" sz="2400" dirty="0" smtClean="0">
                <a:cs typeface="Aharoni" panose="02010803020104030203" pitchFamily="2" charset="-79"/>
              </a:rPr>
              <a:t>탐지 </a:t>
            </a:r>
            <a:r>
              <a:rPr lang="ko-KR" altLang="en-US" sz="2400" dirty="0" smtClean="0">
                <a:cs typeface="Aharoni" panose="02010803020104030203" pitchFamily="2" charset="-79"/>
              </a:rPr>
              <a:t>결과 </a:t>
            </a:r>
            <a:r>
              <a:rPr lang="en-US" altLang="ko-KR" sz="2400" dirty="0" smtClean="0">
                <a:cs typeface="Aharoni" panose="02010803020104030203" pitchFamily="2" charset="-79"/>
              </a:rPr>
              <a:t>- </a:t>
            </a:r>
            <a:r>
              <a:rPr lang="ko-KR" altLang="en-US" sz="2400" dirty="0" smtClean="0">
                <a:cs typeface="Aharoni" panose="02010803020104030203" pitchFamily="2" charset="-79"/>
              </a:rPr>
              <a:t>움직이는 타겟</a:t>
            </a:r>
            <a:r>
              <a:rPr lang="en-US" altLang="ko-KR" sz="2400" dirty="0" smtClean="0">
                <a:cs typeface="Aharoni" panose="02010803020104030203" pitchFamily="2" charset="-79"/>
              </a:rPr>
              <a:t>, </a:t>
            </a:r>
            <a:r>
              <a:rPr lang="ko-KR" altLang="en-US" sz="2400" dirty="0" smtClean="0">
                <a:cs typeface="Aharoni" panose="02010803020104030203" pitchFamily="2" charset="-79"/>
              </a:rPr>
              <a:t>키트 </a:t>
            </a:r>
            <a:r>
              <a:rPr lang="en-US" altLang="ko-KR" sz="2400" dirty="0">
                <a:cs typeface="Aharoni" panose="02010803020104030203" pitchFamily="2" charset="-79"/>
              </a:rPr>
              <a:t>2</a:t>
            </a:r>
            <a:r>
              <a:rPr lang="ko-KR" altLang="en-US" sz="2400" dirty="0" smtClean="0">
                <a:cs typeface="Aharoni" panose="02010803020104030203" pitchFamily="2" charset="-79"/>
              </a:rPr>
              <a:t>개 구동</a:t>
            </a:r>
            <a:endParaRPr lang="en-US" altLang="ko-KR" sz="2400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1320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1847333" y="2493009"/>
            <a:ext cx="8777124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6000" kern="0" dirty="0" smtClean="0">
                <a:solidFill>
                  <a:prstClr val="white"/>
                </a:solidFill>
              </a:rPr>
              <a:t>감사합니다</a:t>
            </a:r>
            <a:r>
              <a:rPr lang="en-US" altLang="ko-KR" sz="6000" kern="0" dirty="0">
                <a:solidFill>
                  <a:prstClr val="white"/>
                </a:solidFill>
              </a:rPr>
              <a:t>.</a:t>
            </a:r>
            <a:endParaRPr lang="ko-KR" altLang="en-US" sz="60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78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 flipV="1">
            <a:off x="1237678" y="3809108"/>
            <a:ext cx="1326047" cy="348381"/>
          </a:xfrm>
          <a:prstGeom prst="parallelogram">
            <a:avLst>
              <a:gd name="adj" fmla="val 98942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평행 사변형 21"/>
          <p:cNvSpPr/>
          <p:nvPr/>
        </p:nvSpPr>
        <p:spPr>
          <a:xfrm>
            <a:off x="1305150" y="1998357"/>
            <a:ext cx="1905765" cy="3260729"/>
          </a:xfrm>
          <a:prstGeom prst="parallelogram">
            <a:avLst>
              <a:gd name="adj" fmla="val 40029"/>
            </a:avLst>
          </a:prstGeom>
          <a:solidFill>
            <a:schemeClr val="bg1"/>
          </a:solidFill>
          <a:ln>
            <a:noFill/>
          </a:ln>
          <a:effectLst>
            <a:outerShdw blurRad="355600" dist="520700" dir="10800000" sx="69000" sy="6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평행 사변형 22"/>
          <p:cNvSpPr/>
          <p:nvPr/>
        </p:nvSpPr>
        <p:spPr>
          <a:xfrm>
            <a:off x="1237678" y="3071037"/>
            <a:ext cx="2775829" cy="738070"/>
          </a:xfrm>
          <a:prstGeom prst="parallelogram">
            <a:avLst>
              <a:gd name="adj" fmla="val 23798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설계 목표</a:t>
            </a:r>
            <a:endParaRPr lang="ko-KR" altLang="en-US" sz="2000" b="1" dirty="0"/>
          </a:p>
        </p:txBody>
      </p:sp>
      <p:grpSp>
        <p:nvGrpSpPr>
          <p:cNvPr id="25" name="Group 28"/>
          <p:cNvGrpSpPr>
            <a:grpSpLocks noChangeAspect="1"/>
          </p:cNvGrpSpPr>
          <p:nvPr/>
        </p:nvGrpSpPr>
        <p:grpSpPr bwMode="auto">
          <a:xfrm>
            <a:off x="2718336" y="2044543"/>
            <a:ext cx="560050" cy="490154"/>
            <a:chOff x="496" y="4251"/>
            <a:chExt cx="641" cy="561"/>
          </a:xfrm>
          <a:solidFill>
            <a:schemeClr val="bg2">
              <a:lumMod val="50000"/>
            </a:schemeClr>
          </a:solidFill>
        </p:grpSpPr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28" name="평행 사변형 27"/>
          <p:cNvSpPr/>
          <p:nvPr/>
        </p:nvSpPr>
        <p:spPr>
          <a:xfrm flipV="1">
            <a:off x="4513138" y="3809108"/>
            <a:ext cx="1326047" cy="348381"/>
          </a:xfrm>
          <a:prstGeom prst="parallelogram">
            <a:avLst>
              <a:gd name="adj" fmla="val 98942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평행 사변형 28"/>
          <p:cNvSpPr/>
          <p:nvPr/>
        </p:nvSpPr>
        <p:spPr>
          <a:xfrm>
            <a:off x="4580610" y="1998357"/>
            <a:ext cx="1905765" cy="3260729"/>
          </a:xfrm>
          <a:prstGeom prst="parallelogram">
            <a:avLst>
              <a:gd name="adj" fmla="val 40029"/>
            </a:avLst>
          </a:prstGeom>
          <a:solidFill>
            <a:schemeClr val="bg1"/>
          </a:solidFill>
          <a:ln>
            <a:noFill/>
          </a:ln>
          <a:effectLst>
            <a:outerShdw blurRad="355600" dist="520700" dir="10800000" sx="69000" sy="6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평행 사변형 34"/>
          <p:cNvSpPr/>
          <p:nvPr/>
        </p:nvSpPr>
        <p:spPr>
          <a:xfrm>
            <a:off x="4513138" y="3071037"/>
            <a:ext cx="2775829" cy="738070"/>
          </a:xfrm>
          <a:prstGeom prst="parallelogram">
            <a:avLst>
              <a:gd name="adj" fmla="val 23798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설계 과정</a:t>
            </a:r>
            <a:endParaRPr lang="ko-KR" altLang="en-US" sz="2000" b="1" dirty="0"/>
          </a:p>
        </p:txBody>
      </p:sp>
      <p:sp>
        <p:nvSpPr>
          <p:cNvPr id="37" name="평행 사변형 36"/>
          <p:cNvSpPr/>
          <p:nvPr/>
        </p:nvSpPr>
        <p:spPr>
          <a:xfrm flipV="1">
            <a:off x="7788599" y="3809108"/>
            <a:ext cx="1326047" cy="348381"/>
          </a:xfrm>
          <a:prstGeom prst="parallelogram">
            <a:avLst>
              <a:gd name="adj" fmla="val 98942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8" name="평행 사변형 37"/>
          <p:cNvSpPr/>
          <p:nvPr/>
        </p:nvSpPr>
        <p:spPr>
          <a:xfrm>
            <a:off x="7856070" y="1998357"/>
            <a:ext cx="1905765" cy="3260729"/>
          </a:xfrm>
          <a:prstGeom prst="parallelogram">
            <a:avLst>
              <a:gd name="adj" fmla="val 40029"/>
            </a:avLst>
          </a:prstGeom>
          <a:solidFill>
            <a:schemeClr val="bg1"/>
          </a:solidFill>
          <a:ln>
            <a:noFill/>
          </a:ln>
          <a:effectLst>
            <a:outerShdw blurRad="355600" dist="520700" dir="10800000" sx="69000" sy="6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9" name="평행 사변형 38"/>
          <p:cNvSpPr/>
          <p:nvPr/>
        </p:nvSpPr>
        <p:spPr>
          <a:xfrm>
            <a:off x="7788599" y="3071037"/>
            <a:ext cx="2775829" cy="738070"/>
          </a:xfrm>
          <a:prstGeom prst="parallelogram">
            <a:avLst>
              <a:gd name="adj" fmla="val 23798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결과</a:t>
            </a:r>
            <a:endParaRPr lang="ko-KR" altLang="en-US" sz="2000" b="1" dirty="0"/>
          </a:p>
        </p:txBody>
      </p:sp>
      <p:sp>
        <p:nvSpPr>
          <p:cNvPr id="44" name="Freeform 11"/>
          <p:cNvSpPr>
            <a:spLocks noEditPoints="1"/>
          </p:cNvSpPr>
          <p:nvPr/>
        </p:nvSpPr>
        <p:spPr bwMode="auto">
          <a:xfrm>
            <a:off x="6245591" y="2126973"/>
            <a:ext cx="450066" cy="552554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9360158" y="2125963"/>
            <a:ext cx="549329" cy="608865"/>
            <a:chOff x="4006850" y="1601788"/>
            <a:chExt cx="322263" cy="357188"/>
          </a:xfrm>
          <a:solidFill>
            <a:schemeClr val="bg2">
              <a:lumMod val="50000"/>
            </a:schemeClr>
          </a:solidFill>
        </p:grpSpPr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50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90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1023215" y="279859"/>
            <a:ext cx="5505681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400" i="1" kern="0" dirty="0" smtClean="0"/>
              <a:t>FMCW RADAR </a:t>
            </a:r>
            <a:r>
              <a:rPr lang="ko-KR" altLang="en-US" sz="4400" i="1" kern="0" dirty="0" smtClean="0"/>
              <a:t>란</a:t>
            </a:r>
            <a:endParaRPr lang="ko-KR" altLang="en-US" sz="4400" kern="0" dirty="0"/>
          </a:p>
        </p:txBody>
      </p:sp>
      <p:pic>
        <p:nvPicPr>
          <p:cNvPr id="1026" name="Picture 2" descr="fmcw radar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87" b="37730"/>
          <a:stretch/>
        </p:blipFill>
        <p:spPr bwMode="auto">
          <a:xfrm>
            <a:off x="4462693" y="3026887"/>
            <a:ext cx="7263142" cy="34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0F6D64-FBD4-4681-86F5-EC317C8A7BA6}"/>
              </a:ext>
            </a:extLst>
          </p:cNvPr>
          <p:cNvSpPr txBox="1"/>
          <p:nvPr/>
        </p:nvSpPr>
        <p:spPr>
          <a:xfrm>
            <a:off x="1023215" y="1583322"/>
            <a:ext cx="6109919" cy="23083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cs typeface="Aharoni" panose="02010803020104030203" pitchFamily="2" charset="-79"/>
              </a:rPr>
              <a:t>1. </a:t>
            </a:r>
            <a:r>
              <a:rPr lang="ko-KR" altLang="en-US" sz="2400" dirty="0" smtClean="0">
                <a:cs typeface="Aharoni" panose="02010803020104030203" pitchFamily="2" charset="-79"/>
              </a:rPr>
              <a:t>장치에서 </a:t>
            </a:r>
            <a:r>
              <a:rPr lang="en-US" altLang="ko-KR" sz="2400" dirty="0" smtClean="0">
                <a:cs typeface="Aharoni" panose="02010803020104030203" pitchFamily="2" charset="-79"/>
              </a:rPr>
              <a:t>chirp </a:t>
            </a:r>
            <a:r>
              <a:rPr lang="ko-KR" altLang="en-US" sz="2400" dirty="0" smtClean="0">
                <a:cs typeface="Aharoni" panose="02010803020104030203" pitchFamily="2" charset="-79"/>
              </a:rPr>
              <a:t>발생</a:t>
            </a:r>
            <a:endParaRPr lang="en-US" altLang="ko-KR" sz="2400" dirty="0"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cs typeface="Aharoni" panose="02010803020104030203" pitchFamily="2" charset="-79"/>
              </a:rPr>
              <a:t>2. chirp </a:t>
            </a:r>
            <a:r>
              <a:rPr lang="ko-KR" altLang="en-US" sz="2400" dirty="0" smtClean="0">
                <a:cs typeface="Aharoni" panose="02010803020104030203" pitchFamily="2" charset="-79"/>
              </a:rPr>
              <a:t>송신</a:t>
            </a:r>
            <a:endParaRPr lang="en-US" altLang="ko-KR" sz="2400" dirty="0" smtClean="0"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cs typeface="Aharoni" panose="02010803020104030203" pitchFamily="2" charset="-79"/>
              </a:rPr>
              <a:t>3. </a:t>
            </a:r>
            <a:r>
              <a:rPr lang="ko-KR" altLang="en-US" sz="2400" dirty="0" smtClean="0">
                <a:cs typeface="Aharoni" panose="02010803020104030203" pitchFamily="2" charset="-79"/>
              </a:rPr>
              <a:t>물체에 신호가 반사 되어 다시 수신</a:t>
            </a:r>
            <a:endParaRPr lang="en-US" altLang="ko-KR" sz="2400" dirty="0" smtClean="0"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cs typeface="Aharoni" panose="02010803020104030203" pitchFamily="2" charset="-79"/>
              </a:rPr>
              <a:t>4. </a:t>
            </a:r>
            <a:r>
              <a:rPr lang="ko-KR" altLang="en-US" sz="2400" dirty="0" smtClean="0">
                <a:cs typeface="Aharoni" panose="02010803020104030203" pitchFamily="2" charset="-79"/>
              </a:rPr>
              <a:t>송수신 신호를 믹스하여 </a:t>
            </a:r>
            <a:r>
              <a:rPr lang="en-US" altLang="ko-KR" sz="2400" dirty="0" smtClean="0">
                <a:cs typeface="Aharoni" panose="02010803020104030203" pitchFamily="2" charset="-79"/>
              </a:rPr>
              <a:t>IF</a:t>
            </a:r>
            <a:r>
              <a:rPr lang="ko-KR" altLang="en-US" sz="2400" dirty="0" smtClean="0">
                <a:cs typeface="Aharoni" panose="02010803020104030203" pitchFamily="2" charset="-79"/>
              </a:rPr>
              <a:t>신호 출력</a:t>
            </a:r>
            <a:endParaRPr lang="en-US" altLang="ko-KR" sz="2400" dirty="0">
              <a:cs typeface="Aharoni" panose="02010803020104030203" pitchFamily="2" charset="-79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01" y="1565301"/>
            <a:ext cx="4232218" cy="232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6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8" name="Picture 4" descr="vehicle camera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69" y="1290448"/>
            <a:ext cx="4768649" cy="280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hicle radar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9"/>
          <a:stretch/>
        </p:blipFill>
        <p:spPr bwMode="auto">
          <a:xfrm>
            <a:off x="6635549" y="1290448"/>
            <a:ext cx="4953939" cy="287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0F6D64-FBD4-4681-86F5-EC317C8A7BA6}"/>
              </a:ext>
            </a:extLst>
          </p:cNvPr>
          <p:cNvSpPr txBox="1"/>
          <p:nvPr/>
        </p:nvSpPr>
        <p:spPr>
          <a:xfrm>
            <a:off x="1031360" y="4588793"/>
            <a:ext cx="5231218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cs typeface="Aharoni" panose="02010803020104030203" pitchFamily="2" charset="-79"/>
              </a:rPr>
              <a:t>1. </a:t>
            </a:r>
            <a:r>
              <a:rPr lang="ko-KR" altLang="en-US" sz="1600" dirty="0" smtClean="0">
                <a:cs typeface="Aharoni" panose="02010803020104030203" pitchFamily="2" charset="-79"/>
              </a:rPr>
              <a:t>시야가 확보 잘 안 되는 경우 레이더가 더 유리</a:t>
            </a:r>
            <a:r>
              <a:rPr lang="en-US" altLang="ko-KR" sz="1600" dirty="0" smtClean="0">
                <a:cs typeface="Aharoni" panose="02010803020104030203" pitchFamily="2" charset="-79"/>
              </a:rPr>
              <a:t>.</a:t>
            </a:r>
            <a:r>
              <a:rPr lang="ko-KR" altLang="en-US" sz="1600" dirty="0" smtClean="0">
                <a:cs typeface="Aharoni" panose="02010803020104030203" pitchFamily="2" charset="-79"/>
              </a:rPr>
              <a:t> </a:t>
            </a:r>
            <a:endParaRPr lang="en-US" altLang="ko-KR" sz="1600" dirty="0" smtClean="0"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cs typeface="Aharoni" panose="02010803020104030203" pitchFamily="2" charset="-79"/>
              </a:rPr>
              <a:t>2. </a:t>
            </a:r>
            <a:r>
              <a:rPr lang="ko-KR" altLang="en-US" sz="1600" dirty="0" smtClean="0">
                <a:cs typeface="Aharoni" panose="02010803020104030203" pitchFamily="2" charset="-79"/>
              </a:rPr>
              <a:t>레이더는 물체 탐지는 물론 물체의 속도</a:t>
            </a:r>
            <a:r>
              <a:rPr lang="en-US" altLang="ko-KR" sz="1600" dirty="0" smtClean="0">
                <a:cs typeface="Aharoni" panose="02010803020104030203" pitchFamily="2" charset="-79"/>
              </a:rPr>
              <a:t>, </a:t>
            </a:r>
            <a:r>
              <a:rPr lang="ko-KR" altLang="en-US" sz="1600" dirty="0" smtClean="0">
                <a:cs typeface="Aharoni" panose="02010803020104030203" pitchFamily="2" charset="-79"/>
              </a:rPr>
              <a:t>거리</a:t>
            </a:r>
            <a:r>
              <a:rPr lang="en-US" altLang="ko-KR" sz="1600" dirty="0" smtClean="0">
                <a:cs typeface="Aharoni" panose="02010803020104030203" pitchFamily="2" charset="-79"/>
              </a:rPr>
              <a:t>, </a:t>
            </a:r>
            <a:r>
              <a:rPr lang="ko-KR" altLang="en-US" sz="1600" dirty="0" smtClean="0">
                <a:cs typeface="Aharoni" panose="02010803020104030203" pitchFamily="2" charset="-79"/>
              </a:rPr>
              <a:t>각도                                                       를 알려줌</a:t>
            </a:r>
            <a:r>
              <a:rPr lang="en-US" altLang="ko-KR" sz="1600" dirty="0" smtClean="0"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cs typeface="Aharoni" panose="02010803020104030203" pitchFamily="2" charset="-79"/>
              </a:rPr>
              <a:t>3. </a:t>
            </a:r>
            <a:r>
              <a:rPr lang="ko-KR" altLang="en-US" sz="1600" dirty="0" smtClean="0">
                <a:cs typeface="Aharoni" panose="02010803020104030203" pitchFamily="2" charset="-79"/>
              </a:rPr>
              <a:t>하지만</a:t>
            </a:r>
            <a:r>
              <a:rPr lang="en-US" altLang="ko-KR" sz="1600" dirty="0" smtClean="0">
                <a:cs typeface="Aharoni" panose="02010803020104030203" pitchFamily="2" charset="-79"/>
              </a:rPr>
              <a:t>, </a:t>
            </a:r>
            <a:r>
              <a:rPr lang="ko-KR" altLang="en-US" sz="1600" dirty="0" smtClean="0">
                <a:cs typeface="Aharoni" panose="02010803020104030203" pitchFamily="2" charset="-79"/>
              </a:rPr>
              <a:t>레이더의 경우 해상도가 카메라보다 낮음</a:t>
            </a:r>
            <a:r>
              <a:rPr lang="en-US" altLang="ko-KR" sz="1600" dirty="0" smtClean="0">
                <a:cs typeface="Aharoni" panose="02010803020104030203" pitchFamily="2" charset="-79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0F6D64-FBD4-4681-86F5-EC317C8A7BA6}"/>
              </a:ext>
            </a:extLst>
          </p:cNvPr>
          <p:cNvSpPr txBox="1"/>
          <p:nvPr/>
        </p:nvSpPr>
        <p:spPr>
          <a:xfrm>
            <a:off x="5953566" y="2572825"/>
            <a:ext cx="428302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cs typeface="Aharoni" panose="02010803020104030203" pitchFamily="2" charset="-79"/>
              </a:rPr>
              <a:t>VS</a:t>
            </a:r>
            <a:endParaRPr lang="en-US" altLang="ko-KR" sz="1600" dirty="0">
              <a:cs typeface="Aharoni" panose="020108030201040302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0F6D64-FBD4-4681-86F5-EC317C8A7BA6}"/>
              </a:ext>
            </a:extLst>
          </p:cNvPr>
          <p:cNvSpPr txBox="1"/>
          <p:nvPr/>
        </p:nvSpPr>
        <p:spPr>
          <a:xfrm>
            <a:off x="3004514" y="798652"/>
            <a:ext cx="1259142" cy="4140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cs typeface="Aharoni" panose="02010803020104030203" pitchFamily="2" charset="-79"/>
              </a:rPr>
              <a:t>Camera</a:t>
            </a:r>
            <a:endParaRPr lang="en-US" altLang="ko-KR" sz="1600" dirty="0">
              <a:cs typeface="Aharoni" panose="02010803020104030203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F6D64-FBD4-4681-86F5-EC317C8A7BA6}"/>
              </a:ext>
            </a:extLst>
          </p:cNvPr>
          <p:cNvSpPr txBox="1"/>
          <p:nvPr/>
        </p:nvSpPr>
        <p:spPr>
          <a:xfrm>
            <a:off x="8767361" y="799862"/>
            <a:ext cx="1259142" cy="4140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cs typeface="Aharoni" panose="02010803020104030203" pitchFamily="2" charset="-79"/>
              </a:rPr>
              <a:t>Radar</a:t>
            </a:r>
            <a:endParaRPr lang="en-US" altLang="ko-KR" sz="1600" dirty="0">
              <a:cs typeface="Aharoni" panose="02010803020104030203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F6D64-FBD4-4681-86F5-EC317C8A7BA6}"/>
              </a:ext>
            </a:extLst>
          </p:cNvPr>
          <p:cNvSpPr txBox="1"/>
          <p:nvPr/>
        </p:nvSpPr>
        <p:spPr>
          <a:xfrm>
            <a:off x="7940479" y="4882243"/>
            <a:ext cx="2912905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cs typeface="Aharoni" panose="02010803020104030203" pitchFamily="2" charset="-79"/>
              </a:rPr>
              <a:t>레이더의 해상도 향상이 필요</a:t>
            </a:r>
            <a:endParaRPr lang="en-US" altLang="ko-KR" sz="1600" dirty="0" smtClean="0">
              <a:cs typeface="Aharoni" panose="02010803020104030203" pitchFamily="2" charset="-79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6635549" y="4980168"/>
            <a:ext cx="786808" cy="265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1023215" y="279859"/>
            <a:ext cx="5505681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i="1" kern="0" dirty="0" smtClean="0"/>
              <a:t>설계 목표</a:t>
            </a:r>
            <a:endParaRPr lang="ko-KR" altLang="en-US" sz="4400" kern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F6D64-FBD4-4681-86F5-EC317C8A7BA6}"/>
              </a:ext>
            </a:extLst>
          </p:cNvPr>
          <p:cNvSpPr txBox="1"/>
          <p:nvPr/>
        </p:nvSpPr>
        <p:spPr>
          <a:xfrm>
            <a:off x="1023215" y="1583322"/>
            <a:ext cx="79137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 smtClean="0">
                <a:cs typeface="Aharoni" panose="02010803020104030203" pitchFamily="2" charset="-79"/>
              </a:rPr>
              <a:t>Visualizer</a:t>
            </a:r>
            <a:r>
              <a:rPr lang="ko-KR" altLang="en-US" sz="2400" dirty="0" smtClean="0">
                <a:cs typeface="Aharoni" panose="02010803020104030203" pitchFamily="2" charset="-79"/>
              </a:rPr>
              <a:t>와 </a:t>
            </a:r>
            <a:r>
              <a:rPr lang="en-US" altLang="ko-KR" sz="2400" dirty="0" smtClean="0">
                <a:cs typeface="Aharoni" panose="02010803020104030203" pitchFamily="2" charset="-79"/>
              </a:rPr>
              <a:t>MATLAB</a:t>
            </a:r>
            <a:r>
              <a:rPr lang="ko-KR" altLang="en-US" sz="2400" dirty="0" smtClean="0">
                <a:cs typeface="Aharoni" panose="02010803020104030203" pitchFamily="2" charset="-79"/>
              </a:rPr>
              <a:t>을 통한 레이더 이미지 시각화</a:t>
            </a:r>
            <a:endParaRPr lang="en-US" altLang="ko-KR" sz="2400" dirty="0" smtClean="0">
              <a:cs typeface="Aharoni" panose="02010803020104030203" pitchFamily="2" charset="-79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cs typeface="Aharoni" panose="02010803020104030203" pitchFamily="2" charset="-79"/>
              </a:rPr>
              <a:t>키트 </a:t>
            </a:r>
            <a:r>
              <a:rPr lang="en-US" altLang="ko-KR" sz="2400" dirty="0" smtClean="0">
                <a:cs typeface="Aharoni" panose="02010803020104030203" pitchFamily="2" charset="-79"/>
              </a:rPr>
              <a:t>2</a:t>
            </a:r>
            <a:r>
              <a:rPr lang="ko-KR" altLang="en-US" sz="2400" dirty="0" smtClean="0">
                <a:cs typeface="Aharoni" panose="02010803020104030203" pitchFamily="2" charset="-79"/>
              </a:rPr>
              <a:t>개를 사용하여 레이더의 해상도 향상</a:t>
            </a:r>
            <a:endParaRPr lang="en-US" altLang="ko-KR" sz="2400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1096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1023215" y="279859"/>
            <a:ext cx="5505681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i="1" kern="0" dirty="0" smtClean="0"/>
              <a:t>설계 과정</a:t>
            </a:r>
            <a:endParaRPr lang="ko-KR" altLang="en-US" sz="4400" kern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F6D64-FBD4-4681-86F5-EC317C8A7BA6}"/>
              </a:ext>
            </a:extLst>
          </p:cNvPr>
          <p:cNvSpPr txBox="1"/>
          <p:nvPr/>
        </p:nvSpPr>
        <p:spPr>
          <a:xfrm>
            <a:off x="1023215" y="1256986"/>
            <a:ext cx="7913751" cy="5749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cs typeface="Aharoni" panose="02010803020104030203" pitchFamily="2" charset="-79"/>
              </a:rPr>
              <a:t>Visualizer</a:t>
            </a:r>
            <a:r>
              <a:rPr lang="ko-KR" altLang="en-US" sz="2400" dirty="0" smtClean="0">
                <a:cs typeface="Aharoni" panose="02010803020104030203" pitchFamily="2" charset="-79"/>
              </a:rPr>
              <a:t>를 통해 탐지된 타겟의 데이터 출력</a:t>
            </a:r>
            <a:endParaRPr lang="en-US" altLang="ko-KR" sz="2400" dirty="0">
              <a:cs typeface="Aharoni" panose="02010803020104030203" pitchFamily="2" charset="-79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00"/>
          <a:stretch/>
        </p:blipFill>
        <p:spPr>
          <a:xfrm>
            <a:off x="2249215" y="2290286"/>
            <a:ext cx="7211431" cy="296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1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0F6D64-FBD4-4681-86F5-EC317C8A7BA6}"/>
              </a:ext>
            </a:extLst>
          </p:cNvPr>
          <p:cNvSpPr txBox="1"/>
          <p:nvPr/>
        </p:nvSpPr>
        <p:spPr>
          <a:xfrm>
            <a:off x="717383" y="159706"/>
            <a:ext cx="7913751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cs typeface="Aharoni" panose="02010803020104030203" pitchFamily="2" charset="-79"/>
              </a:rPr>
              <a:t>MATLAB Code - </a:t>
            </a:r>
            <a:r>
              <a:rPr lang="ko-KR" altLang="en-US" sz="2400" dirty="0">
                <a:cs typeface="Aharoni" panose="02010803020104030203" pitchFamily="2" charset="-79"/>
              </a:rPr>
              <a:t>키트 </a:t>
            </a:r>
            <a:r>
              <a:rPr lang="en-US" altLang="ko-KR" sz="2400" dirty="0">
                <a:cs typeface="Aharoni" panose="02010803020104030203" pitchFamily="2" charset="-79"/>
              </a:rPr>
              <a:t>1</a:t>
            </a:r>
            <a:r>
              <a:rPr lang="ko-KR" altLang="en-US" sz="2400" dirty="0" smtClean="0">
                <a:cs typeface="Aharoni" panose="02010803020104030203" pitchFamily="2" charset="-79"/>
              </a:rPr>
              <a:t>개 구동 시</a:t>
            </a:r>
            <a:endParaRPr lang="en-US" altLang="ko-KR" sz="2400" dirty="0">
              <a:cs typeface="Aharoni" panose="02010803020104030203" pitchFamily="2" charset="-79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" b="1"/>
          <a:stretch/>
        </p:blipFill>
        <p:spPr>
          <a:xfrm>
            <a:off x="1138851" y="908933"/>
            <a:ext cx="3896269" cy="51524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082" y="1407022"/>
            <a:ext cx="5591955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6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0F6D64-FBD4-4681-86F5-EC317C8A7BA6}"/>
              </a:ext>
            </a:extLst>
          </p:cNvPr>
          <p:cNvSpPr txBox="1"/>
          <p:nvPr/>
        </p:nvSpPr>
        <p:spPr>
          <a:xfrm>
            <a:off x="717383" y="159706"/>
            <a:ext cx="7913751" cy="5749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cs typeface="Aharoni" panose="02010803020104030203" pitchFamily="2" charset="-79"/>
              </a:rPr>
              <a:t>MATLAB Code – </a:t>
            </a:r>
            <a:r>
              <a:rPr lang="ko-KR" altLang="en-US" sz="2400" dirty="0" smtClean="0">
                <a:cs typeface="Aharoni" panose="02010803020104030203" pitchFamily="2" charset="-79"/>
              </a:rPr>
              <a:t>키트 </a:t>
            </a:r>
            <a:r>
              <a:rPr lang="en-US" altLang="ko-KR" sz="2400" dirty="0" smtClean="0">
                <a:cs typeface="Aharoni" panose="02010803020104030203" pitchFamily="2" charset="-79"/>
              </a:rPr>
              <a:t>2</a:t>
            </a:r>
            <a:r>
              <a:rPr lang="ko-KR" altLang="en-US" sz="2400" dirty="0" smtClean="0">
                <a:cs typeface="Aharoni" panose="02010803020104030203" pitchFamily="2" charset="-79"/>
              </a:rPr>
              <a:t>개 구동 시</a:t>
            </a:r>
            <a:endParaRPr lang="en-US" altLang="ko-KR" sz="2400" dirty="0">
              <a:cs typeface="Aharoni" panose="02010803020104030203" pitchFamily="2" charset="-79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" b="-1"/>
          <a:stretch/>
        </p:blipFill>
        <p:spPr>
          <a:xfrm>
            <a:off x="1334714" y="1658679"/>
            <a:ext cx="4143953" cy="32185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60"/>
          <a:stretch/>
        </p:blipFill>
        <p:spPr>
          <a:xfrm>
            <a:off x="6676681" y="1404542"/>
            <a:ext cx="4702391" cy="398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0F6D64-FBD4-4681-86F5-EC317C8A7BA6}"/>
              </a:ext>
            </a:extLst>
          </p:cNvPr>
          <p:cNvSpPr txBox="1"/>
          <p:nvPr/>
        </p:nvSpPr>
        <p:spPr>
          <a:xfrm>
            <a:off x="717383" y="159706"/>
            <a:ext cx="7913751" cy="5749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cs typeface="Aharoni" panose="02010803020104030203" pitchFamily="2" charset="-79"/>
              </a:rPr>
              <a:t>MATLAB Code – </a:t>
            </a:r>
            <a:r>
              <a:rPr lang="ko-KR" altLang="en-US" sz="2400" dirty="0" smtClean="0">
                <a:cs typeface="Aharoni" panose="02010803020104030203" pitchFamily="2" charset="-79"/>
              </a:rPr>
              <a:t>키트 </a:t>
            </a:r>
            <a:r>
              <a:rPr lang="en-US" altLang="ko-KR" sz="2400" dirty="0" smtClean="0">
                <a:cs typeface="Aharoni" panose="02010803020104030203" pitchFamily="2" charset="-79"/>
              </a:rPr>
              <a:t>2</a:t>
            </a:r>
            <a:r>
              <a:rPr lang="ko-KR" altLang="en-US" sz="2400" dirty="0" smtClean="0">
                <a:cs typeface="Aharoni" panose="02010803020104030203" pitchFamily="2" charset="-79"/>
              </a:rPr>
              <a:t>개 구동 시</a:t>
            </a:r>
            <a:endParaRPr lang="en-US" altLang="ko-KR" sz="2400" dirty="0">
              <a:cs typeface="Aharoni" panose="02010803020104030203" pitchFamily="2" charset="-79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01"/>
          <a:stretch/>
        </p:blipFill>
        <p:spPr>
          <a:xfrm>
            <a:off x="1246153" y="1658678"/>
            <a:ext cx="4702391" cy="36894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238" y="1773908"/>
            <a:ext cx="5391902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5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272</Words>
  <Application>Microsoft Office PowerPoint</Application>
  <PresentationFormat>와이드스크린</PresentationFormat>
  <Paragraphs>69</Paragraphs>
  <Slides>16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Aharoni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성 홍렬</cp:lastModifiedBy>
  <cp:revision>306</cp:revision>
  <dcterms:created xsi:type="dcterms:W3CDTF">2019-02-08T07:37:09Z</dcterms:created>
  <dcterms:modified xsi:type="dcterms:W3CDTF">2019-06-13T03:26:05Z</dcterms:modified>
</cp:coreProperties>
</file>