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70" r:id="rId6"/>
    <p:sldId id="269" r:id="rId7"/>
    <p:sldId id="268" r:id="rId8"/>
    <p:sldId id="266" r:id="rId9"/>
    <p:sldId id="267" r:id="rId10"/>
    <p:sldId id="258" r:id="rId11"/>
    <p:sldId id="259" r:id="rId12"/>
    <p:sldId id="262" r:id="rId13"/>
    <p:sldId id="260" r:id="rId14"/>
    <p:sldId id="261" r:id="rId15"/>
    <p:sldId id="26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va1" initials="j" lastIdx="1" clrIdx="0">
    <p:extLst>
      <p:ext uri="{19B8F6BF-5375-455C-9EA6-DF929625EA0E}">
        <p15:presenceInfo xmlns:p15="http://schemas.microsoft.com/office/powerpoint/2012/main" userId="java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28T12:27:52.31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0D93-1782-44CF-80D8-7BD0E6265817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2372-710C-4D47-B76D-0BD691F4D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61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0D93-1782-44CF-80D8-7BD0E6265817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2372-710C-4D47-B76D-0BD691F4D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13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0D93-1782-44CF-80D8-7BD0E6265817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2372-710C-4D47-B76D-0BD691F4D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15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0D93-1782-44CF-80D8-7BD0E6265817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2372-710C-4D47-B76D-0BD691F4D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49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0D93-1782-44CF-80D8-7BD0E6265817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2372-710C-4D47-B76D-0BD691F4D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98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0D93-1782-44CF-80D8-7BD0E6265817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2372-710C-4D47-B76D-0BD691F4D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65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0D93-1782-44CF-80D8-7BD0E6265817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2372-710C-4D47-B76D-0BD691F4D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95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0D93-1782-44CF-80D8-7BD0E6265817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2372-710C-4D47-B76D-0BD691F4D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38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0D93-1782-44CF-80D8-7BD0E6265817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2372-710C-4D47-B76D-0BD691F4D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98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0D93-1782-44CF-80D8-7BD0E6265817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2372-710C-4D47-B76D-0BD691F4D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09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0D93-1782-44CF-80D8-7BD0E6265817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2372-710C-4D47-B76D-0BD691F4D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36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50D93-1782-44CF-80D8-7BD0E6265817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92372-710C-4D47-B76D-0BD691F4D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00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27.0.0.1:8080/index/admin/faq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27.0.0.1:8080/index/admin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27.0.0.1:8080/index/admin/cs/notice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27.0.0.1:8080/index/admin/cs/notice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27.0.0.1:8080/index/admin/cs/notice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960553"/>
              </p:ext>
            </p:extLst>
          </p:nvPr>
        </p:nvGraphicFramePr>
        <p:xfrm>
          <a:off x="0" y="0"/>
          <a:ext cx="12192000" cy="533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9012666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6697122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86452065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06330777"/>
                    </a:ext>
                  </a:extLst>
                </a:gridCol>
              </a:tblGrid>
              <a:tr h="191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lt"/>
                        </a:rPr>
                        <a:t>Page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j-lt"/>
                        </a:rPr>
                        <a:t>화면이름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lt"/>
                        </a:rPr>
                        <a:t>도메인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lt"/>
                        </a:rPr>
                        <a:t>설명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810146"/>
                  </a:ext>
                </a:extLst>
              </a:tr>
              <a:tr h="257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/admin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메인 페이지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Http://127.0.0.1:8080/index/admin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메인 페이지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03763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710896"/>
              </p:ext>
            </p:extLst>
          </p:nvPr>
        </p:nvGraphicFramePr>
        <p:xfrm>
          <a:off x="9067647" y="602883"/>
          <a:ext cx="3027372" cy="4756819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462183">
                  <a:extLst>
                    <a:ext uri="{9D8B030D-6E8A-4147-A177-3AD203B41FA5}">
                      <a16:colId xmlns:a16="http://schemas.microsoft.com/office/drawing/2014/main" val="3266824703"/>
                    </a:ext>
                  </a:extLst>
                </a:gridCol>
                <a:gridCol w="2565189">
                  <a:extLst>
                    <a:ext uri="{9D8B030D-6E8A-4147-A177-3AD203B41FA5}">
                      <a16:colId xmlns:a16="http://schemas.microsoft.com/office/drawing/2014/main" val="1088410314"/>
                    </a:ext>
                  </a:extLst>
                </a:gridCol>
              </a:tblGrid>
              <a:tr h="3041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Description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0105767"/>
                  </a:ext>
                </a:extLst>
              </a:tr>
              <a:tr h="5093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가로</a:t>
                      </a:r>
                      <a:r>
                        <a:rPr lang="ko-KR" altLang="en-US" sz="8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8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폰트</a:t>
                      </a:r>
                      <a:r>
                        <a:rPr lang="ko-KR" altLang="en-US" sz="8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8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: </a:t>
                      </a:r>
                      <a:r>
                        <a:rPr lang="ko-KR" altLang="en-US" sz="8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고딕</a:t>
                      </a:r>
                      <a:r>
                        <a:rPr lang="ko-KR" altLang="en-US" sz="8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8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12px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663254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1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로고 제작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 로고 클릭 시 사이트 메인 링크 이동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 시 관리자 메인 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링크 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이동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931636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2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신규가입회원 목록</a:t>
                      </a:r>
                      <a:endParaRPr lang="en-US" altLang="ko-KR" sz="800" b="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최신 가입 기준으로 </a:t>
                      </a:r>
                      <a:r>
                        <a:rPr lang="en-US" altLang="ko-KR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 출력</a:t>
                      </a:r>
                      <a:endParaRPr lang="en-US" altLang="ko-KR" sz="800" b="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cap="none" spc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전체회원</a:t>
                      </a:r>
                      <a:r>
                        <a:rPr lang="ko-KR" altLang="en-US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보기 클릭 시 회원관리 목록 링크 이동</a:t>
                      </a:r>
                      <a:endParaRPr lang="en-US" altLang="ko-KR" sz="800" b="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727333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커뮤니티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최신 글 기준으로 </a:t>
                      </a:r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 출력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글 보기 클릭 시 커뮤니티 목록 링크 이동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504311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4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문의하기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최신 글 기준으로 </a:t>
                      </a:r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 출력</a:t>
                      </a:r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답변</a:t>
                      </a:r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더보기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클릭 시 문의하기 목록 링크 이동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056249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5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 메뉴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hover 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</a:t>
                      </a:r>
                      <a:r>
                        <a:rPr lang="ko-KR" altLang="en-US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서브 메뉴가 뜨는</a:t>
                      </a:r>
                      <a:r>
                        <a:rPr lang="en-US" altLang="ko-KR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800" b="0" cap="none" spc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Kmarket</a:t>
                      </a:r>
                      <a:r>
                        <a:rPr lang="en-US" altLang="ko-KR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main category) </a:t>
                      </a:r>
                      <a:r>
                        <a:rPr lang="ko-KR" altLang="en-US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방식</a:t>
                      </a:r>
                      <a:endParaRPr lang="en-US" altLang="ko-KR" sz="800" b="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 관리 클릭 시 전체 회원 목록 링크 이동</a:t>
                      </a:r>
                      <a:endParaRPr lang="en-US" altLang="ko-KR" sz="800" b="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커뮤니티 관리 클릭 시 전체 목록 링크 이동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병원</a:t>
                      </a:r>
                      <a:r>
                        <a:rPr lang="ko-KR" altLang="en-US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리뷰 관리 클릭 시 전체 리뷰 목록 링크 이동</a:t>
                      </a:r>
                      <a:endParaRPr lang="en-US" altLang="ko-KR" sz="800" b="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고객센터 관리 </a:t>
                      </a:r>
                      <a:r>
                        <a:rPr lang="en-US" altLang="ko-KR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hover </a:t>
                      </a:r>
                      <a:r>
                        <a:rPr lang="ko-KR" altLang="en-US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 서브 메뉴 뜸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358781"/>
                  </a:ext>
                </a:extLst>
              </a:tr>
            </a:tbl>
          </a:graphicData>
        </a:graphic>
      </p:graphicFrame>
      <p:grpSp>
        <p:nvGrpSpPr>
          <p:cNvPr id="88" name="그룹 87"/>
          <p:cNvGrpSpPr/>
          <p:nvPr/>
        </p:nvGrpSpPr>
        <p:grpSpPr>
          <a:xfrm>
            <a:off x="49874" y="574965"/>
            <a:ext cx="9121230" cy="6134793"/>
            <a:chOff x="49874" y="574965"/>
            <a:chExt cx="9121230" cy="6134793"/>
          </a:xfrm>
        </p:grpSpPr>
        <p:grpSp>
          <p:nvGrpSpPr>
            <p:cNvPr id="52" name="그룹 51"/>
            <p:cNvGrpSpPr/>
            <p:nvPr/>
          </p:nvGrpSpPr>
          <p:grpSpPr>
            <a:xfrm>
              <a:off x="49874" y="574965"/>
              <a:ext cx="9121230" cy="6134793"/>
              <a:chOff x="49874" y="574965"/>
              <a:chExt cx="9121230" cy="6134793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49874" y="574965"/>
                <a:ext cx="8919556" cy="6134793"/>
                <a:chOff x="58187" y="656705"/>
                <a:chExt cx="8919556" cy="6134793"/>
              </a:xfrm>
            </p:grpSpPr>
            <p:grpSp>
              <p:nvGrpSpPr>
                <p:cNvPr id="15" name="그룹 14"/>
                <p:cNvGrpSpPr/>
                <p:nvPr/>
              </p:nvGrpSpPr>
              <p:grpSpPr>
                <a:xfrm>
                  <a:off x="58187" y="656705"/>
                  <a:ext cx="8919556" cy="6134793"/>
                  <a:chOff x="58187" y="656705"/>
                  <a:chExt cx="8919556" cy="6134793"/>
                </a:xfrm>
              </p:grpSpPr>
              <p:grpSp>
                <p:nvGrpSpPr>
                  <p:cNvPr id="13" name="그룹 12"/>
                  <p:cNvGrpSpPr/>
                  <p:nvPr/>
                </p:nvGrpSpPr>
                <p:grpSpPr>
                  <a:xfrm>
                    <a:off x="58187" y="656705"/>
                    <a:ext cx="8919556" cy="6134793"/>
                    <a:chOff x="58187" y="656705"/>
                    <a:chExt cx="8919556" cy="6134793"/>
                  </a:xfrm>
                </p:grpSpPr>
                <p:grpSp>
                  <p:nvGrpSpPr>
                    <p:cNvPr id="11" name="그룹 10"/>
                    <p:cNvGrpSpPr/>
                    <p:nvPr/>
                  </p:nvGrpSpPr>
                  <p:grpSpPr>
                    <a:xfrm>
                      <a:off x="58187" y="656705"/>
                      <a:ext cx="8919556" cy="6134793"/>
                      <a:chOff x="58187" y="656705"/>
                      <a:chExt cx="8919556" cy="6134793"/>
                    </a:xfrm>
                  </p:grpSpPr>
                  <p:grpSp>
                    <p:nvGrpSpPr>
                      <p:cNvPr id="9" name="그룹 8"/>
                      <p:cNvGrpSpPr/>
                      <p:nvPr/>
                    </p:nvGrpSpPr>
                    <p:grpSpPr>
                      <a:xfrm>
                        <a:off x="58187" y="656705"/>
                        <a:ext cx="8919556" cy="6134793"/>
                        <a:chOff x="58187" y="656705"/>
                        <a:chExt cx="8919556" cy="6134793"/>
                      </a:xfrm>
                    </p:grpSpPr>
                    <p:sp>
                      <p:nvSpPr>
                        <p:cNvPr id="5" name="직사각형 4"/>
                        <p:cNvSpPr/>
                        <p:nvPr/>
                      </p:nvSpPr>
                      <p:spPr>
                        <a:xfrm>
                          <a:off x="58187" y="656705"/>
                          <a:ext cx="8919556" cy="613479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6" name="직사각형 5"/>
                        <p:cNvSpPr/>
                        <p:nvPr/>
                      </p:nvSpPr>
                      <p:spPr>
                        <a:xfrm>
                          <a:off x="58187" y="656705"/>
                          <a:ext cx="8919556" cy="1246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t"/>
                        <a:lstStyle/>
                        <a:p>
                          <a:r>
                            <a:rPr lang="en-US" altLang="ko-KR" sz="1000" dirty="0" smtClean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</a:rPr>
                            <a:t>http://127.0.0.1:8080/index/admin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endParaRPr>
                        </a:p>
                      </p:txBody>
                    </p:sp>
                  </p:grpSp>
                  <p:sp>
                    <p:nvSpPr>
                      <p:cNvPr id="7" name="곱셈 기호 6"/>
                      <p:cNvSpPr/>
                      <p:nvPr/>
                    </p:nvSpPr>
                    <p:spPr>
                      <a:xfrm flipV="1">
                        <a:off x="8742783" y="663998"/>
                        <a:ext cx="99922" cy="174568"/>
                      </a:xfrm>
                      <a:prstGeom prst="mathMultiply">
                        <a:avLst>
                          <a:gd name="adj1" fmla="val 0"/>
                        </a:avLst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8" name="직사각형 7"/>
                      <p:cNvSpPr/>
                      <p:nvPr/>
                    </p:nvSpPr>
                    <p:spPr>
                      <a:xfrm>
                        <a:off x="8299838" y="694111"/>
                        <a:ext cx="108064" cy="128848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0" name="뺄셈 기호 9"/>
                      <p:cNvSpPr/>
                      <p:nvPr/>
                    </p:nvSpPr>
                    <p:spPr>
                      <a:xfrm>
                        <a:off x="7554411" y="735676"/>
                        <a:ext cx="410546" cy="45719"/>
                      </a:xfrm>
                      <a:prstGeom prst="mathMinus">
                        <a:avLst/>
                      </a:prstGeom>
                      <a:noFill/>
                      <a:ln w="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12" name="직사각형 11"/>
                    <p:cNvSpPr/>
                    <p:nvPr/>
                  </p:nvSpPr>
                  <p:spPr>
                    <a:xfrm>
                      <a:off x="58187" y="870064"/>
                      <a:ext cx="8919556" cy="85960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4" name="직사각형 13"/>
                  <p:cNvSpPr/>
                  <p:nvPr/>
                </p:nvSpPr>
                <p:spPr>
                  <a:xfrm>
                    <a:off x="58187" y="6357512"/>
                    <a:ext cx="8919556" cy="41869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1026" name="Picture 2" descr="https://lh4.googleusercontent.com/j9N3JDuOIFf5Vgi1XI4hM6D1dcyq0FAlndXBCnIsxNxJJwxUmYff_UnY7NOYja8w98DzMnvMcv21sIimlBHetzCHWWVWzh3S8tY_kCU1_bhoybLw2KFBvqitZYIqimXT8Mws60UfHJVrCEqPNXX-Kdw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-479979" b="-479979"/>
                <a:stretch/>
              </p:blipFill>
              <p:spPr bwMode="auto">
                <a:xfrm>
                  <a:off x="378356" y="870064"/>
                  <a:ext cx="5058168" cy="50497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0" name="TextBox 19"/>
              <p:cNvSpPr txBox="1"/>
              <p:nvPr/>
            </p:nvSpPr>
            <p:spPr>
              <a:xfrm>
                <a:off x="8393278" y="1296260"/>
                <a:ext cx="7778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로그아웃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866827" y="1296260"/>
                <a:ext cx="7678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고객센터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1442" y="1187808"/>
              <a:ext cx="495369" cy="447737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353932" y="1291736"/>
              <a:ext cx="7678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u="sng" dirty="0" smtClean="0">
                  <a:solidFill>
                    <a:srgbClr val="0070C0"/>
                  </a:solidFill>
                </a:rPr>
                <a:t>커뮤니티</a:t>
              </a:r>
              <a:endParaRPr lang="ko-KR" altLang="en-US" sz="1050" u="sng" dirty="0">
                <a:solidFill>
                  <a:srgbClr val="0070C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0043" y="6288548"/>
              <a:ext cx="170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</a:rPr>
                <a:t>footer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순서도: 처리 42"/>
          <p:cNvSpPr/>
          <p:nvPr/>
        </p:nvSpPr>
        <p:spPr>
          <a:xfrm>
            <a:off x="49874" y="1821705"/>
            <a:ext cx="8919556" cy="45598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관리자 메인</a:t>
            </a:r>
            <a:endParaRPr lang="ko-KR" alt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66252" y="2285428"/>
            <a:ext cx="8686800" cy="1288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1146780" y="3794367"/>
            <a:ext cx="2861392" cy="2161894"/>
            <a:chOff x="681643" y="2447891"/>
            <a:chExt cx="3227489" cy="2888879"/>
          </a:xfrm>
        </p:grpSpPr>
        <p:sp>
          <p:nvSpPr>
            <p:cNvPr id="47" name="순서도: 처리 46"/>
            <p:cNvSpPr/>
            <p:nvPr/>
          </p:nvSpPr>
          <p:spPr>
            <a:xfrm>
              <a:off x="681643" y="2447891"/>
              <a:ext cx="3227489" cy="2888879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내용이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없습니다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순서도: 처리 47"/>
            <p:cNvSpPr/>
            <p:nvPr/>
          </p:nvSpPr>
          <p:spPr>
            <a:xfrm>
              <a:off x="681643" y="2447891"/>
              <a:ext cx="3227489" cy="33687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 smtClean="0">
                  <a:solidFill>
                    <a:schemeClr val="tx1"/>
                  </a:solidFill>
                </a:rPr>
                <a:t>커뮤니티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005436" y="3797341"/>
            <a:ext cx="2861392" cy="2161894"/>
            <a:chOff x="681643" y="2447891"/>
            <a:chExt cx="3227489" cy="2888879"/>
          </a:xfrm>
        </p:grpSpPr>
        <p:sp>
          <p:nvSpPr>
            <p:cNvPr id="86" name="순서도: 처리 85"/>
            <p:cNvSpPr/>
            <p:nvPr/>
          </p:nvSpPr>
          <p:spPr>
            <a:xfrm>
              <a:off x="681643" y="2447891"/>
              <a:ext cx="3227489" cy="2888879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내용이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없습니다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순서도: 처리 86"/>
            <p:cNvSpPr/>
            <p:nvPr/>
          </p:nvSpPr>
          <p:spPr>
            <a:xfrm>
              <a:off x="681643" y="2447891"/>
              <a:ext cx="3227489" cy="33687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 smtClean="0">
                  <a:solidFill>
                    <a:schemeClr val="tx1"/>
                  </a:solidFill>
                </a:rPr>
                <a:t>문의하기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883795" y="1341504"/>
            <a:ext cx="1033780" cy="23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커뮤니티 관리 </a:t>
            </a:r>
            <a:r>
              <a:rPr lang="en-US" altLang="ko-KR" sz="900" b="1" dirty="0" smtClean="0"/>
              <a:t>|</a:t>
            </a:r>
            <a:endParaRPr lang="ko-KR" altLang="en-US" sz="105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4710551" y="1341504"/>
            <a:ext cx="1030709" cy="23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 고객센터 관리 </a:t>
            </a:r>
            <a:r>
              <a:rPr lang="en-US" altLang="ko-KR" sz="900" b="1" dirty="0" smtClean="0"/>
              <a:t>|</a:t>
            </a:r>
            <a:endParaRPr lang="ko-KR" altLang="en-US" sz="105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3176325" y="1330610"/>
            <a:ext cx="1030709" cy="23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 회원 관리 </a:t>
            </a:r>
            <a:r>
              <a:rPr lang="en-US" altLang="ko-KR" sz="900" b="1" dirty="0" smtClean="0"/>
              <a:t>|</a:t>
            </a:r>
            <a:endParaRPr lang="ko-KR" altLang="en-US" sz="105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632082" y="1341504"/>
            <a:ext cx="1033780" cy="23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병원 리뷰 관리 </a:t>
            </a:r>
            <a:r>
              <a:rPr lang="en-US" altLang="ko-KR" sz="900" b="1" dirty="0" smtClean="0"/>
              <a:t>|</a:t>
            </a:r>
            <a:endParaRPr lang="ko-KR" altLang="en-US" sz="1050" b="1" dirty="0"/>
          </a:p>
        </p:txBody>
      </p:sp>
      <p:grpSp>
        <p:nvGrpSpPr>
          <p:cNvPr id="94" name="그룹 93"/>
          <p:cNvGrpSpPr/>
          <p:nvPr/>
        </p:nvGrpSpPr>
        <p:grpSpPr>
          <a:xfrm>
            <a:off x="1146780" y="2259387"/>
            <a:ext cx="6720047" cy="1209926"/>
            <a:chOff x="681643" y="2447891"/>
            <a:chExt cx="3227489" cy="2888879"/>
          </a:xfrm>
        </p:grpSpPr>
        <p:sp>
          <p:nvSpPr>
            <p:cNvPr id="95" name="순서도: 처리 94"/>
            <p:cNvSpPr/>
            <p:nvPr/>
          </p:nvSpPr>
          <p:spPr>
            <a:xfrm>
              <a:off x="681643" y="2447891"/>
              <a:ext cx="3227489" cy="2888879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내용이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없습니다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순서도: 처리 95"/>
            <p:cNvSpPr/>
            <p:nvPr/>
          </p:nvSpPr>
          <p:spPr>
            <a:xfrm>
              <a:off x="681643" y="2447891"/>
              <a:ext cx="3227489" cy="33687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 smtClean="0">
                  <a:solidFill>
                    <a:schemeClr val="tx1"/>
                  </a:solidFill>
                </a:rPr>
                <a:t>신규가입회원 목록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7" name="직사각형 96"/>
          <p:cNvSpPr/>
          <p:nvPr/>
        </p:nvSpPr>
        <p:spPr>
          <a:xfrm>
            <a:off x="2851265" y="6011867"/>
            <a:ext cx="1156907" cy="229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커뮤니티전체 글 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015942" y="6002565"/>
            <a:ext cx="850885" cy="229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문의하기 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더보기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7015941" y="3519484"/>
            <a:ext cx="850885" cy="229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전체회원</a:t>
            </a:r>
            <a:r>
              <a:rPr lang="ko-KR" altLang="en-US" sz="700" dirty="0" smtClean="0">
                <a:solidFill>
                  <a:schemeClr val="tx1"/>
                </a:solidFill>
              </a:rPr>
              <a:t> 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50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48649"/>
              </p:ext>
            </p:extLst>
          </p:nvPr>
        </p:nvGraphicFramePr>
        <p:xfrm>
          <a:off x="0" y="0"/>
          <a:ext cx="12192000" cy="57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0196">
                  <a:extLst>
                    <a:ext uri="{9D8B030D-6E8A-4147-A177-3AD203B41FA5}">
                      <a16:colId xmlns:a16="http://schemas.microsoft.com/office/drawing/2014/main" val="3890126660"/>
                    </a:ext>
                  </a:extLst>
                </a:gridCol>
                <a:gridCol w="2726575">
                  <a:extLst>
                    <a:ext uri="{9D8B030D-6E8A-4147-A177-3AD203B41FA5}">
                      <a16:colId xmlns:a16="http://schemas.microsoft.com/office/drawing/2014/main" val="2466971226"/>
                    </a:ext>
                  </a:extLst>
                </a:gridCol>
                <a:gridCol w="3807229">
                  <a:extLst>
                    <a:ext uri="{9D8B030D-6E8A-4147-A177-3AD203B41FA5}">
                      <a16:colId xmlns:a16="http://schemas.microsoft.com/office/drawing/2014/main" val="186452065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06330777"/>
                    </a:ext>
                  </a:extLst>
                </a:gridCol>
              </a:tblGrid>
              <a:tr h="191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lt"/>
                        </a:rPr>
                        <a:t>Page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lt"/>
                        </a:rPr>
                        <a:t>화면이름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도메인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설명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810146"/>
                  </a:ext>
                </a:extLst>
              </a:tr>
              <a:tr h="257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lt"/>
                        </a:rPr>
                        <a:t>/admin/</a:t>
                      </a:r>
                      <a:r>
                        <a:rPr lang="en-US" altLang="ko-KR" sz="1200" dirty="0" err="1" smtClean="0">
                          <a:latin typeface="+mj-lt"/>
                        </a:rPr>
                        <a:t>cs</a:t>
                      </a:r>
                      <a:r>
                        <a:rPr lang="en-US" altLang="ko-KR" sz="1200" dirty="0" smtClean="0">
                          <a:latin typeface="+mj-lt"/>
                        </a:rPr>
                        <a:t>/</a:t>
                      </a:r>
                      <a:r>
                        <a:rPr lang="en-US" altLang="ko-KR" sz="1200" dirty="0" err="1" smtClean="0">
                          <a:latin typeface="+mj-lt"/>
                        </a:rPr>
                        <a:t>faq</a:t>
                      </a:r>
                      <a:r>
                        <a:rPr lang="en-US" altLang="ko-KR" sz="1200" dirty="0" smtClean="0">
                          <a:latin typeface="+mj-lt"/>
                        </a:rPr>
                        <a:t>/list.html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lt"/>
                        </a:rPr>
                        <a:t>관리자</a:t>
                      </a:r>
                      <a:r>
                        <a:rPr lang="ko-KR" altLang="en-US" sz="120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+mj-lt"/>
                        </a:rPr>
                        <a:t>faq</a:t>
                      </a:r>
                      <a:r>
                        <a:rPr lang="en-US" altLang="ko-KR" sz="120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j-lt"/>
                        </a:rPr>
                        <a:t>목록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lt"/>
                        </a:rPr>
                        <a:t>http://127.0.0.1:8080/index/admin/cs/faq/list.html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lt"/>
                        </a:rPr>
                        <a:t>관리자 </a:t>
                      </a:r>
                      <a:r>
                        <a:rPr lang="en-US" altLang="ko-KR" sz="1200" dirty="0" err="1" smtClean="0">
                          <a:latin typeface="+mj-lt"/>
                        </a:rPr>
                        <a:t>faq</a:t>
                      </a:r>
                      <a:r>
                        <a:rPr lang="ko-KR" altLang="en-US" sz="1200" baseline="0" dirty="0" smtClean="0">
                          <a:latin typeface="+mj-lt"/>
                        </a:rPr>
                        <a:t> 관리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03763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58187" y="656705"/>
            <a:ext cx="8919556" cy="6134793"/>
            <a:chOff x="58187" y="656705"/>
            <a:chExt cx="8919556" cy="6134793"/>
          </a:xfrm>
        </p:grpSpPr>
        <p:grpSp>
          <p:nvGrpSpPr>
            <p:cNvPr id="15" name="그룹 14"/>
            <p:cNvGrpSpPr/>
            <p:nvPr/>
          </p:nvGrpSpPr>
          <p:grpSpPr>
            <a:xfrm>
              <a:off x="58187" y="656705"/>
              <a:ext cx="8919556" cy="6134793"/>
              <a:chOff x="58187" y="656705"/>
              <a:chExt cx="8919556" cy="6134793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58187" y="656705"/>
                <a:ext cx="8919556" cy="6134793"/>
                <a:chOff x="58187" y="656705"/>
                <a:chExt cx="8919556" cy="6134793"/>
              </a:xfrm>
            </p:grpSpPr>
            <p:grpSp>
              <p:nvGrpSpPr>
                <p:cNvPr id="11" name="그룹 10"/>
                <p:cNvGrpSpPr/>
                <p:nvPr/>
              </p:nvGrpSpPr>
              <p:grpSpPr>
                <a:xfrm>
                  <a:off x="58187" y="656705"/>
                  <a:ext cx="8919556" cy="6134793"/>
                  <a:chOff x="58187" y="656705"/>
                  <a:chExt cx="8919556" cy="6134793"/>
                </a:xfrm>
              </p:grpSpPr>
              <p:grpSp>
                <p:nvGrpSpPr>
                  <p:cNvPr id="9" name="그룹 8"/>
                  <p:cNvGrpSpPr/>
                  <p:nvPr/>
                </p:nvGrpSpPr>
                <p:grpSpPr>
                  <a:xfrm>
                    <a:off x="58187" y="656705"/>
                    <a:ext cx="8919556" cy="6134793"/>
                    <a:chOff x="58187" y="656705"/>
                    <a:chExt cx="8919556" cy="6134793"/>
                  </a:xfrm>
                </p:grpSpPr>
                <p:sp>
                  <p:nvSpPr>
                    <p:cNvPr id="5" name="직사각형 4"/>
                    <p:cNvSpPr/>
                    <p:nvPr/>
                  </p:nvSpPr>
                  <p:spPr>
                    <a:xfrm>
                      <a:off x="58187" y="656705"/>
                      <a:ext cx="8919556" cy="613479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" name="직사각형 5"/>
                    <p:cNvSpPr/>
                    <p:nvPr/>
                  </p:nvSpPr>
                  <p:spPr>
                    <a:xfrm>
                      <a:off x="58187" y="656705"/>
                      <a:ext cx="8919556" cy="124674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http://127.0.0.1:8080/index/admin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p:txBody>
                </p:sp>
              </p:grpSp>
              <p:sp>
                <p:nvSpPr>
                  <p:cNvPr id="7" name="곱셈 기호 6"/>
                  <p:cNvSpPr/>
                  <p:nvPr/>
                </p:nvSpPr>
                <p:spPr>
                  <a:xfrm flipV="1">
                    <a:off x="8742783" y="663998"/>
                    <a:ext cx="99922" cy="174568"/>
                  </a:xfrm>
                  <a:prstGeom prst="mathMultiply">
                    <a:avLst>
                      <a:gd name="adj1" fmla="val 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" name="직사각형 7"/>
                  <p:cNvSpPr/>
                  <p:nvPr/>
                </p:nvSpPr>
                <p:spPr>
                  <a:xfrm>
                    <a:off x="8299838" y="694111"/>
                    <a:ext cx="108064" cy="128848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" name="뺄셈 기호 9"/>
                  <p:cNvSpPr/>
                  <p:nvPr/>
                </p:nvSpPr>
                <p:spPr>
                  <a:xfrm>
                    <a:off x="7554411" y="735676"/>
                    <a:ext cx="410546" cy="45719"/>
                  </a:xfrm>
                  <a:prstGeom prst="mathMinus">
                    <a:avLst/>
                  </a:prstGeom>
                  <a:noFill/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2" name="직사각형 11"/>
                <p:cNvSpPr/>
                <p:nvPr/>
              </p:nvSpPr>
              <p:spPr>
                <a:xfrm>
                  <a:off x="58187" y="870064"/>
                  <a:ext cx="8919556" cy="85960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" name="직사각형 13"/>
              <p:cNvSpPr/>
              <p:nvPr/>
            </p:nvSpPr>
            <p:spPr>
              <a:xfrm>
                <a:off x="58187" y="6372808"/>
                <a:ext cx="8919556" cy="41869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026" name="Picture 2" descr="https://lh4.googleusercontent.com/j9N3JDuOIFf5Vgi1XI4hM6D1dcyq0FAlndXBCnIsxNxJJwxUmYff_UnY7NOYja8w98DzMnvMcv21sIimlBHetzCHWWVWzh3S8tY_kCU1_bhoybLw2KFBvqitZYIqimXT8Mws60UfHJVrCEqPNXX-Kdw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79979" b="-479979"/>
            <a:stretch/>
          </p:blipFill>
          <p:spPr bwMode="auto">
            <a:xfrm>
              <a:off x="378356" y="870064"/>
              <a:ext cx="5058168" cy="5049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TextBox 17"/>
          <p:cNvSpPr txBox="1"/>
          <p:nvPr/>
        </p:nvSpPr>
        <p:spPr>
          <a:xfrm>
            <a:off x="7454838" y="931773"/>
            <a:ext cx="2493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u="sng" dirty="0" smtClean="0">
                <a:solidFill>
                  <a:srgbClr val="0070C0"/>
                </a:solidFill>
              </a:rPr>
              <a:t>홈</a:t>
            </a:r>
            <a:endParaRPr lang="ko-KR" altLang="en-US" sz="900" u="sng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04219" y="931773"/>
            <a:ext cx="777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u="sng" dirty="0" smtClean="0">
                <a:solidFill>
                  <a:srgbClr val="0070C0"/>
                </a:solidFill>
              </a:rPr>
              <a:t>로그아웃</a:t>
            </a:r>
            <a:endParaRPr lang="ko-KR" altLang="en-US" sz="1050" u="sng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99838" y="931773"/>
            <a:ext cx="767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u="sng" dirty="0" smtClean="0">
                <a:solidFill>
                  <a:srgbClr val="0070C0"/>
                </a:solidFill>
              </a:rPr>
              <a:t>고객센터</a:t>
            </a:r>
            <a:endParaRPr lang="ko-KR" altLang="en-US" sz="1050" u="sng" dirty="0">
              <a:solidFill>
                <a:srgbClr val="0070C0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972877"/>
              </p:ext>
            </p:extLst>
          </p:nvPr>
        </p:nvGraphicFramePr>
        <p:xfrm>
          <a:off x="9067647" y="602883"/>
          <a:ext cx="3027372" cy="3729284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462183">
                  <a:extLst>
                    <a:ext uri="{9D8B030D-6E8A-4147-A177-3AD203B41FA5}">
                      <a16:colId xmlns:a16="http://schemas.microsoft.com/office/drawing/2014/main" val="3266824703"/>
                    </a:ext>
                  </a:extLst>
                </a:gridCol>
                <a:gridCol w="2565189">
                  <a:extLst>
                    <a:ext uri="{9D8B030D-6E8A-4147-A177-3AD203B41FA5}">
                      <a16:colId xmlns:a16="http://schemas.microsoft.com/office/drawing/2014/main" val="1088410314"/>
                    </a:ext>
                  </a:extLst>
                </a:gridCol>
              </a:tblGrid>
              <a:tr h="3041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Description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0105767"/>
                  </a:ext>
                </a:extLst>
              </a:tr>
              <a:tr h="5093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가로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폰트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: 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고딕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12px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663254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1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로고제작</a:t>
                      </a:r>
                      <a:endParaRPr lang="en-US" altLang="ko-KR" sz="10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메인 링크 이동</a:t>
                      </a:r>
                      <a:endParaRPr lang="ko-KR" altLang="en-US" sz="1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931636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2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제목별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운동 영상 검색</a:t>
                      </a:r>
                      <a:endParaRPr lang="en-US" altLang="ko-KR" sz="10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보류</a:t>
                      </a:r>
                      <a:endParaRPr lang="ko-KR" altLang="en-US" sz="1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727333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기본적인 </a:t>
                      </a:r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카테고리별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영상  출력</a:t>
                      </a:r>
                      <a:endParaRPr lang="en-US" altLang="ko-KR" sz="10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해당 카테고리 영상으로 </a:t>
                      </a:r>
                      <a:r>
                        <a:rPr lang="en-US" altLang="ko-KR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 출력</a:t>
                      </a:r>
                      <a:endParaRPr lang="ko-KR" altLang="en-US" sz="1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504311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4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 씩 </a:t>
                      </a:r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처리</a:t>
                      </a:r>
                      <a:endParaRPr lang="ko-KR" altLang="en-US" sz="1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056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60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933653"/>
              </p:ext>
            </p:extLst>
          </p:nvPr>
        </p:nvGraphicFramePr>
        <p:xfrm>
          <a:off x="0" y="0"/>
          <a:ext cx="12192000" cy="57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0196">
                  <a:extLst>
                    <a:ext uri="{9D8B030D-6E8A-4147-A177-3AD203B41FA5}">
                      <a16:colId xmlns:a16="http://schemas.microsoft.com/office/drawing/2014/main" val="3890126660"/>
                    </a:ext>
                  </a:extLst>
                </a:gridCol>
                <a:gridCol w="2726575">
                  <a:extLst>
                    <a:ext uri="{9D8B030D-6E8A-4147-A177-3AD203B41FA5}">
                      <a16:colId xmlns:a16="http://schemas.microsoft.com/office/drawing/2014/main" val="2466971226"/>
                    </a:ext>
                  </a:extLst>
                </a:gridCol>
                <a:gridCol w="3807229">
                  <a:extLst>
                    <a:ext uri="{9D8B030D-6E8A-4147-A177-3AD203B41FA5}">
                      <a16:colId xmlns:a16="http://schemas.microsoft.com/office/drawing/2014/main" val="186452065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06330777"/>
                    </a:ext>
                  </a:extLst>
                </a:gridCol>
              </a:tblGrid>
              <a:tr h="191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lt"/>
                        </a:rPr>
                        <a:t>Page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lt"/>
                        </a:rPr>
                        <a:t>화면이름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도메인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설명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810146"/>
                  </a:ext>
                </a:extLst>
              </a:tr>
              <a:tr h="257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lt"/>
                        </a:rPr>
                        <a:t>/admin/</a:t>
                      </a:r>
                      <a:r>
                        <a:rPr lang="en-US" altLang="ko-KR" sz="1200" dirty="0" err="1" smtClean="0">
                          <a:latin typeface="+mj-lt"/>
                        </a:rPr>
                        <a:t>cs</a:t>
                      </a:r>
                      <a:r>
                        <a:rPr lang="en-US" altLang="ko-KR" sz="1200" dirty="0" smtClean="0">
                          <a:latin typeface="+mj-lt"/>
                        </a:rPr>
                        <a:t>/</a:t>
                      </a:r>
                      <a:r>
                        <a:rPr lang="en-US" altLang="ko-KR" sz="1200" dirty="0" err="1" smtClean="0">
                          <a:latin typeface="+mj-lt"/>
                        </a:rPr>
                        <a:t>faq</a:t>
                      </a:r>
                      <a:r>
                        <a:rPr lang="en-US" altLang="ko-KR" sz="1200" dirty="0" smtClean="0">
                          <a:latin typeface="+mj-lt"/>
                        </a:rPr>
                        <a:t>/write.html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lt"/>
                        </a:rPr>
                        <a:t>관리자</a:t>
                      </a:r>
                      <a:r>
                        <a:rPr lang="ko-KR" altLang="en-US" sz="120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+mj-lt"/>
                        </a:rPr>
                        <a:t>faq</a:t>
                      </a:r>
                      <a:r>
                        <a:rPr lang="en-US" altLang="ko-KR" sz="120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j-lt"/>
                        </a:rPr>
                        <a:t>쓰기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lt"/>
                        </a:rPr>
                        <a:t>http://127.0.0.1:8080/index/admin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/cs</a:t>
                      </a:r>
                      <a:r>
                        <a:rPr lang="en-US" altLang="ko-KR" sz="1200" dirty="0" smtClean="0">
                          <a:latin typeface="+mj-lt"/>
                        </a:rPr>
                        <a:t>/faq/write.html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lt"/>
                        </a:rPr>
                        <a:t>관리자 </a:t>
                      </a:r>
                      <a:r>
                        <a:rPr lang="en-US" altLang="ko-KR" sz="1200" dirty="0" err="1" smtClean="0">
                          <a:latin typeface="+mj-lt"/>
                        </a:rPr>
                        <a:t>faq</a:t>
                      </a:r>
                      <a:r>
                        <a:rPr lang="ko-KR" altLang="en-US" sz="1200" baseline="0" dirty="0" smtClean="0">
                          <a:latin typeface="+mj-lt"/>
                        </a:rPr>
                        <a:t> 관리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03763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58187" y="656705"/>
            <a:ext cx="8919556" cy="6134793"/>
            <a:chOff x="58187" y="656705"/>
            <a:chExt cx="8919556" cy="6134793"/>
          </a:xfrm>
        </p:grpSpPr>
        <p:grpSp>
          <p:nvGrpSpPr>
            <p:cNvPr id="15" name="그룹 14"/>
            <p:cNvGrpSpPr/>
            <p:nvPr/>
          </p:nvGrpSpPr>
          <p:grpSpPr>
            <a:xfrm>
              <a:off x="58187" y="656705"/>
              <a:ext cx="8919556" cy="6134793"/>
              <a:chOff x="58187" y="656705"/>
              <a:chExt cx="8919556" cy="6134793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58187" y="656705"/>
                <a:ext cx="8919556" cy="6134793"/>
                <a:chOff x="58187" y="656705"/>
                <a:chExt cx="8919556" cy="6134793"/>
              </a:xfrm>
            </p:grpSpPr>
            <p:grpSp>
              <p:nvGrpSpPr>
                <p:cNvPr id="11" name="그룹 10"/>
                <p:cNvGrpSpPr/>
                <p:nvPr/>
              </p:nvGrpSpPr>
              <p:grpSpPr>
                <a:xfrm>
                  <a:off x="58187" y="656705"/>
                  <a:ext cx="8919556" cy="6134793"/>
                  <a:chOff x="58187" y="656705"/>
                  <a:chExt cx="8919556" cy="6134793"/>
                </a:xfrm>
              </p:grpSpPr>
              <p:grpSp>
                <p:nvGrpSpPr>
                  <p:cNvPr id="9" name="그룹 8"/>
                  <p:cNvGrpSpPr/>
                  <p:nvPr/>
                </p:nvGrpSpPr>
                <p:grpSpPr>
                  <a:xfrm>
                    <a:off x="58187" y="656705"/>
                    <a:ext cx="8919556" cy="6134793"/>
                    <a:chOff x="58187" y="656705"/>
                    <a:chExt cx="8919556" cy="6134793"/>
                  </a:xfrm>
                </p:grpSpPr>
                <p:sp>
                  <p:nvSpPr>
                    <p:cNvPr id="5" name="직사각형 4"/>
                    <p:cNvSpPr/>
                    <p:nvPr/>
                  </p:nvSpPr>
                  <p:spPr>
                    <a:xfrm>
                      <a:off x="58187" y="656705"/>
                      <a:ext cx="8919556" cy="613479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" name="직사각형 5"/>
                    <p:cNvSpPr/>
                    <p:nvPr/>
                  </p:nvSpPr>
                  <p:spPr>
                    <a:xfrm>
                      <a:off x="58187" y="656705"/>
                      <a:ext cx="8919556" cy="124674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http://127.0.0.1:8080/index/admin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p:txBody>
                </p:sp>
              </p:grpSp>
              <p:sp>
                <p:nvSpPr>
                  <p:cNvPr id="7" name="곱셈 기호 6"/>
                  <p:cNvSpPr/>
                  <p:nvPr/>
                </p:nvSpPr>
                <p:spPr>
                  <a:xfrm flipV="1">
                    <a:off x="8742783" y="663998"/>
                    <a:ext cx="99922" cy="174568"/>
                  </a:xfrm>
                  <a:prstGeom prst="mathMultiply">
                    <a:avLst>
                      <a:gd name="adj1" fmla="val 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" name="직사각형 7"/>
                  <p:cNvSpPr/>
                  <p:nvPr/>
                </p:nvSpPr>
                <p:spPr>
                  <a:xfrm>
                    <a:off x="8299838" y="694111"/>
                    <a:ext cx="108064" cy="128848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" name="뺄셈 기호 9"/>
                  <p:cNvSpPr/>
                  <p:nvPr/>
                </p:nvSpPr>
                <p:spPr>
                  <a:xfrm>
                    <a:off x="7554411" y="735676"/>
                    <a:ext cx="410546" cy="45719"/>
                  </a:xfrm>
                  <a:prstGeom prst="mathMinus">
                    <a:avLst/>
                  </a:prstGeom>
                  <a:noFill/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2" name="직사각형 11"/>
                <p:cNvSpPr/>
                <p:nvPr/>
              </p:nvSpPr>
              <p:spPr>
                <a:xfrm>
                  <a:off x="58187" y="870064"/>
                  <a:ext cx="8919556" cy="85960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" name="직사각형 13"/>
              <p:cNvSpPr/>
              <p:nvPr/>
            </p:nvSpPr>
            <p:spPr>
              <a:xfrm>
                <a:off x="58187" y="6372808"/>
                <a:ext cx="8919556" cy="41869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026" name="Picture 2" descr="https://lh4.googleusercontent.com/j9N3JDuOIFf5Vgi1XI4hM6D1dcyq0FAlndXBCnIsxNxJJwxUmYff_UnY7NOYja8w98DzMnvMcv21sIimlBHetzCHWWVWzh3S8tY_kCU1_bhoybLw2KFBvqitZYIqimXT8Mws60UfHJVrCEqPNXX-Kdw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79979" b="-479979"/>
            <a:stretch/>
          </p:blipFill>
          <p:spPr bwMode="auto">
            <a:xfrm>
              <a:off x="378356" y="870064"/>
              <a:ext cx="5058168" cy="5049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TextBox 17"/>
          <p:cNvSpPr txBox="1"/>
          <p:nvPr/>
        </p:nvSpPr>
        <p:spPr>
          <a:xfrm>
            <a:off x="7454838" y="931773"/>
            <a:ext cx="2493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u="sng" dirty="0" smtClean="0">
                <a:solidFill>
                  <a:srgbClr val="0070C0"/>
                </a:solidFill>
              </a:rPr>
              <a:t>홈</a:t>
            </a:r>
            <a:endParaRPr lang="ko-KR" altLang="en-US" sz="900" u="sng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04219" y="931773"/>
            <a:ext cx="777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u="sng" dirty="0" smtClean="0">
                <a:solidFill>
                  <a:srgbClr val="0070C0"/>
                </a:solidFill>
              </a:rPr>
              <a:t>로그아웃</a:t>
            </a:r>
            <a:endParaRPr lang="ko-KR" altLang="en-US" sz="1050" u="sng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99838" y="931773"/>
            <a:ext cx="767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u="sng" dirty="0" smtClean="0">
                <a:solidFill>
                  <a:srgbClr val="0070C0"/>
                </a:solidFill>
              </a:rPr>
              <a:t>고객센터</a:t>
            </a:r>
            <a:endParaRPr lang="ko-KR" altLang="en-US" sz="1050" u="sng" dirty="0">
              <a:solidFill>
                <a:srgbClr val="0070C0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972877"/>
              </p:ext>
            </p:extLst>
          </p:nvPr>
        </p:nvGraphicFramePr>
        <p:xfrm>
          <a:off x="9067647" y="602883"/>
          <a:ext cx="3027372" cy="3729284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462183">
                  <a:extLst>
                    <a:ext uri="{9D8B030D-6E8A-4147-A177-3AD203B41FA5}">
                      <a16:colId xmlns:a16="http://schemas.microsoft.com/office/drawing/2014/main" val="3266824703"/>
                    </a:ext>
                  </a:extLst>
                </a:gridCol>
                <a:gridCol w="2565189">
                  <a:extLst>
                    <a:ext uri="{9D8B030D-6E8A-4147-A177-3AD203B41FA5}">
                      <a16:colId xmlns:a16="http://schemas.microsoft.com/office/drawing/2014/main" val="1088410314"/>
                    </a:ext>
                  </a:extLst>
                </a:gridCol>
              </a:tblGrid>
              <a:tr h="3041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Description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0105767"/>
                  </a:ext>
                </a:extLst>
              </a:tr>
              <a:tr h="5093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가로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폰트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: 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고딕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12px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663254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1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로고제작</a:t>
                      </a:r>
                      <a:endParaRPr lang="en-US" altLang="ko-KR" sz="10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메인 링크 이동</a:t>
                      </a:r>
                      <a:endParaRPr lang="ko-KR" altLang="en-US" sz="1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931636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2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제목별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운동 영상 검색</a:t>
                      </a:r>
                      <a:endParaRPr lang="en-US" altLang="ko-KR" sz="10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보류</a:t>
                      </a:r>
                      <a:endParaRPr lang="ko-KR" altLang="en-US" sz="1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727333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기본적인 </a:t>
                      </a:r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카테고리별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영상  출력</a:t>
                      </a:r>
                      <a:endParaRPr lang="en-US" altLang="ko-KR" sz="10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해당 카테고리 영상으로 </a:t>
                      </a:r>
                      <a:r>
                        <a:rPr lang="en-US" altLang="ko-KR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 출력</a:t>
                      </a:r>
                      <a:endParaRPr lang="ko-KR" altLang="en-US" sz="1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504311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4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 씩 </a:t>
                      </a:r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처리</a:t>
                      </a:r>
                      <a:endParaRPr lang="ko-KR" altLang="en-US" sz="1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056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60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349917"/>
              </p:ext>
            </p:extLst>
          </p:nvPr>
        </p:nvGraphicFramePr>
        <p:xfrm>
          <a:off x="0" y="0"/>
          <a:ext cx="12192000" cy="76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0196">
                  <a:extLst>
                    <a:ext uri="{9D8B030D-6E8A-4147-A177-3AD203B41FA5}">
                      <a16:colId xmlns:a16="http://schemas.microsoft.com/office/drawing/2014/main" val="3890126660"/>
                    </a:ext>
                  </a:extLst>
                </a:gridCol>
                <a:gridCol w="2726575">
                  <a:extLst>
                    <a:ext uri="{9D8B030D-6E8A-4147-A177-3AD203B41FA5}">
                      <a16:colId xmlns:a16="http://schemas.microsoft.com/office/drawing/2014/main" val="2466971226"/>
                    </a:ext>
                  </a:extLst>
                </a:gridCol>
                <a:gridCol w="3807229">
                  <a:extLst>
                    <a:ext uri="{9D8B030D-6E8A-4147-A177-3AD203B41FA5}">
                      <a16:colId xmlns:a16="http://schemas.microsoft.com/office/drawing/2014/main" val="186452065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06330777"/>
                    </a:ext>
                  </a:extLst>
                </a:gridCol>
              </a:tblGrid>
              <a:tr h="191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lt"/>
                        </a:rPr>
                        <a:t>Page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lt"/>
                        </a:rPr>
                        <a:t>화면이름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도메인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설명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810146"/>
                  </a:ext>
                </a:extLst>
              </a:tr>
              <a:tr h="257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lt"/>
                        </a:rPr>
                        <a:t>/admin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</a:t>
                      </a:r>
                      <a:r>
                        <a:rPr lang="en-US" altLang="ko-KR" sz="1200" dirty="0" smtClean="0">
                          <a:latin typeface="+mj-lt"/>
                        </a:rPr>
                        <a:t>/</a:t>
                      </a:r>
                      <a:r>
                        <a:rPr lang="en-US" altLang="ko-KR" sz="1200" dirty="0" err="1" smtClean="0">
                          <a:latin typeface="+mj-lt"/>
                        </a:rPr>
                        <a:t>faq</a:t>
                      </a:r>
                      <a:r>
                        <a:rPr lang="en-US" altLang="ko-KR" sz="1200" dirty="0" smtClean="0">
                          <a:latin typeface="+mj-lt"/>
                        </a:rPr>
                        <a:t>/modify.html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lt"/>
                        </a:rPr>
                        <a:t>관리자</a:t>
                      </a:r>
                      <a:r>
                        <a:rPr lang="ko-KR" altLang="en-US" sz="120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+mj-lt"/>
                        </a:rPr>
                        <a:t>faq</a:t>
                      </a:r>
                      <a:r>
                        <a:rPr lang="en-US" altLang="ko-KR" sz="120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j-lt"/>
                        </a:rPr>
                        <a:t>수정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lt"/>
                          <a:hlinkClick r:id="rId2"/>
                        </a:rPr>
                        <a:t>http://127.0.0.1:8080/index/admin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/cs</a:t>
                      </a:r>
                      <a:r>
                        <a:rPr lang="en-US" altLang="ko-KR" sz="1200" dirty="0" smtClean="0">
                          <a:latin typeface="+mj-lt"/>
                          <a:hlinkClick r:id="rId2"/>
                        </a:rPr>
                        <a:t>/faq/</a:t>
                      </a:r>
                      <a:r>
                        <a:rPr lang="en-US" altLang="ko-KR" sz="1200" dirty="0" smtClean="0">
                          <a:latin typeface="+mj-lt"/>
                        </a:rPr>
                        <a:t>modify.html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lt"/>
                        </a:rPr>
                        <a:t>관리자 </a:t>
                      </a:r>
                      <a:r>
                        <a:rPr lang="en-US" altLang="ko-KR" sz="1200" dirty="0" err="1" smtClean="0">
                          <a:latin typeface="+mj-lt"/>
                        </a:rPr>
                        <a:t>faq</a:t>
                      </a:r>
                      <a:r>
                        <a:rPr lang="ko-KR" altLang="en-US" sz="1200" baseline="0" dirty="0" smtClean="0">
                          <a:latin typeface="+mj-lt"/>
                        </a:rPr>
                        <a:t> 관리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03763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58187" y="656705"/>
            <a:ext cx="8919556" cy="6134793"/>
            <a:chOff x="58187" y="656705"/>
            <a:chExt cx="8919556" cy="6134793"/>
          </a:xfrm>
        </p:grpSpPr>
        <p:grpSp>
          <p:nvGrpSpPr>
            <p:cNvPr id="15" name="그룹 14"/>
            <p:cNvGrpSpPr/>
            <p:nvPr/>
          </p:nvGrpSpPr>
          <p:grpSpPr>
            <a:xfrm>
              <a:off x="58187" y="656705"/>
              <a:ext cx="8919556" cy="6134793"/>
              <a:chOff x="58187" y="656705"/>
              <a:chExt cx="8919556" cy="6134793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58187" y="656705"/>
                <a:ext cx="8919556" cy="6134793"/>
                <a:chOff x="58187" y="656705"/>
                <a:chExt cx="8919556" cy="6134793"/>
              </a:xfrm>
            </p:grpSpPr>
            <p:grpSp>
              <p:nvGrpSpPr>
                <p:cNvPr id="11" name="그룹 10"/>
                <p:cNvGrpSpPr/>
                <p:nvPr/>
              </p:nvGrpSpPr>
              <p:grpSpPr>
                <a:xfrm>
                  <a:off x="58187" y="656705"/>
                  <a:ext cx="8919556" cy="6134793"/>
                  <a:chOff x="58187" y="656705"/>
                  <a:chExt cx="8919556" cy="6134793"/>
                </a:xfrm>
              </p:grpSpPr>
              <p:grpSp>
                <p:nvGrpSpPr>
                  <p:cNvPr id="9" name="그룹 8"/>
                  <p:cNvGrpSpPr/>
                  <p:nvPr/>
                </p:nvGrpSpPr>
                <p:grpSpPr>
                  <a:xfrm>
                    <a:off x="58187" y="656705"/>
                    <a:ext cx="8919556" cy="6134793"/>
                    <a:chOff x="58187" y="656705"/>
                    <a:chExt cx="8919556" cy="6134793"/>
                  </a:xfrm>
                </p:grpSpPr>
                <p:sp>
                  <p:nvSpPr>
                    <p:cNvPr id="5" name="직사각형 4"/>
                    <p:cNvSpPr/>
                    <p:nvPr/>
                  </p:nvSpPr>
                  <p:spPr>
                    <a:xfrm>
                      <a:off x="58187" y="656705"/>
                      <a:ext cx="8919556" cy="613479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" name="직사각형 5"/>
                    <p:cNvSpPr/>
                    <p:nvPr/>
                  </p:nvSpPr>
                  <p:spPr>
                    <a:xfrm>
                      <a:off x="58187" y="656705"/>
                      <a:ext cx="8919556" cy="124674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http://127.0.0.1:8080/index/admin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p:txBody>
                </p:sp>
              </p:grpSp>
              <p:sp>
                <p:nvSpPr>
                  <p:cNvPr id="7" name="곱셈 기호 6"/>
                  <p:cNvSpPr/>
                  <p:nvPr/>
                </p:nvSpPr>
                <p:spPr>
                  <a:xfrm flipV="1">
                    <a:off x="8742783" y="663998"/>
                    <a:ext cx="99922" cy="174568"/>
                  </a:xfrm>
                  <a:prstGeom prst="mathMultiply">
                    <a:avLst>
                      <a:gd name="adj1" fmla="val 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" name="직사각형 7"/>
                  <p:cNvSpPr/>
                  <p:nvPr/>
                </p:nvSpPr>
                <p:spPr>
                  <a:xfrm>
                    <a:off x="8299838" y="694111"/>
                    <a:ext cx="108064" cy="128848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" name="뺄셈 기호 9"/>
                  <p:cNvSpPr/>
                  <p:nvPr/>
                </p:nvSpPr>
                <p:spPr>
                  <a:xfrm>
                    <a:off x="7554411" y="735676"/>
                    <a:ext cx="410546" cy="45719"/>
                  </a:xfrm>
                  <a:prstGeom prst="mathMinus">
                    <a:avLst/>
                  </a:prstGeom>
                  <a:noFill/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2" name="직사각형 11"/>
                <p:cNvSpPr/>
                <p:nvPr/>
              </p:nvSpPr>
              <p:spPr>
                <a:xfrm>
                  <a:off x="58187" y="870064"/>
                  <a:ext cx="8919556" cy="85960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" name="직사각형 13"/>
              <p:cNvSpPr/>
              <p:nvPr/>
            </p:nvSpPr>
            <p:spPr>
              <a:xfrm>
                <a:off x="58187" y="6372808"/>
                <a:ext cx="8919556" cy="41869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026" name="Picture 2" descr="https://lh4.googleusercontent.com/j9N3JDuOIFf5Vgi1XI4hM6D1dcyq0FAlndXBCnIsxNxJJwxUmYff_UnY7NOYja8w98DzMnvMcv21sIimlBHetzCHWWVWzh3S8tY_kCU1_bhoybLw2KFBvqitZYIqimXT8Mws60UfHJVrCEqPNXX-Kdw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79979" b="-479979"/>
            <a:stretch/>
          </p:blipFill>
          <p:spPr bwMode="auto">
            <a:xfrm>
              <a:off x="378356" y="870064"/>
              <a:ext cx="5058168" cy="5049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TextBox 17"/>
          <p:cNvSpPr txBox="1"/>
          <p:nvPr/>
        </p:nvSpPr>
        <p:spPr>
          <a:xfrm>
            <a:off x="7454838" y="931773"/>
            <a:ext cx="2493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u="sng" dirty="0" smtClean="0">
                <a:solidFill>
                  <a:srgbClr val="0070C0"/>
                </a:solidFill>
              </a:rPr>
              <a:t>홈</a:t>
            </a:r>
            <a:endParaRPr lang="ko-KR" altLang="en-US" sz="900" u="sng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04219" y="931773"/>
            <a:ext cx="777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u="sng" dirty="0" smtClean="0">
                <a:solidFill>
                  <a:srgbClr val="0070C0"/>
                </a:solidFill>
              </a:rPr>
              <a:t>로그아웃</a:t>
            </a:r>
            <a:endParaRPr lang="ko-KR" altLang="en-US" sz="1050" u="sng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99838" y="931773"/>
            <a:ext cx="767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u="sng" dirty="0" smtClean="0">
                <a:solidFill>
                  <a:srgbClr val="0070C0"/>
                </a:solidFill>
              </a:rPr>
              <a:t>고객센터</a:t>
            </a:r>
            <a:endParaRPr lang="ko-KR" altLang="en-US" sz="1050" u="sng" dirty="0">
              <a:solidFill>
                <a:srgbClr val="0070C0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972877"/>
              </p:ext>
            </p:extLst>
          </p:nvPr>
        </p:nvGraphicFramePr>
        <p:xfrm>
          <a:off x="9067647" y="602883"/>
          <a:ext cx="3027372" cy="3729284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462183">
                  <a:extLst>
                    <a:ext uri="{9D8B030D-6E8A-4147-A177-3AD203B41FA5}">
                      <a16:colId xmlns:a16="http://schemas.microsoft.com/office/drawing/2014/main" val="3266824703"/>
                    </a:ext>
                  </a:extLst>
                </a:gridCol>
                <a:gridCol w="2565189">
                  <a:extLst>
                    <a:ext uri="{9D8B030D-6E8A-4147-A177-3AD203B41FA5}">
                      <a16:colId xmlns:a16="http://schemas.microsoft.com/office/drawing/2014/main" val="1088410314"/>
                    </a:ext>
                  </a:extLst>
                </a:gridCol>
              </a:tblGrid>
              <a:tr h="3041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Description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0105767"/>
                  </a:ext>
                </a:extLst>
              </a:tr>
              <a:tr h="5093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가로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폰트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: 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고딕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12px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663254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1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로고제작</a:t>
                      </a:r>
                      <a:endParaRPr lang="en-US" altLang="ko-KR" sz="10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메인 링크 이동</a:t>
                      </a:r>
                      <a:endParaRPr lang="ko-KR" altLang="en-US" sz="1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931636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2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제목별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운동 영상 검색</a:t>
                      </a:r>
                      <a:endParaRPr lang="en-US" altLang="ko-KR" sz="10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보류</a:t>
                      </a:r>
                      <a:endParaRPr lang="ko-KR" altLang="en-US" sz="1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727333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기본적인 </a:t>
                      </a:r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카테고리별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영상  출력</a:t>
                      </a:r>
                      <a:endParaRPr lang="en-US" altLang="ko-KR" sz="10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해당 카테고리 영상으로 </a:t>
                      </a:r>
                      <a:r>
                        <a:rPr lang="en-US" altLang="ko-KR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 출력</a:t>
                      </a:r>
                      <a:endParaRPr lang="ko-KR" altLang="en-US" sz="1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504311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4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 씩 </a:t>
                      </a:r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처리</a:t>
                      </a:r>
                      <a:endParaRPr lang="ko-KR" altLang="en-US" sz="1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056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80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66512"/>
              </p:ext>
            </p:extLst>
          </p:nvPr>
        </p:nvGraphicFramePr>
        <p:xfrm>
          <a:off x="0" y="0"/>
          <a:ext cx="12192000" cy="57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0196">
                  <a:extLst>
                    <a:ext uri="{9D8B030D-6E8A-4147-A177-3AD203B41FA5}">
                      <a16:colId xmlns:a16="http://schemas.microsoft.com/office/drawing/2014/main" val="3890126660"/>
                    </a:ext>
                  </a:extLst>
                </a:gridCol>
                <a:gridCol w="2726575">
                  <a:extLst>
                    <a:ext uri="{9D8B030D-6E8A-4147-A177-3AD203B41FA5}">
                      <a16:colId xmlns:a16="http://schemas.microsoft.com/office/drawing/2014/main" val="2466971226"/>
                    </a:ext>
                  </a:extLst>
                </a:gridCol>
                <a:gridCol w="3807229">
                  <a:extLst>
                    <a:ext uri="{9D8B030D-6E8A-4147-A177-3AD203B41FA5}">
                      <a16:colId xmlns:a16="http://schemas.microsoft.com/office/drawing/2014/main" val="186452065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06330777"/>
                    </a:ext>
                  </a:extLst>
                </a:gridCol>
              </a:tblGrid>
              <a:tr h="191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lt"/>
                        </a:rPr>
                        <a:t>Page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lt"/>
                        </a:rPr>
                        <a:t>화면이름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도메인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설명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810146"/>
                  </a:ext>
                </a:extLst>
              </a:tr>
              <a:tr h="257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lt"/>
                        </a:rPr>
                        <a:t>/admin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</a:t>
                      </a:r>
                      <a:r>
                        <a:rPr lang="en-US" altLang="ko-KR" sz="1200" dirty="0" smtClean="0">
                          <a:latin typeface="+mj-lt"/>
                        </a:rPr>
                        <a:t>/</a:t>
                      </a:r>
                      <a:r>
                        <a:rPr lang="en-US" altLang="ko-KR" sz="1200" dirty="0" err="1" smtClean="0">
                          <a:latin typeface="+mj-lt"/>
                        </a:rPr>
                        <a:t>qna</a:t>
                      </a:r>
                      <a:r>
                        <a:rPr lang="en-US" altLang="ko-KR" sz="1200" dirty="0" smtClean="0">
                          <a:latin typeface="+mj-lt"/>
                        </a:rPr>
                        <a:t>/list.html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lt"/>
                        </a:rPr>
                        <a:t>관리자</a:t>
                      </a:r>
                      <a:r>
                        <a:rPr lang="ko-KR" altLang="en-US" sz="120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+mj-lt"/>
                        </a:rPr>
                        <a:t>qna</a:t>
                      </a:r>
                      <a:r>
                        <a:rPr lang="en-US" altLang="ko-KR" sz="120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j-lt"/>
                        </a:rPr>
                        <a:t>목록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lt"/>
                        </a:rPr>
                        <a:t>http://127.0.0.1:8080/index/admin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/cs</a:t>
                      </a:r>
                      <a:r>
                        <a:rPr lang="en-US" altLang="ko-KR" sz="1200" dirty="0" smtClean="0">
                          <a:latin typeface="+mj-lt"/>
                        </a:rPr>
                        <a:t>/faq/qna.html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lt"/>
                        </a:rPr>
                        <a:t>관리자 </a:t>
                      </a:r>
                      <a:r>
                        <a:rPr lang="en-US" altLang="ko-KR" sz="1200" dirty="0" err="1" smtClean="0">
                          <a:latin typeface="+mj-lt"/>
                        </a:rPr>
                        <a:t>qna</a:t>
                      </a:r>
                      <a:r>
                        <a:rPr lang="en-US" altLang="ko-KR" sz="120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j-lt"/>
                        </a:rPr>
                        <a:t>관리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03763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58187" y="656705"/>
            <a:ext cx="8919556" cy="6134793"/>
            <a:chOff x="58187" y="656705"/>
            <a:chExt cx="8919556" cy="6134793"/>
          </a:xfrm>
        </p:grpSpPr>
        <p:grpSp>
          <p:nvGrpSpPr>
            <p:cNvPr id="15" name="그룹 14"/>
            <p:cNvGrpSpPr/>
            <p:nvPr/>
          </p:nvGrpSpPr>
          <p:grpSpPr>
            <a:xfrm>
              <a:off x="58187" y="656705"/>
              <a:ext cx="8919556" cy="6134793"/>
              <a:chOff x="58187" y="656705"/>
              <a:chExt cx="8919556" cy="6134793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58187" y="656705"/>
                <a:ext cx="8919556" cy="6134793"/>
                <a:chOff x="58187" y="656705"/>
                <a:chExt cx="8919556" cy="6134793"/>
              </a:xfrm>
            </p:grpSpPr>
            <p:grpSp>
              <p:nvGrpSpPr>
                <p:cNvPr id="11" name="그룹 10"/>
                <p:cNvGrpSpPr/>
                <p:nvPr/>
              </p:nvGrpSpPr>
              <p:grpSpPr>
                <a:xfrm>
                  <a:off x="58187" y="656705"/>
                  <a:ext cx="8919556" cy="6134793"/>
                  <a:chOff x="58187" y="656705"/>
                  <a:chExt cx="8919556" cy="6134793"/>
                </a:xfrm>
              </p:grpSpPr>
              <p:grpSp>
                <p:nvGrpSpPr>
                  <p:cNvPr id="9" name="그룹 8"/>
                  <p:cNvGrpSpPr/>
                  <p:nvPr/>
                </p:nvGrpSpPr>
                <p:grpSpPr>
                  <a:xfrm>
                    <a:off x="58187" y="656705"/>
                    <a:ext cx="8919556" cy="6134793"/>
                    <a:chOff x="58187" y="656705"/>
                    <a:chExt cx="8919556" cy="6134793"/>
                  </a:xfrm>
                </p:grpSpPr>
                <p:sp>
                  <p:nvSpPr>
                    <p:cNvPr id="5" name="직사각형 4"/>
                    <p:cNvSpPr/>
                    <p:nvPr/>
                  </p:nvSpPr>
                  <p:spPr>
                    <a:xfrm>
                      <a:off x="58187" y="656705"/>
                      <a:ext cx="8919556" cy="613479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" name="직사각형 5"/>
                    <p:cNvSpPr/>
                    <p:nvPr/>
                  </p:nvSpPr>
                  <p:spPr>
                    <a:xfrm>
                      <a:off x="58187" y="656705"/>
                      <a:ext cx="8919556" cy="124674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http://127.0.0.1:8080/index/admin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p:txBody>
                </p:sp>
              </p:grpSp>
              <p:sp>
                <p:nvSpPr>
                  <p:cNvPr id="7" name="곱셈 기호 6"/>
                  <p:cNvSpPr/>
                  <p:nvPr/>
                </p:nvSpPr>
                <p:spPr>
                  <a:xfrm flipV="1">
                    <a:off x="8742783" y="663998"/>
                    <a:ext cx="99922" cy="174568"/>
                  </a:xfrm>
                  <a:prstGeom prst="mathMultiply">
                    <a:avLst>
                      <a:gd name="adj1" fmla="val 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" name="직사각형 7"/>
                  <p:cNvSpPr/>
                  <p:nvPr/>
                </p:nvSpPr>
                <p:spPr>
                  <a:xfrm>
                    <a:off x="8299838" y="694111"/>
                    <a:ext cx="108064" cy="128848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" name="뺄셈 기호 9"/>
                  <p:cNvSpPr/>
                  <p:nvPr/>
                </p:nvSpPr>
                <p:spPr>
                  <a:xfrm>
                    <a:off x="7554411" y="735676"/>
                    <a:ext cx="410546" cy="45719"/>
                  </a:xfrm>
                  <a:prstGeom prst="mathMinus">
                    <a:avLst/>
                  </a:prstGeom>
                  <a:noFill/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2" name="직사각형 11"/>
                <p:cNvSpPr/>
                <p:nvPr/>
              </p:nvSpPr>
              <p:spPr>
                <a:xfrm>
                  <a:off x="58187" y="870064"/>
                  <a:ext cx="8919556" cy="85960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" name="직사각형 13"/>
              <p:cNvSpPr/>
              <p:nvPr/>
            </p:nvSpPr>
            <p:spPr>
              <a:xfrm>
                <a:off x="58187" y="6372808"/>
                <a:ext cx="8919556" cy="41869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026" name="Picture 2" descr="https://lh4.googleusercontent.com/j9N3JDuOIFf5Vgi1XI4hM6D1dcyq0FAlndXBCnIsxNxJJwxUmYff_UnY7NOYja8w98DzMnvMcv21sIimlBHetzCHWWVWzh3S8tY_kCU1_bhoybLw2KFBvqitZYIqimXT8Mws60UfHJVrCEqPNXX-Kdw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79979" b="-479979"/>
            <a:stretch/>
          </p:blipFill>
          <p:spPr bwMode="auto">
            <a:xfrm>
              <a:off x="378356" y="870064"/>
              <a:ext cx="5058168" cy="5049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TextBox 17"/>
          <p:cNvSpPr txBox="1"/>
          <p:nvPr/>
        </p:nvSpPr>
        <p:spPr>
          <a:xfrm>
            <a:off x="7454838" y="931773"/>
            <a:ext cx="2493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u="sng" dirty="0" smtClean="0">
                <a:solidFill>
                  <a:srgbClr val="0070C0"/>
                </a:solidFill>
              </a:rPr>
              <a:t>홈</a:t>
            </a:r>
            <a:endParaRPr lang="ko-KR" altLang="en-US" sz="900" u="sng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04219" y="931773"/>
            <a:ext cx="777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u="sng" dirty="0" smtClean="0">
                <a:solidFill>
                  <a:srgbClr val="0070C0"/>
                </a:solidFill>
              </a:rPr>
              <a:t>로그아웃</a:t>
            </a:r>
            <a:endParaRPr lang="ko-KR" altLang="en-US" sz="1050" u="sng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99838" y="931773"/>
            <a:ext cx="767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u="sng" dirty="0" smtClean="0">
                <a:solidFill>
                  <a:srgbClr val="0070C0"/>
                </a:solidFill>
              </a:rPr>
              <a:t>고객센터</a:t>
            </a:r>
            <a:endParaRPr lang="ko-KR" altLang="en-US" sz="1050" u="sng" dirty="0">
              <a:solidFill>
                <a:srgbClr val="0070C0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972877"/>
              </p:ext>
            </p:extLst>
          </p:nvPr>
        </p:nvGraphicFramePr>
        <p:xfrm>
          <a:off x="9067647" y="602883"/>
          <a:ext cx="3027372" cy="3729284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462183">
                  <a:extLst>
                    <a:ext uri="{9D8B030D-6E8A-4147-A177-3AD203B41FA5}">
                      <a16:colId xmlns:a16="http://schemas.microsoft.com/office/drawing/2014/main" val="3266824703"/>
                    </a:ext>
                  </a:extLst>
                </a:gridCol>
                <a:gridCol w="2565189">
                  <a:extLst>
                    <a:ext uri="{9D8B030D-6E8A-4147-A177-3AD203B41FA5}">
                      <a16:colId xmlns:a16="http://schemas.microsoft.com/office/drawing/2014/main" val="1088410314"/>
                    </a:ext>
                  </a:extLst>
                </a:gridCol>
              </a:tblGrid>
              <a:tr h="3041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Description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0105767"/>
                  </a:ext>
                </a:extLst>
              </a:tr>
              <a:tr h="5093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가로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폰트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: 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고딕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12px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663254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1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로고제작</a:t>
                      </a:r>
                      <a:endParaRPr lang="en-US" altLang="ko-KR" sz="10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메인 링크 이동</a:t>
                      </a:r>
                      <a:endParaRPr lang="ko-KR" altLang="en-US" sz="1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931636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2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제목별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운동 영상 검색</a:t>
                      </a:r>
                      <a:endParaRPr lang="en-US" altLang="ko-KR" sz="10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보류</a:t>
                      </a:r>
                      <a:endParaRPr lang="ko-KR" altLang="en-US" sz="1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727333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기본적인 </a:t>
                      </a:r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카테고리별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영상  출력</a:t>
                      </a:r>
                      <a:endParaRPr lang="en-US" altLang="ko-KR" sz="10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해당 카테고리 영상으로 </a:t>
                      </a:r>
                      <a:r>
                        <a:rPr lang="en-US" altLang="ko-KR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 출력</a:t>
                      </a:r>
                      <a:endParaRPr lang="ko-KR" altLang="en-US" sz="1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504311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4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 씩 </a:t>
                      </a:r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처리</a:t>
                      </a:r>
                      <a:endParaRPr lang="ko-KR" altLang="en-US" sz="1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056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88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945635"/>
              </p:ext>
            </p:extLst>
          </p:nvPr>
        </p:nvGraphicFramePr>
        <p:xfrm>
          <a:off x="0" y="0"/>
          <a:ext cx="12192000" cy="57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0196">
                  <a:extLst>
                    <a:ext uri="{9D8B030D-6E8A-4147-A177-3AD203B41FA5}">
                      <a16:colId xmlns:a16="http://schemas.microsoft.com/office/drawing/2014/main" val="3890126660"/>
                    </a:ext>
                  </a:extLst>
                </a:gridCol>
                <a:gridCol w="2726575">
                  <a:extLst>
                    <a:ext uri="{9D8B030D-6E8A-4147-A177-3AD203B41FA5}">
                      <a16:colId xmlns:a16="http://schemas.microsoft.com/office/drawing/2014/main" val="2466971226"/>
                    </a:ext>
                  </a:extLst>
                </a:gridCol>
                <a:gridCol w="3807229">
                  <a:extLst>
                    <a:ext uri="{9D8B030D-6E8A-4147-A177-3AD203B41FA5}">
                      <a16:colId xmlns:a16="http://schemas.microsoft.com/office/drawing/2014/main" val="186452065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06330777"/>
                    </a:ext>
                  </a:extLst>
                </a:gridCol>
              </a:tblGrid>
              <a:tr h="191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lt"/>
                        </a:rPr>
                        <a:t>Page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lt"/>
                        </a:rPr>
                        <a:t>화면이름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도메인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설명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810146"/>
                  </a:ext>
                </a:extLst>
              </a:tr>
              <a:tr h="257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lt"/>
                        </a:rPr>
                        <a:t>/admin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</a:t>
                      </a:r>
                      <a:r>
                        <a:rPr lang="en-US" altLang="ko-KR" sz="1200" dirty="0" smtClean="0">
                          <a:latin typeface="+mj-lt"/>
                        </a:rPr>
                        <a:t>/</a:t>
                      </a:r>
                      <a:r>
                        <a:rPr lang="en-US" altLang="ko-KR" sz="1200" dirty="0" err="1" smtClean="0">
                          <a:latin typeface="+mj-lt"/>
                        </a:rPr>
                        <a:t>qna</a:t>
                      </a:r>
                      <a:r>
                        <a:rPr lang="en-US" altLang="ko-KR" sz="1200" dirty="0" smtClean="0">
                          <a:latin typeface="+mj-lt"/>
                        </a:rPr>
                        <a:t>/reply.html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lt"/>
                        </a:rPr>
                        <a:t>관리자</a:t>
                      </a:r>
                      <a:r>
                        <a:rPr lang="ko-KR" altLang="en-US" sz="120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+mj-lt"/>
                        </a:rPr>
                        <a:t>qna</a:t>
                      </a:r>
                      <a:r>
                        <a:rPr lang="en-US" altLang="ko-KR" sz="120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200" baseline="0" dirty="0" err="1" smtClean="0">
                          <a:latin typeface="+mj-lt"/>
                        </a:rPr>
                        <a:t>답변쓰기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lt"/>
                        </a:rPr>
                        <a:t>http://127.0.0.1:8080/index/admin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/cs</a:t>
                      </a:r>
                      <a:r>
                        <a:rPr lang="en-US" altLang="ko-KR" sz="1200" dirty="0" smtClean="0">
                          <a:latin typeface="+mj-lt"/>
                        </a:rPr>
                        <a:t>/qna/reply.html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lt"/>
                        </a:rPr>
                        <a:t>관리자 </a:t>
                      </a:r>
                      <a:r>
                        <a:rPr lang="en-US" altLang="ko-KR" sz="1200" dirty="0" err="1" smtClean="0">
                          <a:latin typeface="+mj-lt"/>
                        </a:rPr>
                        <a:t>qna</a:t>
                      </a:r>
                      <a:r>
                        <a:rPr lang="ko-KR" altLang="en-US" sz="1200" baseline="0" dirty="0" smtClean="0">
                          <a:latin typeface="+mj-lt"/>
                        </a:rPr>
                        <a:t> 관리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03763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58187" y="656705"/>
            <a:ext cx="8919556" cy="6134793"/>
            <a:chOff x="58187" y="656705"/>
            <a:chExt cx="8919556" cy="6134793"/>
          </a:xfrm>
        </p:grpSpPr>
        <p:grpSp>
          <p:nvGrpSpPr>
            <p:cNvPr id="15" name="그룹 14"/>
            <p:cNvGrpSpPr/>
            <p:nvPr/>
          </p:nvGrpSpPr>
          <p:grpSpPr>
            <a:xfrm>
              <a:off x="58187" y="656705"/>
              <a:ext cx="8919556" cy="6134793"/>
              <a:chOff x="58187" y="656705"/>
              <a:chExt cx="8919556" cy="6134793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58187" y="656705"/>
                <a:ext cx="8919556" cy="6134793"/>
                <a:chOff x="58187" y="656705"/>
                <a:chExt cx="8919556" cy="6134793"/>
              </a:xfrm>
            </p:grpSpPr>
            <p:grpSp>
              <p:nvGrpSpPr>
                <p:cNvPr id="11" name="그룹 10"/>
                <p:cNvGrpSpPr/>
                <p:nvPr/>
              </p:nvGrpSpPr>
              <p:grpSpPr>
                <a:xfrm>
                  <a:off x="58187" y="656705"/>
                  <a:ext cx="8919556" cy="6134793"/>
                  <a:chOff x="58187" y="656705"/>
                  <a:chExt cx="8919556" cy="6134793"/>
                </a:xfrm>
              </p:grpSpPr>
              <p:grpSp>
                <p:nvGrpSpPr>
                  <p:cNvPr id="9" name="그룹 8"/>
                  <p:cNvGrpSpPr/>
                  <p:nvPr/>
                </p:nvGrpSpPr>
                <p:grpSpPr>
                  <a:xfrm>
                    <a:off x="58187" y="656705"/>
                    <a:ext cx="8919556" cy="6134793"/>
                    <a:chOff x="58187" y="656705"/>
                    <a:chExt cx="8919556" cy="6134793"/>
                  </a:xfrm>
                </p:grpSpPr>
                <p:sp>
                  <p:nvSpPr>
                    <p:cNvPr id="5" name="직사각형 4"/>
                    <p:cNvSpPr/>
                    <p:nvPr/>
                  </p:nvSpPr>
                  <p:spPr>
                    <a:xfrm>
                      <a:off x="58187" y="656705"/>
                      <a:ext cx="8919556" cy="613479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" name="직사각형 5"/>
                    <p:cNvSpPr/>
                    <p:nvPr/>
                  </p:nvSpPr>
                  <p:spPr>
                    <a:xfrm>
                      <a:off x="58187" y="656705"/>
                      <a:ext cx="8919556" cy="124674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http://127.0.0.1:8080/index/admin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p:txBody>
                </p:sp>
              </p:grpSp>
              <p:sp>
                <p:nvSpPr>
                  <p:cNvPr id="7" name="곱셈 기호 6"/>
                  <p:cNvSpPr/>
                  <p:nvPr/>
                </p:nvSpPr>
                <p:spPr>
                  <a:xfrm flipV="1">
                    <a:off x="8742783" y="663998"/>
                    <a:ext cx="99922" cy="174568"/>
                  </a:xfrm>
                  <a:prstGeom prst="mathMultiply">
                    <a:avLst>
                      <a:gd name="adj1" fmla="val 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" name="직사각형 7"/>
                  <p:cNvSpPr/>
                  <p:nvPr/>
                </p:nvSpPr>
                <p:spPr>
                  <a:xfrm>
                    <a:off x="8299838" y="694111"/>
                    <a:ext cx="108064" cy="128848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" name="뺄셈 기호 9"/>
                  <p:cNvSpPr/>
                  <p:nvPr/>
                </p:nvSpPr>
                <p:spPr>
                  <a:xfrm>
                    <a:off x="7554411" y="735676"/>
                    <a:ext cx="410546" cy="45719"/>
                  </a:xfrm>
                  <a:prstGeom prst="mathMinus">
                    <a:avLst/>
                  </a:prstGeom>
                  <a:noFill/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2" name="직사각형 11"/>
                <p:cNvSpPr/>
                <p:nvPr/>
              </p:nvSpPr>
              <p:spPr>
                <a:xfrm>
                  <a:off x="58187" y="870064"/>
                  <a:ext cx="8919556" cy="85960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" name="직사각형 13"/>
              <p:cNvSpPr/>
              <p:nvPr/>
            </p:nvSpPr>
            <p:spPr>
              <a:xfrm>
                <a:off x="58187" y="6372808"/>
                <a:ext cx="8919556" cy="41869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026" name="Picture 2" descr="https://lh4.googleusercontent.com/j9N3JDuOIFf5Vgi1XI4hM6D1dcyq0FAlndXBCnIsxNxJJwxUmYff_UnY7NOYja8w98DzMnvMcv21sIimlBHetzCHWWVWzh3S8tY_kCU1_bhoybLw2KFBvqitZYIqimXT8Mws60UfHJVrCEqPNXX-Kdw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79979" b="-479979"/>
            <a:stretch/>
          </p:blipFill>
          <p:spPr bwMode="auto">
            <a:xfrm>
              <a:off x="378356" y="870064"/>
              <a:ext cx="5058168" cy="5049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TextBox 17"/>
          <p:cNvSpPr txBox="1"/>
          <p:nvPr/>
        </p:nvSpPr>
        <p:spPr>
          <a:xfrm>
            <a:off x="7454838" y="931773"/>
            <a:ext cx="2493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u="sng" dirty="0" smtClean="0">
                <a:solidFill>
                  <a:srgbClr val="0070C0"/>
                </a:solidFill>
              </a:rPr>
              <a:t>홈</a:t>
            </a:r>
            <a:endParaRPr lang="ko-KR" altLang="en-US" sz="900" u="sng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04219" y="931773"/>
            <a:ext cx="777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u="sng" dirty="0" smtClean="0">
                <a:solidFill>
                  <a:srgbClr val="0070C0"/>
                </a:solidFill>
              </a:rPr>
              <a:t>로그아웃</a:t>
            </a:r>
            <a:endParaRPr lang="ko-KR" altLang="en-US" sz="1050" u="sng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99838" y="931773"/>
            <a:ext cx="767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u="sng" dirty="0" smtClean="0">
                <a:solidFill>
                  <a:srgbClr val="0070C0"/>
                </a:solidFill>
              </a:rPr>
              <a:t>고객센터</a:t>
            </a:r>
            <a:endParaRPr lang="ko-KR" altLang="en-US" sz="1050" u="sng" dirty="0">
              <a:solidFill>
                <a:srgbClr val="0070C0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972877"/>
              </p:ext>
            </p:extLst>
          </p:nvPr>
        </p:nvGraphicFramePr>
        <p:xfrm>
          <a:off x="9067647" y="602883"/>
          <a:ext cx="3027372" cy="3729284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462183">
                  <a:extLst>
                    <a:ext uri="{9D8B030D-6E8A-4147-A177-3AD203B41FA5}">
                      <a16:colId xmlns:a16="http://schemas.microsoft.com/office/drawing/2014/main" val="3266824703"/>
                    </a:ext>
                  </a:extLst>
                </a:gridCol>
                <a:gridCol w="2565189">
                  <a:extLst>
                    <a:ext uri="{9D8B030D-6E8A-4147-A177-3AD203B41FA5}">
                      <a16:colId xmlns:a16="http://schemas.microsoft.com/office/drawing/2014/main" val="1088410314"/>
                    </a:ext>
                  </a:extLst>
                </a:gridCol>
              </a:tblGrid>
              <a:tr h="3041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Description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0105767"/>
                  </a:ext>
                </a:extLst>
              </a:tr>
              <a:tr h="5093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가로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폰트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: 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고딕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12px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663254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1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로고제작</a:t>
                      </a:r>
                      <a:endParaRPr lang="en-US" altLang="ko-KR" sz="10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메인 링크 이동</a:t>
                      </a:r>
                      <a:endParaRPr lang="ko-KR" altLang="en-US" sz="1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931636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2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제목별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운동 영상 검색</a:t>
                      </a:r>
                      <a:endParaRPr lang="en-US" altLang="ko-KR" sz="10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보류</a:t>
                      </a:r>
                      <a:endParaRPr lang="ko-KR" altLang="en-US" sz="1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727333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기본적인 </a:t>
                      </a:r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카테고리별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영상  출력</a:t>
                      </a:r>
                      <a:endParaRPr lang="en-US" altLang="ko-KR" sz="10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해당 카테고리 영상으로 </a:t>
                      </a:r>
                      <a:r>
                        <a:rPr lang="en-US" altLang="ko-KR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 출력</a:t>
                      </a:r>
                      <a:endParaRPr lang="ko-KR" altLang="en-US" sz="1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504311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4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 씩 </a:t>
                      </a:r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처리</a:t>
                      </a:r>
                      <a:endParaRPr lang="ko-KR" altLang="en-US" sz="1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056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61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532374"/>
              </p:ext>
            </p:extLst>
          </p:nvPr>
        </p:nvGraphicFramePr>
        <p:xfrm>
          <a:off x="0" y="0"/>
          <a:ext cx="12192000" cy="57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0196">
                  <a:extLst>
                    <a:ext uri="{9D8B030D-6E8A-4147-A177-3AD203B41FA5}">
                      <a16:colId xmlns:a16="http://schemas.microsoft.com/office/drawing/2014/main" val="3890126660"/>
                    </a:ext>
                  </a:extLst>
                </a:gridCol>
                <a:gridCol w="2726575">
                  <a:extLst>
                    <a:ext uri="{9D8B030D-6E8A-4147-A177-3AD203B41FA5}">
                      <a16:colId xmlns:a16="http://schemas.microsoft.com/office/drawing/2014/main" val="2466971226"/>
                    </a:ext>
                  </a:extLst>
                </a:gridCol>
                <a:gridCol w="3807229">
                  <a:extLst>
                    <a:ext uri="{9D8B030D-6E8A-4147-A177-3AD203B41FA5}">
                      <a16:colId xmlns:a16="http://schemas.microsoft.com/office/drawing/2014/main" val="186452065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06330777"/>
                    </a:ext>
                  </a:extLst>
                </a:gridCol>
              </a:tblGrid>
              <a:tr h="191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lt"/>
                        </a:rPr>
                        <a:t>Page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lt"/>
                        </a:rPr>
                        <a:t>화면이름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도메인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설명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810146"/>
                  </a:ext>
                </a:extLst>
              </a:tr>
              <a:tr h="257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lt"/>
                        </a:rPr>
                        <a:t>/admin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</a:t>
                      </a:r>
                      <a:r>
                        <a:rPr lang="en-US" altLang="ko-KR" sz="1200" dirty="0" smtClean="0">
                          <a:latin typeface="+mj-lt"/>
                        </a:rPr>
                        <a:t>/</a:t>
                      </a:r>
                      <a:r>
                        <a:rPr lang="en-US" altLang="ko-KR" sz="1200" dirty="0" err="1" smtClean="0">
                          <a:latin typeface="+mj-lt"/>
                        </a:rPr>
                        <a:t>qna</a:t>
                      </a:r>
                      <a:r>
                        <a:rPr lang="en-US" altLang="ko-KR" sz="1200" dirty="0" smtClean="0">
                          <a:latin typeface="+mj-lt"/>
                        </a:rPr>
                        <a:t>/view.html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lt"/>
                        </a:rPr>
                        <a:t>관리자</a:t>
                      </a:r>
                      <a:r>
                        <a:rPr lang="ko-KR" altLang="en-US" sz="120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+mj-lt"/>
                        </a:rPr>
                        <a:t>qna</a:t>
                      </a:r>
                      <a:r>
                        <a:rPr lang="en-US" altLang="ko-KR" sz="120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j-lt"/>
                        </a:rPr>
                        <a:t>보기</a:t>
                      </a:r>
                      <a:r>
                        <a:rPr lang="en-US" altLang="ko-KR" sz="1200" baseline="0" dirty="0" smtClean="0">
                          <a:latin typeface="+mj-lt"/>
                        </a:rPr>
                        <a:t>(</a:t>
                      </a:r>
                      <a:r>
                        <a:rPr lang="ko-KR" altLang="en-US" sz="1200" baseline="0" dirty="0" smtClean="0">
                          <a:latin typeface="+mj-lt"/>
                        </a:rPr>
                        <a:t>삭제</a:t>
                      </a:r>
                      <a:r>
                        <a:rPr lang="en-US" altLang="ko-KR" sz="1200" baseline="0" dirty="0" smtClean="0">
                          <a:latin typeface="+mj-lt"/>
                        </a:rPr>
                        <a:t>)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lt"/>
                        </a:rPr>
                        <a:t>http://127.0.0.1:8080/index/admin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/cs</a:t>
                      </a:r>
                      <a:r>
                        <a:rPr lang="en-US" altLang="ko-KR" sz="1200" dirty="0" smtClean="0">
                          <a:latin typeface="+mj-lt"/>
                        </a:rPr>
                        <a:t>/qna/view.html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lt"/>
                        </a:rPr>
                        <a:t>관리자 </a:t>
                      </a:r>
                      <a:r>
                        <a:rPr lang="en-US" altLang="ko-KR" sz="1200" dirty="0" err="1" smtClean="0">
                          <a:latin typeface="+mj-lt"/>
                        </a:rPr>
                        <a:t>qna</a:t>
                      </a:r>
                      <a:r>
                        <a:rPr lang="en-US" altLang="ko-KR" sz="120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j-lt"/>
                        </a:rPr>
                        <a:t>관리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03763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58187" y="656705"/>
            <a:ext cx="8919556" cy="6134793"/>
            <a:chOff x="58187" y="656705"/>
            <a:chExt cx="8919556" cy="6134793"/>
          </a:xfrm>
        </p:grpSpPr>
        <p:grpSp>
          <p:nvGrpSpPr>
            <p:cNvPr id="15" name="그룹 14"/>
            <p:cNvGrpSpPr/>
            <p:nvPr/>
          </p:nvGrpSpPr>
          <p:grpSpPr>
            <a:xfrm>
              <a:off x="58187" y="656705"/>
              <a:ext cx="8919556" cy="6134793"/>
              <a:chOff x="58187" y="656705"/>
              <a:chExt cx="8919556" cy="6134793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58187" y="656705"/>
                <a:ext cx="8919556" cy="6134793"/>
                <a:chOff x="58187" y="656705"/>
                <a:chExt cx="8919556" cy="6134793"/>
              </a:xfrm>
            </p:grpSpPr>
            <p:grpSp>
              <p:nvGrpSpPr>
                <p:cNvPr id="11" name="그룹 10"/>
                <p:cNvGrpSpPr/>
                <p:nvPr/>
              </p:nvGrpSpPr>
              <p:grpSpPr>
                <a:xfrm>
                  <a:off x="58187" y="656705"/>
                  <a:ext cx="8919556" cy="6134793"/>
                  <a:chOff x="58187" y="656705"/>
                  <a:chExt cx="8919556" cy="6134793"/>
                </a:xfrm>
              </p:grpSpPr>
              <p:grpSp>
                <p:nvGrpSpPr>
                  <p:cNvPr id="9" name="그룹 8"/>
                  <p:cNvGrpSpPr/>
                  <p:nvPr/>
                </p:nvGrpSpPr>
                <p:grpSpPr>
                  <a:xfrm>
                    <a:off x="58187" y="656705"/>
                    <a:ext cx="8919556" cy="6134793"/>
                    <a:chOff x="58187" y="656705"/>
                    <a:chExt cx="8919556" cy="6134793"/>
                  </a:xfrm>
                </p:grpSpPr>
                <p:sp>
                  <p:nvSpPr>
                    <p:cNvPr id="5" name="직사각형 4"/>
                    <p:cNvSpPr/>
                    <p:nvPr/>
                  </p:nvSpPr>
                  <p:spPr>
                    <a:xfrm>
                      <a:off x="58187" y="656705"/>
                      <a:ext cx="8919556" cy="613479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" name="직사각형 5"/>
                    <p:cNvSpPr/>
                    <p:nvPr/>
                  </p:nvSpPr>
                  <p:spPr>
                    <a:xfrm>
                      <a:off x="58187" y="656705"/>
                      <a:ext cx="8919556" cy="124674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http://127.0.0.1:8080/index/admin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p:txBody>
                </p:sp>
              </p:grpSp>
              <p:sp>
                <p:nvSpPr>
                  <p:cNvPr id="7" name="곱셈 기호 6"/>
                  <p:cNvSpPr/>
                  <p:nvPr/>
                </p:nvSpPr>
                <p:spPr>
                  <a:xfrm flipV="1">
                    <a:off x="8742783" y="663998"/>
                    <a:ext cx="99922" cy="174568"/>
                  </a:xfrm>
                  <a:prstGeom prst="mathMultiply">
                    <a:avLst>
                      <a:gd name="adj1" fmla="val 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" name="직사각형 7"/>
                  <p:cNvSpPr/>
                  <p:nvPr/>
                </p:nvSpPr>
                <p:spPr>
                  <a:xfrm>
                    <a:off x="8299838" y="694111"/>
                    <a:ext cx="108064" cy="128848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" name="뺄셈 기호 9"/>
                  <p:cNvSpPr/>
                  <p:nvPr/>
                </p:nvSpPr>
                <p:spPr>
                  <a:xfrm>
                    <a:off x="7554411" y="735676"/>
                    <a:ext cx="410546" cy="45719"/>
                  </a:xfrm>
                  <a:prstGeom prst="mathMinus">
                    <a:avLst/>
                  </a:prstGeom>
                  <a:noFill/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2" name="직사각형 11"/>
                <p:cNvSpPr/>
                <p:nvPr/>
              </p:nvSpPr>
              <p:spPr>
                <a:xfrm>
                  <a:off x="58187" y="870064"/>
                  <a:ext cx="8919556" cy="85960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" name="직사각형 13"/>
              <p:cNvSpPr/>
              <p:nvPr/>
            </p:nvSpPr>
            <p:spPr>
              <a:xfrm>
                <a:off x="58187" y="6372808"/>
                <a:ext cx="8919556" cy="41869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026" name="Picture 2" descr="https://lh4.googleusercontent.com/j9N3JDuOIFf5Vgi1XI4hM6D1dcyq0FAlndXBCnIsxNxJJwxUmYff_UnY7NOYja8w98DzMnvMcv21sIimlBHetzCHWWVWzh3S8tY_kCU1_bhoybLw2KFBvqitZYIqimXT8Mws60UfHJVrCEqPNXX-Kdw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79979" b="-479979"/>
            <a:stretch/>
          </p:blipFill>
          <p:spPr bwMode="auto">
            <a:xfrm>
              <a:off x="378356" y="870064"/>
              <a:ext cx="5058168" cy="5049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TextBox 17"/>
          <p:cNvSpPr txBox="1"/>
          <p:nvPr/>
        </p:nvSpPr>
        <p:spPr>
          <a:xfrm>
            <a:off x="7454838" y="931773"/>
            <a:ext cx="2493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u="sng" dirty="0" smtClean="0">
                <a:solidFill>
                  <a:srgbClr val="0070C0"/>
                </a:solidFill>
              </a:rPr>
              <a:t>홈</a:t>
            </a:r>
            <a:endParaRPr lang="ko-KR" altLang="en-US" sz="900" u="sng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04219" y="931773"/>
            <a:ext cx="777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u="sng" dirty="0" smtClean="0">
                <a:solidFill>
                  <a:srgbClr val="0070C0"/>
                </a:solidFill>
              </a:rPr>
              <a:t>로그아웃</a:t>
            </a:r>
            <a:endParaRPr lang="ko-KR" altLang="en-US" sz="1050" u="sng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99838" y="931773"/>
            <a:ext cx="767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u="sng" dirty="0" smtClean="0">
                <a:solidFill>
                  <a:srgbClr val="0070C0"/>
                </a:solidFill>
              </a:rPr>
              <a:t>고객센터</a:t>
            </a:r>
            <a:endParaRPr lang="ko-KR" altLang="en-US" sz="1050" u="sng" dirty="0">
              <a:solidFill>
                <a:srgbClr val="0070C0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972877"/>
              </p:ext>
            </p:extLst>
          </p:nvPr>
        </p:nvGraphicFramePr>
        <p:xfrm>
          <a:off x="9067647" y="602883"/>
          <a:ext cx="3027372" cy="3729284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462183">
                  <a:extLst>
                    <a:ext uri="{9D8B030D-6E8A-4147-A177-3AD203B41FA5}">
                      <a16:colId xmlns:a16="http://schemas.microsoft.com/office/drawing/2014/main" val="3266824703"/>
                    </a:ext>
                  </a:extLst>
                </a:gridCol>
                <a:gridCol w="2565189">
                  <a:extLst>
                    <a:ext uri="{9D8B030D-6E8A-4147-A177-3AD203B41FA5}">
                      <a16:colId xmlns:a16="http://schemas.microsoft.com/office/drawing/2014/main" val="1088410314"/>
                    </a:ext>
                  </a:extLst>
                </a:gridCol>
              </a:tblGrid>
              <a:tr h="3041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Description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0105767"/>
                  </a:ext>
                </a:extLst>
              </a:tr>
              <a:tr h="5093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가로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폰트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: 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고딕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12px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663254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1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로고제작</a:t>
                      </a:r>
                      <a:endParaRPr lang="en-US" altLang="ko-KR" sz="10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메인 링크 이동</a:t>
                      </a:r>
                      <a:endParaRPr lang="ko-KR" altLang="en-US" sz="1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931636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2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제목별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운동 영상 검색</a:t>
                      </a:r>
                      <a:endParaRPr lang="en-US" altLang="ko-KR" sz="10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보류</a:t>
                      </a:r>
                      <a:endParaRPr lang="ko-KR" altLang="en-US" sz="1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727333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기본적인 </a:t>
                      </a:r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카테고리별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영상  출력</a:t>
                      </a:r>
                      <a:endParaRPr lang="en-US" altLang="ko-KR" sz="10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해당 카테고리 영상으로 </a:t>
                      </a:r>
                      <a:r>
                        <a:rPr lang="en-US" altLang="ko-KR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 출력</a:t>
                      </a:r>
                      <a:endParaRPr lang="ko-KR" altLang="en-US" sz="1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504311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4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 씩 </a:t>
                      </a:r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처리</a:t>
                      </a:r>
                      <a:endParaRPr lang="ko-KR" altLang="en-US" sz="1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056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67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287670"/>
              </p:ext>
            </p:extLst>
          </p:nvPr>
        </p:nvGraphicFramePr>
        <p:xfrm>
          <a:off x="0" y="0"/>
          <a:ext cx="12192000" cy="563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0196">
                  <a:extLst>
                    <a:ext uri="{9D8B030D-6E8A-4147-A177-3AD203B41FA5}">
                      <a16:colId xmlns:a16="http://schemas.microsoft.com/office/drawing/2014/main" val="3890126660"/>
                    </a:ext>
                  </a:extLst>
                </a:gridCol>
                <a:gridCol w="2726575">
                  <a:extLst>
                    <a:ext uri="{9D8B030D-6E8A-4147-A177-3AD203B41FA5}">
                      <a16:colId xmlns:a16="http://schemas.microsoft.com/office/drawing/2014/main" val="2466971226"/>
                    </a:ext>
                  </a:extLst>
                </a:gridCol>
                <a:gridCol w="3807229">
                  <a:extLst>
                    <a:ext uri="{9D8B030D-6E8A-4147-A177-3AD203B41FA5}">
                      <a16:colId xmlns:a16="http://schemas.microsoft.com/office/drawing/2014/main" val="186452065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06330777"/>
                    </a:ext>
                  </a:extLst>
                </a:gridCol>
              </a:tblGrid>
              <a:tr h="191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lt"/>
                        </a:rPr>
                        <a:t>Page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lt"/>
                        </a:rPr>
                        <a:t>화면이름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도메인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설명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810146"/>
                  </a:ext>
                </a:extLst>
              </a:tr>
              <a:tr h="257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/admin/community/list.html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커뮤니티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목록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http://127.0.0.1:8080/index/admin/community/list.html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커뮤니티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목록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03763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366271"/>
              </p:ext>
            </p:extLst>
          </p:nvPr>
        </p:nvGraphicFramePr>
        <p:xfrm>
          <a:off x="9067647" y="602883"/>
          <a:ext cx="3027372" cy="3729284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462183">
                  <a:extLst>
                    <a:ext uri="{9D8B030D-6E8A-4147-A177-3AD203B41FA5}">
                      <a16:colId xmlns:a16="http://schemas.microsoft.com/office/drawing/2014/main" val="3266824703"/>
                    </a:ext>
                  </a:extLst>
                </a:gridCol>
                <a:gridCol w="2565189">
                  <a:extLst>
                    <a:ext uri="{9D8B030D-6E8A-4147-A177-3AD203B41FA5}">
                      <a16:colId xmlns:a16="http://schemas.microsoft.com/office/drawing/2014/main" val="1088410314"/>
                    </a:ext>
                  </a:extLst>
                </a:gridCol>
              </a:tblGrid>
              <a:tr h="3041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Description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0105767"/>
                  </a:ext>
                </a:extLst>
              </a:tr>
              <a:tr h="5093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가로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폰트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: 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고딕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12px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663254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1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지역 선택</a:t>
                      </a:r>
                      <a:endParaRPr lang="en-US" altLang="ko-KR" sz="9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9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커뮤니티 지역 유형별 목록 출력</a:t>
                      </a:r>
                      <a:endParaRPr lang="en-US" altLang="ko-KR" sz="900" b="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9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 </a:t>
                      </a:r>
                      <a:r>
                        <a:rPr lang="ko-KR" altLang="en-US" sz="900" b="0" cap="none" spc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할때마다</a:t>
                      </a:r>
                      <a:r>
                        <a:rPr lang="ko-KR" altLang="en-US" sz="9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목록 갱신</a:t>
                      </a:r>
                      <a:endParaRPr lang="en-US" altLang="ko-KR" sz="900" b="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931636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2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선택삭제</a:t>
                      </a:r>
                      <a:endParaRPr lang="en-US" altLang="ko-KR" sz="9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체크박스 선택한 글 삭제</a:t>
                      </a:r>
                      <a:endParaRPr lang="ko-KR" altLang="en-US" sz="9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727333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  <a:endParaRPr lang="en-US" altLang="ko-KR" sz="9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 시 글 보기 이동</a:t>
                      </a:r>
                      <a:endParaRPr lang="ko-KR" altLang="en-US" sz="9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504311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4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</a:t>
                      </a:r>
                      <a:endParaRPr lang="en-US" altLang="ko-KR" sz="9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- 10</a:t>
                      </a:r>
                      <a:r>
                        <a:rPr lang="ko-KR" altLang="en-US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 출력 후 </a:t>
                      </a:r>
                      <a:r>
                        <a:rPr lang="ko-KR" altLang="en-US" sz="9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처리</a:t>
                      </a:r>
                      <a:endParaRPr lang="ko-KR" altLang="en-US" sz="9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056249"/>
                  </a:ext>
                </a:extLst>
              </a:tr>
            </a:tbl>
          </a:graphicData>
        </a:graphic>
      </p:graphicFrame>
      <p:grpSp>
        <p:nvGrpSpPr>
          <p:cNvPr id="55" name="그룹 54"/>
          <p:cNvGrpSpPr/>
          <p:nvPr/>
        </p:nvGrpSpPr>
        <p:grpSpPr>
          <a:xfrm>
            <a:off x="49874" y="633155"/>
            <a:ext cx="9121230" cy="6134793"/>
            <a:chOff x="49874" y="574965"/>
            <a:chExt cx="9121230" cy="6134793"/>
          </a:xfrm>
        </p:grpSpPr>
        <p:grpSp>
          <p:nvGrpSpPr>
            <p:cNvPr id="56" name="그룹 55"/>
            <p:cNvGrpSpPr/>
            <p:nvPr/>
          </p:nvGrpSpPr>
          <p:grpSpPr>
            <a:xfrm>
              <a:off x="49874" y="574965"/>
              <a:ext cx="9121230" cy="6134793"/>
              <a:chOff x="49874" y="574965"/>
              <a:chExt cx="9121230" cy="6134793"/>
            </a:xfrm>
          </p:grpSpPr>
          <p:grpSp>
            <p:nvGrpSpPr>
              <p:cNvPr id="63" name="그룹 62"/>
              <p:cNvGrpSpPr/>
              <p:nvPr/>
            </p:nvGrpSpPr>
            <p:grpSpPr>
              <a:xfrm>
                <a:off x="49874" y="574965"/>
                <a:ext cx="8919556" cy="6134793"/>
                <a:chOff x="58187" y="656705"/>
                <a:chExt cx="8919556" cy="6134793"/>
              </a:xfrm>
            </p:grpSpPr>
            <p:grpSp>
              <p:nvGrpSpPr>
                <p:cNvPr id="66" name="그룹 65"/>
                <p:cNvGrpSpPr/>
                <p:nvPr/>
              </p:nvGrpSpPr>
              <p:grpSpPr>
                <a:xfrm>
                  <a:off x="58187" y="656705"/>
                  <a:ext cx="8919556" cy="6134793"/>
                  <a:chOff x="58187" y="656705"/>
                  <a:chExt cx="8919556" cy="6134793"/>
                </a:xfrm>
              </p:grpSpPr>
              <p:grpSp>
                <p:nvGrpSpPr>
                  <p:cNvPr id="68" name="그룹 67"/>
                  <p:cNvGrpSpPr/>
                  <p:nvPr/>
                </p:nvGrpSpPr>
                <p:grpSpPr>
                  <a:xfrm>
                    <a:off x="58187" y="656705"/>
                    <a:ext cx="8919556" cy="6134793"/>
                    <a:chOff x="58187" y="656705"/>
                    <a:chExt cx="8919556" cy="6134793"/>
                  </a:xfrm>
                </p:grpSpPr>
                <p:grpSp>
                  <p:nvGrpSpPr>
                    <p:cNvPr id="70" name="그룹 69"/>
                    <p:cNvGrpSpPr/>
                    <p:nvPr/>
                  </p:nvGrpSpPr>
                  <p:grpSpPr>
                    <a:xfrm>
                      <a:off x="58187" y="656705"/>
                      <a:ext cx="8919556" cy="6134793"/>
                      <a:chOff x="58187" y="656705"/>
                      <a:chExt cx="8919556" cy="6134793"/>
                    </a:xfrm>
                  </p:grpSpPr>
                  <p:grpSp>
                    <p:nvGrpSpPr>
                      <p:cNvPr id="72" name="그룹 71"/>
                      <p:cNvGrpSpPr/>
                      <p:nvPr/>
                    </p:nvGrpSpPr>
                    <p:grpSpPr>
                      <a:xfrm>
                        <a:off x="58187" y="656705"/>
                        <a:ext cx="8919556" cy="6134793"/>
                        <a:chOff x="58187" y="656705"/>
                        <a:chExt cx="8919556" cy="6134793"/>
                      </a:xfrm>
                    </p:grpSpPr>
                    <p:sp>
                      <p:nvSpPr>
                        <p:cNvPr id="76" name="직사각형 75"/>
                        <p:cNvSpPr/>
                        <p:nvPr/>
                      </p:nvSpPr>
                      <p:spPr>
                        <a:xfrm>
                          <a:off x="58187" y="656705"/>
                          <a:ext cx="8919556" cy="613479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77" name="직사각형 76"/>
                        <p:cNvSpPr/>
                        <p:nvPr/>
                      </p:nvSpPr>
                      <p:spPr>
                        <a:xfrm>
                          <a:off x="58187" y="656705"/>
                          <a:ext cx="8919556" cy="1246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t"/>
                        <a:lstStyle/>
                        <a:p>
                          <a:r>
                            <a:rPr lang="en-US" altLang="ko-KR" sz="1000" dirty="0" smtClean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</a:rPr>
                            <a:t>http://127.0.0.1:8080/index/admin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endParaRPr>
                        </a:p>
                      </p:txBody>
                    </p:sp>
                  </p:grpSp>
                  <p:sp>
                    <p:nvSpPr>
                      <p:cNvPr id="73" name="곱셈 기호 72"/>
                      <p:cNvSpPr/>
                      <p:nvPr/>
                    </p:nvSpPr>
                    <p:spPr>
                      <a:xfrm flipV="1">
                        <a:off x="8742783" y="663998"/>
                        <a:ext cx="99922" cy="174568"/>
                      </a:xfrm>
                      <a:prstGeom prst="mathMultiply">
                        <a:avLst>
                          <a:gd name="adj1" fmla="val 0"/>
                        </a:avLst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4" name="직사각형 73"/>
                      <p:cNvSpPr/>
                      <p:nvPr/>
                    </p:nvSpPr>
                    <p:spPr>
                      <a:xfrm>
                        <a:off x="8299838" y="694111"/>
                        <a:ext cx="108064" cy="128848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5" name="뺄셈 기호 74"/>
                      <p:cNvSpPr/>
                      <p:nvPr/>
                    </p:nvSpPr>
                    <p:spPr>
                      <a:xfrm>
                        <a:off x="7554411" y="735676"/>
                        <a:ext cx="410546" cy="45719"/>
                      </a:xfrm>
                      <a:prstGeom prst="mathMinus">
                        <a:avLst/>
                      </a:prstGeom>
                      <a:noFill/>
                      <a:ln w="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71" name="직사각형 70"/>
                    <p:cNvSpPr/>
                    <p:nvPr/>
                  </p:nvSpPr>
                  <p:spPr>
                    <a:xfrm>
                      <a:off x="58187" y="870064"/>
                      <a:ext cx="8919556" cy="85960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69" name="직사각형 68"/>
                  <p:cNvSpPr/>
                  <p:nvPr/>
                </p:nvSpPr>
                <p:spPr>
                  <a:xfrm>
                    <a:off x="58187" y="6372808"/>
                    <a:ext cx="8919556" cy="41869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67" name="Picture 2" descr="https://lh4.googleusercontent.com/j9N3JDuOIFf5Vgi1XI4hM6D1dcyq0FAlndXBCnIsxNxJJwxUmYff_UnY7NOYja8w98DzMnvMcv21sIimlBHetzCHWWVWzh3S8tY_kCU1_bhoybLw2KFBvqitZYIqimXT8Mws60UfHJVrCEqPNXX-Kdw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-479979" b="-479979"/>
                <a:stretch/>
              </p:blipFill>
              <p:spPr bwMode="auto">
                <a:xfrm>
                  <a:off x="378356" y="870064"/>
                  <a:ext cx="5058168" cy="50497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4" name="TextBox 63"/>
              <p:cNvSpPr txBox="1"/>
              <p:nvPr/>
            </p:nvSpPr>
            <p:spPr>
              <a:xfrm>
                <a:off x="8393278" y="1296260"/>
                <a:ext cx="7778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로그아웃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866827" y="1296260"/>
                <a:ext cx="7678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고객센터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1442" y="1187808"/>
              <a:ext cx="495369" cy="447737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7353932" y="1291736"/>
              <a:ext cx="7678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u="sng" dirty="0" smtClean="0">
                  <a:solidFill>
                    <a:srgbClr val="0070C0"/>
                  </a:solidFill>
                </a:rPr>
                <a:t>커뮤니티</a:t>
              </a:r>
              <a:endParaRPr lang="ko-KR" altLang="en-US" sz="1050" u="sng" dirty="0">
                <a:solidFill>
                  <a:srgbClr val="0070C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0043" y="6288548"/>
              <a:ext cx="170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</a:rPr>
                <a:t>footer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928552" y="2252747"/>
            <a:ext cx="1288472" cy="374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지역 선택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1928552" y="2840179"/>
            <a:ext cx="5151268" cy="261610"/>
            <a:chOff x="1897799" y="2882132"/>
            <a:chExt cx="5151268" cy="261610"/>
          </a:xfrm>
        </p:grpSpPr>
        <p:sp>
          <p:nvSpPr>
            <p:cNvPr id="17" name="TextBox 16"/>
            <p:cNvSpPr txBox="1"/>
            <p:nvPr/>
          </p:nvSpPr>
          <p:spPr>
            <a:xfrm>
              <a:off x="2522832" y="2882132"/>
              <a:ext cx="839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번호</a:t>
              </a:r>
              <a:endParaRPr lang="ko-KR" altLang="en-US" sz="11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823520" y="2882132"/>
              <a:ext cx="839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유형</a:t>
              </a:r>
              <a:endParaRPr lang="ko-KR" altLang="en-US" sz="11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124208" y="2882132"/>
              <a:ext cx="6241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제목</a:t>
              </a:r>
              <a:endParaRPr lang="ko-KR" altLang="en-US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209482" y="2882132"/>
              <a:ext cx="839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날짜</a:t>
              </a:r>
              <a:endParaRPr lang="ko-KR" altLang="en-US" sz="1100" dirty="0"/>
            </a:p>
          </p:txBody>
        </p:sp>
        <p:sp>
          <p:nvSpPr>
            <p:cNvPr id="78" name="순서도: 처리 77"/>
            <p:cNvSpPr/>
            <p:nvPr/>
          </p:nvSpPr>
          <p:spPr>
            <a:xfrm>
              <a:off x="1897799" y="2950165"/>
              <a:ext cx="116378" cy="125544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042211"/>
              </p:ext>
            </p:extLst>
          </p:nvPr>
        </p:nvGraphicFramePr>
        <p:xfrm>
          <a:off x="1928552" y="3179558"/>
          <a:ext cx="4696692" cy="201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346">
                  <a:extLst>
                    <a:ext uri="{9D8B030D-6E8A-4147-A177-3AD203B41FA5}">
                      <a16:colId xmlns:a16="http://schemas.microsoft.com/office/drawing/2014/main" val="2869708609"/>
                    </a:ext>
                  </a:extLst>
                </a:gridCol>
                <a:gridCol w="2348346">
                  <a:extLst>
                    <a:ext uri="{9D8B030D-6E8A-4147-A177-3AD203B41FA5}">
                      <a16:colId xmlns:a16="http://schemas.microsoft.com/office/drawing/2014/main" val="720787602"/>
                    </a:ext>
                  </a:extLst>
                </a:gridCol>
              </a:tblGrid>
              <a:tr h="10079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내용이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없습니다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56594"/>
                  </a:ext>
                </a:extLst>
              </a:tr>
              <a:tr h="10079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475153"/>
                  </a:ext>
                </a:extLst>
              </a:tr>
            </a:tbl>
          </a:graphicData>
        </a:graphic>
      </p:graphicFrame>
      <p:pic>
        <p:nvPicPr>
          <p:cNvPr id="108" name="그림 10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596" y="5481465"/>
            <a:ext cx="2350111" cy="628174"/>
          </a:xfrm>
          <a:prstGeom prst="rect">
            <a:avLst/>
          </a:prstGeom>
        </p:spPr>
      </p:pic>
      <p:sp>
        <p:nvSpPr>
          <p:cNvPr id="110" name="직사각형 109"/>
          <p:cNvSpPr/>
          <p:nvPr/>
        </p:nvSpPr>
        <p:spPr>
          <a:xfrm>
            <a:off x="1928552" y="5273223"/>
            <a:ext cx="748337" cy="229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선택삭제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883795" y="1341504"/>
            <a:ext cx="1033780" cy="23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커뮤니티 관리 </a:t>
            </a:r>
            <a:r>
              <a:rPr lang="en-US" altLang="ko-KR" sz="900" b="1" dirty="0" smtClean="0"/>
              <a:t>|</a:t>
            </a:r>
            <a:endParaRPr lang="ko-KR" altLang="en-US" sz="105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4710551" y="1341504"/>
            <a:ext cx="1030709" cy="23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 고객센터 관리 </a:t>
            </a:r>
            <a:r>
              <a:rPr lang="en-US" altLang="ko-KR" sz="900" b="1" dirty="0" smtClean="0"/>
              <a:t>|</a:t>
            </a:r>
            <a:endParaRPr lang="ko-KR" altLang="en-US" sz="105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3176325" y="1330610"/>
            <a:ext cx="1030709" cy="23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 회원 관리 </a:t>
            </a:r>
            <a:r>
              <a:rPr lang="en-US" altLang="ko-KR" sz="900" b="1" dirty="0" smtClean="0"/>
              <a:t>|</a:t>
            </a:r>
            <a:endParaRPr lang="ko-KR" altLang="en-US" sz="105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632082" y="1341504"/>
            <a:ext cx="1033780" cy="23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병원 리뷰 관리 </a:t>
            </a:r>
            <a:r>
              <a:rPr lang="en-US" altLang="ko-KR" sz="900" b="1" dirty="0" smtClean="0"/>
              <a:t>|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76616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033500"/>
              </p:ext>
            </p:extLst>
          </p:nvPr>
        </p:nvGraphicFramePr>
        <p:xfrm>
          <a:off x="0" y="0"/>
          <a:ext cx="12192000" cy="563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0196">
                  <a:extLst>
                    <a:ext uri="{9D8B030D-6E8A-4147-A177-3AD203B41FA5}">
                      <a16:colId xmlns:a16="http://schemas.microsoft.com/office/drawing/2014/main" val="3890126660"/>
                    </a:ext>
                  </a:extLst>
                </a:gridCol>
                <a:gridCol w="2726575">
                  <a:extLst>
                    <a:ext uri="{9D8B030D-6E8A-4147-A177-3AD203B41FA5}">
                      <a16:colId xmlns:a16="http://schemas.microsoft.com/office/drawing/2014/main" val="2466971226"/>
                    </a:ext>
                  </a:extLst>
                </a:gridCol>
                <a:gridCol w="3807229">
                  <a:extLst>
                    <a:ext uri="{9D8B030D-6E8A-4147-A177-3AD203B41FA5}">
                      <a16:colId xmlns:a16="http://schemas.microsoft.com/office/drawing/2014/main" val="186452065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06330777"/>
                    </a:ext>
                  </a:extLst>
                </a:gridCol>
              </a:tblGrid>
              <a:tr h="191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lt"/>
                        </a:rPr>
                        <a:t>Page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lt"/>
                        </a:rPr>
                        <a:t>화면이름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도메인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설명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810146"/>
                  </a:ext>
                </a:extLst>
              </a:tr>
              <a:tr h="257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/admin/community/view.html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커뮤니티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보기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(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삭제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http://127.0.0.1:8080/index/admin/community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커뮤니티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관리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(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삭제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03763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699026"/>
              </p:ext>
            </p:extLst>
          </p:nvPr>
        </p:nvGraphicFramePr>
        <p:xfrm>
          <a:off x="9067647" y="602883"/>
          <a:ext cx="3027372" cy="3699820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462183">
                  <a:extLst>
                    <a:ext uri="{9D8B030D-6E8A-4147-A177-3AD203B41FA5}">
                      <a16:colId xmlns:a16="http://schemas.microsoft.com/office/drawing/2014/main" val="3266824703"/>
                    </a:ext>
                  </a:extLst>
                </a:gridCol>
                <a:gridCol w="2565189">
                  <a:extLst>
                    <a:ext uri="{9D8B030D-6E8A-4147-A177-3AD203B41FA5}">
                      <a16:colId xmlns:a16="http://schemas.microsoft.com/office/drawing/2014/main" val="1088410314"/>
                    </a:ext>
                  </a:extLst>
                </a:gridCol>
              </a:tblGrid>
              <a:tr h="3041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Description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0105767"/>
                  </a:ext>
                </a:extLst>
              </a:tr>
              <a:tr h="5093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가로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폰트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: 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고딕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12px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663254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1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질문자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 </a:t>
                      </a:r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r>
                        <a:rPr lang="en-US" altLang="ko-KR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  <a:r>
                        <a:rPr lang="en-US" altLang="ko-KR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 출력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931636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2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답변자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 출력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727333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 시 해당 글 삭제 후 목록 이동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504311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4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목록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 시 목록 이동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056249"/>
                  </a:ext>
                </a:extLst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49878" y="627822"/>
            <a:ext cx="9121230" cy="6130425"/>
            <a:chOff x="49874" y="574966"/>
            <a:chExt cx="9121230" cy="6134790"/>
          </a:xfrm>
        </p:grpSpPr>
        <p:grpSp>
          <p:nvGrpSpPr>
            <p:cNvPr id="23" name="그룹 22"/>
            <p:cNvGrpSpPr/>
            <p:nvPr/>
          </p:nvGrpSpPr>
          <p:grpSpPr>
            <a:xfrm>
              <a:off x="49874" y="574966"/>
              <a:ext cx="9121230" cy="6134790"/>
              <a:chOff x="49874" y="574965"/>
              <a:chExt cx="9121230" cy="6134793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49874" y="574965"/>
                <a:ext cx="8919556" cy="6134793"/>
                <a:chOff x="58187" y="656705"/>
                <a:chExt cx="8919556" cy="6134793"/>
              </a:xfrm>
            </p:grpSpPr>
            <p:grpSp>
              <p:nvGrpSpPr>
                <p:cNvPr id="33" name="그룹 32"/>
                <p:cNvGrpSpPr/>
                <p:nvPr/>
              </p:nvGrpSpPr>
              <p:grpSpPr>
                <a:xfrm>
                  <a:off x="58187" y="656705"/>
                  <a:ext cx="8919556" cy="6134793"/>
                  <a:chOff x="58187" y="656705"/>
                  <a:chExt cx="8919556" cy="6134793"/>
                </a:xfrm>
              </p:grpSpPr>
              <p:grpSp>
                <p:nvGrpSpPr>
                  <p:cNvPr id="35" name="그룹 34"/>
                  <p:cNvGrpSpPr/>
                  <p:nvPr/>
                </p:nvGrpSpPr>
                <p:grpSpPr>
                  <a:xfrm>
                    <a:off x="58187" y="656705"/>
                    <a:ext cx="8919556" cy="6134793"/>
                    <a:chOff x="58187" y="656705"/>
                    <a:chExt cx="8919556" cy="6134793"/>
                  </a:xfrm>
                </p:grpSpPr>
                <p:grpSp>
                  <p:nvGrpSpPr>
                    <p:cNvPr id="37" name="그룹 36"/>
                    <p:cNvGrpSpPr/>
                    <p:nvPr/>
                  </p:nvGrpSpPr>
                  <p:grpSpPr>
                    <a:xfrm>
                      <a:off x="58187" y="656705"/>
                      <a:ext cx="8919556" cy="6134793"/>
                      <a:chOff x="58187" y="656705"/>
                      <a:chExt cx="8919556" cy="6134793"/>
                    </a:xfrm>
                  </p:grpSpPr>
                  <p:grpSp>
                    <p:nvGrpSpPr>
                      <p:cNvPr id="39" name="그룹 38"/>
                      <p:cNvGrpSpPr/>
                      <p:nvPr/>
                    </p:nvGrpSpPr>
                    <p:grpSpPr>
                      <a:xfrm>
                        <a:off x="58187" y="656705"/>
                        <a:ext cx="8919556" cy="6134793"/>
                        <a:chOff x="58187" y="656705"/>
                        <a:chExt cx="8919556" cy="6134793"/>
                      </a:xfrm>
                    </p:grpSpPr>
                    <p:sp>
                      <p:nvSpPr>
                        <p:cNvPr id="43" name="직사각형 42"/>
                        <p:cNvSpPr/>
                        <p:nvPr/>
                      </p:nvSpPr>
                      <p:spPr>
                        <a:xfrm>
                          <a:off x="58187" y="656705"/>
                          <a:ext cx="8919556" cy="613479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44" name="직사각형 43"/>
                        <p:cNvSpPr/>
                        <p:nvPr/>
                      </p:nvSpPr>
                      <p:spPr>
                        <a:xfrm>
                          <a:off x="58187" y="656705"/>
                          <a:ext cx="8919556" cy="1246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t"/>
                        <a:lstStyle/>
                        <a:p>
                          <a:r>
                            <a:rPr lang="en-US" altLang="ko-KR" sz="1000" dirty="0" smtClean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</a:rPr>
                            <a:t>http://127.0.0.1:8080/index/admin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endParaRPr>
                        </a:p>
                      </p:txBody>
                    </p:sp>
                  </p:grpSp>
                  <p:sp>
                    <p:nvSpPr>
                      <p:cNvPr id="40" name="곱셈 기호 39"/>
                      <p:cNvSpPr/>
                      <p:nvPr/>
                    </p:nvSpPr>
                    <p:spPr>
                      <a:xfrm flipV="1">
                        <a:off x="8742783" y="663998"/>
                        <a:ext cx="99922" cy="174568"/>
                      </a:xfrm>
                      <a:prstGeom prst="mathMultiply">
                        <a:avLst>
                          <a:gd name="adj1" fmla="val 0"/>
                        </a:avLst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1" name="직사각형 40"/>
                      <p:cNvSpPr/>
                      <p:nvPr/>
                    </p:nvSpPr>
                    <p:spPr>
                      <a:xfrm>
                        <a:off x="8299838" y="694111"/>
                        <a:ext cx="108064" cy="128848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2" name="뺄셈 기호 41"/>
                      <p:cNvSpPr/>
                      <p:nvPr/>
                    </p:nvSpPr>
                    <p:spPr>
                      <a:xfrm>
                        <a:off x="7554411" y="735676"/>
                        <a:ext cx="410546" cy="45719"/>
                      </a:xfrm>
                      <a:prstGeom prst="mathMinus">
                        <a:avLst/>
                      </a:prstGeom>
                      <a:noFill/>
                      <a:ln w="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38" name="직사각형 37"/>
                    <p:cNvSpPr/>
                    <p:nvPr/>
                  </p:nvSpPr>
                  <p:spPr>
                    <a:xfrm>
                      <a:off x="58187" y="870064"/>
                      <a:ext cx="8919556" cy="85960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36" name="직사각형 35"/>
                  <p:cNvSpPr/>
                  <p:nvPr/>
                </p:nvSpPr>
                <p:spPr>
                  <a:xfrm>
                    <a:off x="58187" y="6372808"/>
                    <a:ext cx="8919556" cy="41869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34" name="Picture 2" descr="https://lh4.googleusercontent.com/j9N3JDuOIFf5Vgi1XI4hM6D1dcyq0FAlndXBCnIsxNxJJwxUmYff_UnY7NOYja8w98DzMnvMcv21sIimlBHetzCHWWVWzh3S8tY_kCU1_bhoybLw2KFBvqitZYIqimXT8Mws60UfHJVrCEqPNXX-Kdw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-479979" b="-479979"/>
                <a:stretch/>
              </p:blipFill>
              <p:spPr bwMode="auto">
                <a:xfrm>
                  <a:off x="378356" y="870064"/>
                  <a:ext cx="5058168" cy="50497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1" name="TextBox 30"/>
              <p:cNvSpPr txBox="1"/>
              <p:nvPr/>
            </p:nvSpPr>
            <p:spPr>
              <a:xfrm>
                <a:off x="8393278" y="1296260"/>
                <a:ext cx="7778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로그아웃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866827" y="1296260"/>
                <a:ext cx="7678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고객센터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1442" y="1187809"/>
              <a:ext cx="495369" cy="447737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7353932" y="1291737"/>
              <a:ext cx="7678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u="sng" dirty="0" smtClean="0">
                  <a:solidFill>
                    <a:srgbClr val="0070C0"/>
                  </a:solidFill>
                </a:rPr>
                <a:t>커뮤니티</a:t>
              </a:r>
              <a:endParaRPr lang="ko-KR" altLang="en-US" sz="1050" u="sng" dirty="0">
                <a:solidFill>
                  <a:srgbClr val="0070C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83791" y="1289156"/>
              <a:ext cx="10337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커뮤니티 관리 </a:t>
              </a:r>
              <a:r>
                <a:rPr lang="en-US" altLang="ko-KR" sz="900" b="1" dirty="0" smtClean="0"/>
                <a:t>|</a:t>
              </a:r>
              <a:endParaRPr lang="ko-KR" altLang="en-US" sz="105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0043" y="6288546"/>
              <a:ext cx="170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</a:rPr>
                <a:t>footer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10547" y="1289156"/>
              <a:ext cx="10307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 고객센터 관리 </a:t>
              </a:r>
              <a:r>
                <a:rPr lang="en-US" altLang="ko-KR" sz="900" b="1" dirty="0" smtClean="0"/>
                <a:t>|</a:t>
              </a:r>
              <a:endParaRPr lang="ko-KR" altLang="en-US" sz="105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76321" y="1278254"/>
              <a:ext cx="10307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 회원 관리 </a:t>
              </a:r>
              <a:r>
                <a:rPr lang="en-US" altLang="ko-KR" sz="900" b="1" dirty="0" smtClean="0"/>
                <a:t>|</a:t>
              </a:r>
              <a:endParaRPr lang="ko-KR" altLang="en-US" sz="105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632078" y="1289156"/>
              <a:ext cx="10337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병원 리뷰 관리 </a:t>
              </a:r>
              <a:r>
                <a:rPr lang="en-US" altLang="ko-KR" sz="900" b="1" dirty="0" smtClean="0"/>
                <a:t>|</a:t>
              </a:r>
              <a:endParaRPr lang="ko-KR" altLang="en-US" sz="1050" b="1" dirty="0"/>
            </a:p>
          </p:txBody>
        </p:sp>
      </p:grp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795654"/>
              </p:ext>
            </p:extLst>
          </p:nvPr>
        </p:nvGraphicFramePr>
        <p:xfrm>
          <a:off x="2236121" y="4103783"/>
          <a:ext cx="4696692" cy="1502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346">
                  <a:extLst>
                    <a:ext uri="{9D8B030D-6E8A-4147-A177-3AD203B41FA5}">
                      <a16:colId xmlns:a16="http://schemas.microsoft.com/office/drawing/2014/main" val="2869708609"/>
                    </a:ext>
                  </a:extLst>
                </a:gridCol>
                <a:gridCol w="2348346">
                  <a:extLst>
                    <a:ext uri="{9D8B030D-6E8A-4147-A177-3AD203B41FA5}">
                      <a16:colId xmlns:a16="http://schemas.microsoft.com/office/drawing/2014/main" val="720787602"/>
                    </a:ext>
                  </a:extLst>
                </a:gridCol>
              </a:tblGrid>
              <a:tr h="751195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내용이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없습니다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56594"/>
                  </a:ext>
                </a:extLst>
              </a:tr>
              <a:tr h="751195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47515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655988"/>
              </p:ext>
            </p:extLst>
          </p:nvPr>
        </p:nvGraphicFramePr>
        <p:xfrm>
          <a:off x="2236121" y="2845098"/>
          <a:ext cx="4696692" cy="1258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346">
                  <a:extLst>
                    <a:ext uri="{9D8B030D-6E8A-4147-A177-3AD203B41FA5}">
                      <a16:colId xmlns:a16="http://schemas.microsoft.com/office/drawing/2014/main" val="2869708609"/>
                    </a:ext>
                  </a:extLst>
                </a:gridCol>
                <a:gridCol w="2348346">
                  <a:extLst>
                    <a:ext uri="{9D8B030D-6E8A-4147-A177-3AD203B41FA5}">
                      <a16:colId xmlns:a16="http://schemas.microsoft.com/office/drawing/2014/main" val="720787602"/>
                    </a:ext>
                  </a:extLst>
                </a:gridCol>
              </a:tblGrid>
              <a:tr h="54634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내용이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없습니다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56594"/>
                  </a:ext>
                </a:extLst>
              </a:tr>
              <a:tr h="7123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475153"/>
                  </a:ext>
                </a:extLst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937071"/>
              </p:ext>
            </p:extLst>
          </p:nvPr>
        </p:nvGraphicFramePr>
        <p:xfrm>
          <a:off x="2236121" y="2051185"/>
          <a:ext cx="4696692" cy="715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346">
                  <a:extLst>
                    <a:ext uri="{9D8B030D-6E8A-4147-A177-3AD203B41FA5}">
                      <a16:colId xmlns:a16="http://schemas.microsoft.com/office/drawing/2014/main" val="2869708609"/>
                    </a:ext>
                  </a:extLst>
                </a:gridCol>
                <a:gridCol w="2348346">
                  <a:extLst>
                    <a:ext uri="{9D8B030D-6E8A-4147-A177-3AD203B41FA5}">
                      <a16:colId xmlns:a16="http://schemas.microsoft.com/office/drawing/2014/main" val="720787602"/>
                    </a:ext>
                  </a:extLst>
                </a:gridCol>
              </a:tblGrid>
              <a:tr h="7151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내용이 없습니다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56594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330709"/>
              </p:ext>
            </p:extLst>
          </p:nvPr>
        </p:nvGraphicFramePr>
        <p:xfrm>
          <a:off x="2140528" y="2507463"/>
          <a:ext cx="4908664" cy="462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4332">
                  <a:extLst>
                    <a:ext uri="{9D8B030D-6E8A-4147-A177-3AD203B41FA5}">
                      <a16:colId xmlns:a16="http://schemas.microsoft.com/office/drawing/2014/main" val="2869708609"/>
                    </a:ext>
                  </a:extLst>
                </a:gridCol>
                <a:gridCol w="2454332">
                  <a:extLst>
                    <a:ext uri="{9D8B030D-6E8A-4147-A177-3AD203B41FA5}">
                      <a16:colId xmlns:a16="http://schemas.microsoft.com/office/drawing/2014/main" val="720787602"/>
                    </a:ext>
                  </a:extLst>
                </a:gridCol>
              </a:tblGrid>
              <a:tr h="46206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작성자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                       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작성일자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YYYY-MM-DD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5659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07030" y="4670312"/>
            <a:ext cx="230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작성자 </a:t>
            </a:r>
            <a:r>
              <a:rPr lang="en-US" altLang="ko-KR" sz="900" dirty="0" smtClean="0"/>
              <a:t>admin</a:t>
            </a:r>
          </a:p>
          <a:p>
            <a:r>
              <a:rPr lang="ko-KR" altLang="en-US" sz="900" dirty="0" smtClean="0"/>
              <a:t>작성일자 </a:t>
            </a:r>
            <a:r>
              <a:rPr lang="en-US" altLang="ko-KR" sz="900" dirty="0" smtClean="0"/>
              <a:t>YYYY-MM-DD</a:t>
            </a:r>
            <a:endParaRPr lang="ko-KR" altLang="en-US" sz="900" dirty="0"/>
          </a:p>
        </p:txBody>
      </p:sp>
      <p:sp>
        <p:nvSpPr>
          <p:cNvPr id="74" name="직사각형 73"/>
          <p:cNvSpPr/>
          <p:nvPr/>
        </p:nvSpPr>
        <p:spPr>
          <a:xfrm>
            <a:off x="5816293" y="5211849"/>
            <a:ext cx="501231" cy="229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431582" y="5211849"/>
            <a:ext cx="501231" cy="229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목록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67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564097"/>
              </p:ext>
            </p:extLst>
          </p:nvPr>
        </p:nvGraphicFramePr>
        <p:xfrm>
          <a:off x="0" y="0"/>
          <a:ext cx="12192000" cy="563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0196">
                  <a:extLst>
                    <a:ext uri="{9D8B030D-6E8A-4147-A177-3AD203B41FA5}">
                      <a16:colId xmlns:a16="http://schemas.microsoft.com/office/drawing/2014/main" val="3890126660"/>
                    </a:ext>
                  </a:extLst>
                </a:gridCol>
                <a:gridCol w="2726575">
                  <a:extLst>
                    <a:ext uri="{9D8B030D-6E8A-4147-A177-3AD203B41FA5}">
                      <a16:colId xmlns:a16="http://schemas.microsoft.com/office/drawing/2014/main" val="2466971226"/>
                    </a:ext>
                  </a:extLst>
                </a:gridCol>
                <a:gridCol w="3807229">
                  <a:extLst>
                    <a:ext uri="{9D8B030D-6E8A-4147-A177-3AD203B41FA5}">
                      <a16:colId xmlns:a16="http://schemas.microsoft.com/office/drawing/2014/main" val="186452065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06330777"/>
                    </a:ext>
                  </a:extLst>
                </a:gridCol>
              </a:tblGrid>
              <a:tr h="191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lt"/>
                        </a:rPr>
                        <a:t>Page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lt"/>
                        </a:rPr>
                        <a:t>화면이름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도메인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설명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810146"/>
                  </a:ext>
                </a:extLst>
              </a:tr>
              <a:tr h="257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/admin/member/list.html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회원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목록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http://127.0.0.1:8080/index/admin/member/list.html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회원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관리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03763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9067647" y="602883"/>
          <a:ext cx="3027372" cy="3729284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462183">
                  <a:extLst>
                    <a:ext uri="{9D8B030D-6E8A-4147-A177-3AD203B41FA5}">
                      <a16:colId xmlns:a16="http://schemas.microsoft.com/office/drawing/2014/main" val="3266824703"/>
                    </a:ext>
                  </a:extLst>
                </a:gridCol>
                <a:gridCol w="2565189">
                  <a:extLst>
                    <a:ext uri="{9D8B030D-6E8A-4147-A177-3AD203B41FA5}">
                      <a16:colId xmlns:a16="http://schemas.microsoft.com/office/drawing/2014/main" val="1088410314"/>
                    </a:ext>
                  </a:extLst>
                </a:gridCol>
              </a:tblGrid>
              <a:tr h="3041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Description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0105767"/>
                  </a:ext>
                </a:extLst>
              </a:tr>
              <a:tr h="5093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가로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폰트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: 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고딕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12px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663254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1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로고제작</a:t>
                      </a:r>
                      <a:endParaRPr lang="en-US" altLang="ko-KR" sz="10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메인 링크 이동</a:t>
                      </a:r>
                      <a:endParaRPr lang="ko-KR" altLang="en-US" sz="1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931636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2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제목별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운동 영상 검색</a:t>
                      </a:r>
                      <a:endParaRPr lang="en-US" altLang="ko-KR" sz="10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보류</a:t>
                      </a:r>
                      <a:endParaRPr lang="ko-KR" altLang="en-US" sz="1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727333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기본적인 </a:t>
                      </a:r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카테고리별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영상  출력</a:t>
                      </a:r>
                      <a:endParaRPr lang="en-US" altLang="ko-KR" sz="10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해당 카테고리 영상으로 </a:t>
                      </a:r>
                      <a:r>
                        <a:rPr lang="en-US" altLang="ko-KR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 출력</a:t>
                      </a:r>
                      <a:endParaRPr lang="ko-KR" altLang="en-US" sz="1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504311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4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 씩 </a:t>
                      </a:r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처리</a:t>
                      </a:r>
                      <a:endParaRPr lang="ko-KR" altLang="en-US" sz="1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056249"/>
                  </a:ext>
                </a:extLst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49878" y="627822"/>
            <a:ext cx="9121230" cy="6130425"/>
            <a:chOff x="49874" y="574965"/>
            <a:chExt cx="9121230" cy="6134793"/>
          </a:xfrm>
        </p:grpSpPr>
        <p:grpSp>
          <p:nvGrpSpPr>
            <p:cNvPr id="23" name="그룹 22"/>
            <p:cNvGrpSpPr/>
            <p:nvPr/>
          </p:nvGrpSpPr>
          <p:grpSpPr>
            <a:xfrm>
              <a:off x="49874" y="574965"/>
              <a:ext cx="9121230" cy="6134793"/>
              <a:chOff x="49874" y="574965"/>
              <a:chExt cx="9121230" cy="6134793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49874" y="574965"/>
                <a:ext cx="8919556" cy="6134793"/>
                <a:chOff x="58187" y="656705"/>
                <a:chExt cx="8919556" cy="6134793"/>
              </a:xfrm>
            </p:grpSpPr>
            <p:grpSp>
              <p:nvGrpSpPr>
                <p:cNvPr id="33" name="그룹 32"/>
                <p:cNvGrpSpPr/>
                <p:nvPr/>
              </p:nvGrpSpPr>
              <p:grpSpPr>
                <a:xfrm>
                  <a:off x="58187" y="656705"/>
                  <a:ext cx="8919556" cy="6134793"/>
                  <a:chOff x="58187" y="656705"/>
                  <a:chExt cx="8919556" cy="6134793"/>
                </a:xfrm>
              </p:grpSpPr>
              <p:grpSp>
                <p:nvGrpSpPr>
                  <p:cNvPr id="35" name="그룹 34"/>
                  <p:cNvGrpSpPr/>
                  <p:nvPr/>
                </p:nvGrpSpPr>
                <p:grpSpPr>
                  <a:xfrm>
                    <a:off x="58187" y="656705"/>
                    <a:ext cx="8919556" cy="6134793"/>
                    <a:chOff x="58187" y="656705"/>
                    <a:chExt cx="8919556" cy="6134793"/>
                  </a:xfrm>
                </p:grpSpPr>
                <p:grpSp>
                  <p:nvGrpSpPr>
                    <p:cNvPr id="37" name="그룹 36"/>
                    <p:cNvGrpSpPr/>
                    <p:nvPr/>
                  </p:nvGrpSpPr>
                  <p:grpSpPr>
                    <a:xfrm>
                      <a:off x="58187" y="656705"/>
                      <a:ext cx="8919556" cy="6134793"/>
                      <a:chOff x="58187" y="656705"/>
                      <a:chExt cx="8919556" cy="6134793"/>
                    </a:xfrm>
                  </p:grpSpPr>
                  <p:grpSp>
                    <p:nvGrpSpPr>
                      <p:cNvPr id="39" name="그룹 38"/>
                      <p:cNvGrpSpPr/>
                      <p:nvPr/>
                    </p:nvGrpSpPr>
                    <p:grpSpPr>
                      <a:xfrm>
                        <a:off x="58187" y="656705"/>
                        <a:ext cx="8919556" cy="6134793"/>
                        <a:chOff x="58187" y="656705"/>
                        <a:chExt cx="8919556" cy="6134793"/>
                      </a:xfrm>
                    </p:grpSpPr>
                    <p:sp>
                      <p:nvSpPr>
                        <p:cNvPr id="43" name="직사각형 42"/>
                        <p:cNvSpPr/>
                        <p:nvPr/>
                      </p:nvSpPr>
                      <p:spPr>
                        <a:xfrm>
                          <a:off x="58187" y="656705"/>
                          <a:ext cx="8919556" cy="613479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44" name="직사각형 43"/>
                        <p:cNvSpPr/>
                        <p:nvPr/>
                      </p:nvSpPr>
                      <p:spPr>
                        <a:xfrm>
                          <a:off x="58187" y="656705"/>
                          <a:ext cx="8919556" cy="1246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t"/>
                        <a:lstStyle/>
                        <a:p>
                          <a:r>
                            <a:rPr lang="en-US" altLang="ko-KR" sz="1000" dirty="0" smtClean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</a:rPr>
                            <a:t>http://127.0.0.1:8080/index/admin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endParaRPr>
                        </a:p>
                      </p:txBody>
                    </p:sp>
                  </p:grpSp>
                  <p:sp>
                    <p:nvSpPr>
                      <p:cNvPr id="40" name="곱셈 기호 39"/>
                      <p:cNvSpPr/>
                      <p:nvPr/>
                    </p:nvSpPr>
                    <p:spPr>
                      <a:xfrm flipV="1">
                        <a:off x="8742783" y="663998"/>
                        <a:ext cx="99922" cy="174568"/>
                      </a:xfrm>
                      <a:prstGeom prst="mathMultiply">
                        <a:avLst>
                          <a:gd name="adj1" fmla="val 0"/>
                        </a:avLst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1" name="직사각형 40"/>
                      <p:cNvSpPr/>
                      <p:nvPr/>
                    </p:nvSpPr>
                    <p:spPr>
                      <a:xfrm>
                        <a:off x="8299838" y="694111"/>
                        <a:ext cx="108064" cy="128848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2" name="뺄셈 기호 41"/>
                      <p:cNvSpPr/>
                      <p:nvPr/>
                    </p:nvSpPr>
                    <p:spPr>
                      <a:xfrm>
                        <a:off x="7554411" y="735676"/>
                        <a:ext cx="410546" cy="45719"/>
                      </a:xfrm>
                      <a:prstGeom prst="mathMinus">
                        <a:avLst/>
                      </a:prstGeom>
                      <a:noFill/>
                      <a:ln w="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38" name="직사각형 37"/>
                    <p:cNvSpPr/>
                    <p:nvPr/>
                  </p:nvSpPr>
                  <p:spPr>
                    <a:xfrm>
                      <a:off x="58187" y="870064"/>
                      <a:ext cx="8919556" cy="85960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36" name="직사각형 35"/>
                  <p:cNvSpPr/>
                  <p:nvPr/>
                </p:nvSpPr>
                <p:spPr>
                  <a:xfrm>
                    <a:off x="58187" y="6372808"/>
                    <a:ext cx="8919556" cy="41869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34" name="Picture 2" descr="https://lh4.googleusercontent.com/j9N3JDuOIFf5Vgi1XI4hM6D1dcyq0FAlndXBCnIsxNxJJwxUmYff_UnY7NOYja8w98DzMnvMcv21sIimlBHetzCHWWVWzh3S8tY_kCU1_bhoybLw2KFBvqitZYIqimXT8Mws60UfHJVrCEqPNXX-Kdw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-479979" b="-479979"/>
                <a:stretch/>
              </p:blipFill>
              <p:spPr bwMode="auto">
                <a:xfrm>
                  <a:off x="378356" y="870064"/>
                  <a:ext cx="5058168" cy="50497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1" name="TextBox 30"/>
              <p:cNvSpPr txBox="1"/>
              <p:nvPr/>
            </p:nvSpPr>
            <p:spPr>
              <a:xfrm>
                <a:off x="8393278" y="1296260"/>
                <a:ext cx="7778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로그아웃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866827" y="1296260"/>
                <a:ext cx="7678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고객센터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1442" y="1187808"/>
              <a:ext cx="495369" cy="447737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7353932" y="1291736"/>
              <a:ext cx="7678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u="sng" dirty="0" smtClean="0">
                  <a:solidFill>
                    <a:srgbClr val="0070C0"/>
                  </a:solidFill>
                </a:rPr>
                <a:t>커뮤니티</a:t>
              </a:r>
              <a:endParaRPr lang="ko-KR" altLang="en-US" sz="1050" u="sng" dirty="0">
                <a:solidFill>
                  <a:srgbClr val="0070C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0043" y="6288548"/>
              <a:ext cx="170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</a:rPr>
                <a:t>footer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883795" y="1341504"/>
            <a:ext cx="1033780" cy="23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커뮤니티 관리 </a:t>
            </a:r>
            <a:r>
              <a:rPr lang="en-US" altLang="ko-KR" sz="900" b="1" dirty="0" smtClean="0"/>
              <a:t>|</a:t>
            </a:r>
            <a:endParaRPr lang="ko-KR" altLang="en-US" sz="105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710551" y="1341504"/>
            <a:ext cx="1030709" cy="23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 고객센터 관리 </a:t>
            </a:r>
            <a:r>
              <a:rPr lang="en-US" altLang="ko-KR" sz="900" b="1" dirty="0" smtClean="0"/>
              <a:t>|</a:t>
            </a:r>
            <a:endParaRPr lang="ko-KR" altLang="en-US" sz="105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176325" y="1330610"/>
            <a:ext cx="1030709" cy="23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 회원 관리 </a:t>
            </a:r>
            <a:r>
              <a:rPr lang="en-US" altLang="ko-KR" sz="900" b="1" dirty="0" smtClean="0"/>
              <a:t>|</a:t>
            </a:r>
            <a:endParaRPr lang="ko-KR" altLang="en-US" sz="105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632082" y="1341504"/>
            <a:ext cx="1033780" cy="23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병원 리뷰 관리 </a:t>
            </a:r>
            <a:r>
              <a:rPr lang="en-US" altLang="ko-KR" sz="900" b="1" dirty="0" smtClean="0"/>
              <a:t>|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70341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656607"/>
              </p:ext>
            </p:extLst>
          </p:nvPr>
        </p:nvGraphicFramePr>
        <p:xfrm>
          <a:off x="0" y="0"/>
          <a:ext cx="12192000" cy="563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0196">
                  <a:extLst>
                    <a:ext uri="{9D8B030D-6E8A-4147-A177-3AD203B41FA5}">
                      <a16:colId xmlns:a16="http://schemas.microsoft.com/office/drawing/2014/main" val="3890126660"/>
                    </a:ext>
                  </a:extLst>
                </a:gridCol>
                <a:gridCol w="2726575">
                  <a:extLst>
                    <a:ext uri="{9D8B030D-6E8A-4147-A177-3AD203B41FA5}">
                      <a16:colId xmlns:a16="http://schemas.microsoft.com/office/drawing/2014/main" val="2466971226"/>
                    </a:ext>
                  </a:extLst>
                </a:gridCol>
                <a:gridCol w="3807229">
                  <a:extLst>
                    <a:ext uri="{9D8B030D-6E8A-4147-A177-3AD203B41FA5}">
                      <a16:colId xmlns:a16="http://schemas.microsoft.com/office/drawing/2014/main" val="186452065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06330777"/>
                    </a:ext>
                  </a:extLst>
                </a:gridCol>
              </a:tblGrid>
              <a:tr h="191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lt"/>
                        </a:rPr>
                        <a:t>Page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lt"/>
                        </a:rPr>
                        <a:t>화면이름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도메인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설명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810146"/>
                  </a:ext>
                </a:extLst>
              </a:tr>
              <a:tr h="257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/admin/</a:t>
                      </a:r>
                      <a:r>
                        <a:rPr lang="en-US" altLang="ko-KR" sz="1100" dirty="0" err="1" smtClean="0">
                          <a:latin typeface="+mj-lt"/>
                        </a:rPr>
                        <a:t>reivew</a:t>
                      </a:r>
                      <a:r>
                        <a:rPr lang="en-US" altLang="ko-KR" sz="1100" dirty="0" smtClean="0">
                          <a:latin typeface="+mj-lt"/>
                        </a:rPr>
                        <a:t>/list.html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병원 리뷰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목록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  <a:hlinkClick r:id="rId2"/>
                        </a:rPr>
                        <a:t>http://127.0.0.1:8080/index/admin/</a:t>
                      </a:r>
                      <a:r>
                        <a:rPr lang="en-US" altLang="ko-KR" sz="1100" dirty="0" smtClean="0">
                          <a:latin typeface="+mj-lt"/>
                        </a:rPr>
                        <a:t>review/list.html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병원 리뷰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관리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03763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9067647" y="602883"/>
          <a:ext cx="3027372" cy="3729284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462183">
                  <a:extLst>
                    <a:ext uri="{9D8B030D-6E8A-4147-A177-3AD203B41FA5}">
                      <a16:colId xmlns:a16="http://schemas.microsoft.com/office/drawing/2014/main" val="3266824703"/>
                    </a:ext>
                  </a:extLst>
                </a:gridCol>
                <a:gridCol w="2565189">
                  <a:extLst>
                    <a:ext uri="{9D8B030D-6E8A-4147-A177-3AD203B41FA5}">
                      <a16:colId xmlns:a16="http://schemas.microsoft.com/office/drawing/2014/main" val="1088410314"/>
                    </a:ext>
                  </a:extLst>
                </a:gridCol>
              </a:tblGrid>
              <a:tr h="3041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Description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0105767"/>
                  </a:ext>
                </a:extLst>
              </a:tr>
              <a:tr h="5093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가로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폰트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: 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고딕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12px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663254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1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로고제작</a:t>
                      </a:r>
                      <a:endParaRPr lang="en-US" altLang="ko-KR" sz="10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메인 링크 이동</a:t>
                      </a:r>
                      <a:endParaRPr lang="ko-KR" altLang="en-US" sz="1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931636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2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제목별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운동 영상 검색</a:t>
                      </a:r>
                      <a:endParaRPr lang="en-US" altLang="ko-KR" sz="10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보류</a:t>
                      </a:r>
                      <a:endParaRPr lang="ko-KR" altLang="en-US" sz="1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727333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기본적인 </a:t>
                      </a:r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카테고리별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영상  출력</a:t>
                      </a:r>
                      <a:endParaRPr lang="en-US" altLang="ko-KR" sz="10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해당 카테고리 영상으로 </a:t>
                      </a:r>
                      <a:r>
                        <a:rPr lang="en-US" altLang="ko-KR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 출력</a:t>
                      </a:r>
                      <a:endParaRPr lang="ko-KR" altLang="en-US" sz="1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504311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4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 씩 </a:t>
                      </a:r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처리</a:t>
                      </a:r>
                      <a:endParaRPr lang="ko-KR" altLang="en-US" sz="1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056249"/>
                  </a:ext>
                </a:extLst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49878" y="627822"/>
            <a:ext cx="9121230" cy="6130425"/>
            <a:chOff x="49874" y="574965"/>
            <a:chExt cx="9121230" cy="6134793"/>
          </a:xfrm>
        </p:grpSpPr>
        <p:grpSp>
          <p:nvGrpSpPr>
            <p:cNvPr id="23" name="그룹 22"/>
            <p:cNvGrpSpPr/>
            <p:nvPr/>
          </p:nvGrpSpPr>
          <p:grpSpPr>
            <a:xfrm>
              <a:off x="49874" y="574965"/>
              <a:ext cx="9121230" cy="6134793"/>
              <a:chOff x="49874" y="574965"/>
              <a:chExt cx="9121230" cy="6134793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49874" y="574965"/>
                <a:ext cx="8919556" cy="6134793"/>
                <a:chOff x="58187" y="656705"/>
                <a:chExt cx="8919556" cy="6134793"/>
              </a:xfrm>
            </p:grpSpPr>
            <p:grpSp>
              <p:nvGrpSpPr>
                <p:cNvPr id="33" name="그룹 32"/>
                <p:cNvGrpSpPr/>
                <p:nvPr/>
              </p:nvGrpSpPr>
              <p:grpSpPr>
                <a:xfrm>
                  <a:off x="58187" y="656705"/>
                  <a:ext cx="8919556" cy="6134793"/>
                  <a:chOff x="58187" y="656705"/>
                  <a:chExt cx="8919556" cy="6134793"/>
                </a:xfrm>
              </p:grpSpPr>
              <p:grpSp>
                <p:nvGrpSpPr>
                  <p:cNvPr id="35" name="그룹 34"/>
                  <p:cNvGrpSpPr/>
                  <p:nvPr/>
                </p:nvGrpSpPr>
                <p:grpSpPr>
                  <a:xfrm>
                    <a:off x="58187" y="656705"/>
                    <a:ext cx="8919556" cy="6134793"/>
                    <a:chOff x="58187" y="656705"/>
                    <a:chExt cx="8919556" cy="6134793"/>
                  </a:xfrm>
                </p:grpSpPr>
                <p:grpSp>
                  <p:nvGrpSpPr>
                    <p:cNvPr id="37" name="그룹 36"/>
                    <p:cNvGrpSpPr/>
                    <p:nvPr/>
                  </p:nvGrpSpPr>
                  <p:grpSpPr>
                    <a:xfrm>
                      <a:off x="58187" y="656705"/>
                      <a:ext cx="8919556" cy="6134793"/>
                      <a:chOff x="58187" y="656705"/>
                      <a:chExt cx="8919556" cy="6134793"/>
                    </a:xfrm>
                  </p:grpSpPr>
                  <p:grpSp>
                    <p:nvGrpSpPr>
                      <p:cNvPr id="39" name="그룹 38"/>
                      <p:cNvGrpSpPr/>
                      <p:nvPr/>
                    </p:nvGrpSpPr>
                    <p:grpSpPr>
                      <a:xfrm>
                        <a:off x="58187" y="656705"/>
                        <a:ext cx="8919556" cy="6134793"/>
                        <a:chOff x="58187" y="656705"/>
                        <a:chExt cx="8919556" cy="6134793"/>
                      </a:xfrm>
                    </p:grpSpPr>
                    <p:sp>
                      <p:nvSpPr>
                        <p:cNvPr id="43" name="직사각형 42"/>
                        <p:cNvSpPr/>
                        <p:nvPr/>
                      </p:nvSpPr>
                      <p:spPr>
                        <a:xfrm>
                          <a:off x="58187" y="656705"/>
                          <a:ext cx="8919556" cy="613479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44" name="직사각형 43"/>
                        <p:cNvSpPr/>
                        <p:nvPr/>
                      </p:nvSpPr>
                      <p:spPr>
                        <a:xfrm>
                          <a:off x="58187" y="656705"/>
                          <a:ext cx="8919556" cy="1246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t"/>
                        <a:lstStyle/>
                        <a:p>
                          <a:r>
                            <a:rPr lang="en-US" altLang="ko-KR" sz="1000" dirty="0" smtClean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</a:rPr>
                            <a:t>http://127.0.0.1:8080/index/admin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endParaRPr>
                        </a:p>
                      </p:txBody>
                    </p:sp>
                  </p:grpSp>
                  <p:sp>
                    <p:nvSpPr>
                      <p:cNvPr id="40" name="곱셈 기호 39"/>
                      <p:cNvSpPr/>
                      <p:nvPr/>
                    </p:nvSpPr>
                    <p:spPr>
                      <a:xfrm flipV="1">
                        <a:off x="8742783" y="663998"/>
                        <a:ext cx="99922" cy="174568"/>
                      </a:xfrm>
                      <a:prstGeom prst="mathMultiply">
                        <a:avLst>
                          <a:gd name="adj1" fmla="val 0"/>
                        </a:avLst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1" name="직사각형 40"/>
                      <p:cNvSpPr/>
                      <p:nvPr/>
                    </p:nvSpPr>
                    <p:spPr>
                      <a:xfrm>
                        <a:off x="8299838" y="694111"/>
                        <a:ext cx="108064" cy="128848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2" name="뺄셈 기호 41"/>
                      <p:cNvSpPr/>
                      <p:nvPr/>
                    </p:nvSpPr>
                    <p:spPr>
                      <a:xfrm>
                        <a:off x="7554411" y="735676"/>
                        <a:ext cx="410546" cy="45719"/>
                      </a:xfrm>
                      <a:prstGeom prst="mathMinus">
                        <a:avLst/>
                      </a:prstGeom>
                      <a:noFill/>
                      <a:ln w="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38" name="직사각형 37"/>
                    <p:cNvSpPr/>
                    <p:nvPr/>
                  </p:nvSpPr>
                  <p:spPr>
                    <a:xfrm>
                      <a:off x="58187" y="870064"/>
                      <a:ext cx="8919556" cy="85960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36" name="직사각형 35"/>
                  <p:cNvSpPr/>
                  <p:nvPr/>
                </p:nvSpPr>
                <p:spPr>
                  <a:xfrm>
                    <a:off x="58187" y="6372808"/>
                    <a:ext cx="8919556" cy="41869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34" name="Picture 2" descr="https://lh4.googleusercontent.com/j9N3JDuOIFf5Vgi1XI4hM6D1dcyq0FAlndXBCnIsxNxJJwxUmYff_UnY7NOYja8w98DzMnvMcv21sIimlBHetzCHWWVWzh3S8tY_kCU1_bhoybLw2KFBvqitZYIqimXT8Mws60UfHJVrCEqPNXX-Kdw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-479979" b="-479979"/>
                <a:stretch/>
              </p:blipFill>
              <p:spPr bwMode="auto">
                <a:xfrm>
                  <a:off x="378356" y="870064"/>
                  <a:ext cx="5058168" cy="50497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1" name="TextBox 30"/>
              <p:cNvSpPr txBox="1"/>
              <p:nvPr/>
            </p:nvSpPr>
            <p:spPr>
              <a:xfrm>
                <a:off x="8393278" y="1296260"/>
                <a:ext cx="7778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로그아웃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866827" y="1296260"/>
                <a:ext cx="7678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고객센터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1442" y="1187808"/>
              <a:ext cx="495369" cy="447737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7353932" y="1291736"/>
              <a:ext cx="7678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u="sng" dirty="0" smtClean="0">
                  <a:solidFill>
                    <a:srgbClr val="0070C0"/>
                  </a:solidFill>
                </a:rPr>
                <a:t>커뮤니티</a:t>
              </a:r>
              <a:endParaRPr lang="ko-KR" altLang="en-US" sz="1050" u="sng" dirty="0">
                <a:solidFill>
                  <a:srgbClr val="0070C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0043" y="6288548"/>
              <a:ext cx="170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</a:rPr>
                <a:t>footer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883795" y="1341504"/>
            <a:ext cx="1033780" cy="23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커뮤니티 관리 </a:t>
            </a:r>
            <a:r>
              <a:rPr lang="en-US" altLang="ko-KR" sz="900" b="1" dirty="0" smtClean="0"/>
              <a:t>|</a:t>
            </a:r>
            <a:endParaRPr lang="ko-KR" altLang="en-US" sz="105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710551" y="1341504"/>
            <a:ext cx="1030709" cy="23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 고객센터 관리 </a:t>
            </a:r>
            <a:r>
              <a:rPr lang="en-US" altLang="ko-KR" sz="900" b="1" dirty="0" smtClean="0"/>
              <a:t>|</a:t>
            </a:r>
            <a:endParaRPr lang="ko-KR" altLang="en-US" sz="105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176325" y="1330610"/>
            <a:ext cx="1030709" cy="23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 회원 관리 </a:t>
            </a:r>
            <a:r>
              <a:rPr lang="en-US" altLang="ko-KR" sz="900" b="1" dirty="0" smtClean="0"/>
              <a:t>|</a:t>
            </a:r>
            <a:endParaRPr lang="ko-KR" altLang="en-US" sz="105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632082" y="1341504"/>
            <a:ext cx="1033780" cy="23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병원 리뷰 관리 </a:t>
            </a:r>
            <a:r>
              <a:rPr lang="en-US" altLang="ko-KR" sz="900" b="1" dirty="0" smtClean="0"/>
              <a:t>|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83439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0"/>
          <a:ext cx="12192000" cy="563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0196">
                  <a:extLst>
                    <a:ext uri="{9D8B030D-6E8A-4147-A177-3AD203B41FA5}">
                      <a16:colId xmlns:a16="http://schemas.microsoft.com/office/drawing/2014/main" val="3890126660"/>
                    </a:ext>
                  </a:extLst>
                </a:gridCol>
                <a:gridCol w="2726575">
                  <a:extLst>
                    <a:ext uri="{9D8B030D-6E8A-4147-A177-3AD203B41FA5}">
                      <a16:colId xmlns:a16="http://schemas.microsoft.com/office/drawing/2014/main" val="2466971226"/>
                    </a:ext>
                  </a:extLst>
                </a:gridCol>
                <a:gridCol w="3807229">
                  <a:extLst>
                    <a:ext uri="{9D8B030D-6E8A-4147-A177-3AD203B41FA5}">
                      <a16:colId xmlns:a16="http://schemas.microsoft.com/office/drawing/2014/main" val="186452065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06330777"/>
                    </a:ext>
                  </a:extLst>
                </a:gridCol>
              </a:tblGrid>
              <a:tr h="191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lt"/>
                        </a:rPr>
                        <a:t>Page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lt"/>
                        </a:rPr>
                        <a:t>화면이름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도메인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설명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810146"/>
                  </a:ext>
                </a:extLst>
              </a:tr>
              <a:tr h="257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/admin/</a:t>
                      </a:r>
                      <a:r>
                        <a:rPr lang="en-US" altLang="ko-KR" sz="1100" dirty="0" err="1" smtClean="0">
                          <a:latin typeface="+mj-lt"/>
                        </a:rPr>
                        <a:t>cs</a:t>
                      </a:r>
                      <a:r>
                        <a:rPr lang="en-US" altLang="ko-KR" sz="1100" dirty="0" smtClean="0">
                          <a:latin typeface="+mj-lt"/>
                        </a:rPr>
                        <a:t>/notice/list.html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공지사항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목록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http://127.0.0.1:8080/index/admin/cs/notice/list.html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공지사항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관리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03763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9067647" y="602883"/>
          <a:ext cx="3027372" cy="3729284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462183">
                  <a:extLst>
                    <a:ext uri="{9D8B030D-6E8A-4147-A177-3AD203B41FA5}">
                      <a16:colId xmlns:a16="http://schemas.microsoft.com/office/drawing/2014/main" val="3266824703"/>
                    </a:ext>
                  </a:extLst>
                </a:gridCol>
                <a:gridCol w="2565189">
                  <a:extLst>
                    <a:ext uri="{9D8B030D-6E8A-4147-A177-3AD203B41FA5}">
                      <a16:colId xmlns:a16="http://schemas.microsoft.com/office/drawing/2014/main" val="1088410314"/>
                    </a:ext>
                  </a:extLst>
                </a:gridCol>
              </a:tblGrid>
              <a:tr h="3041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Description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0105767"/>
                  </a:ext>
                </a:extLst>
              </a:tr>
              <a:tr h="5093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가로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폰트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: 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고딕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12px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663254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1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로고제작</a:t>
                      </a:r>
                      <a:endParaRPr lang="en-US" altLang="ko-KR" sz="10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메인 링크 이동</a:t>
                      </a:r>
                      <a:endParaRPr lang="ko-KR" altLang="en-US" sz="1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931636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2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제목별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운동 영상 검색</a:t>
                      </a:r>
                      <a:endParaRPr lang="en-US" altLang="ko-KR" sz="10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보류</a:t>
                      </a:r>
                      <a:endParaRPr lang="ko-KR" altLang="en-US" sz="1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727333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기본적인 </a:t>
                      </a:r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카테고리별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영상  출력</a:t>
                      </a:r>
                      <a:endParaRPr lang="en-US" altLang="ko-KR" sz="10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해당 카테고리 영상으로 </a:t>
                      </a:r>
                      <a:r>
                        <a:rPr lang="en-US" altLang="ko-KR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 출력</a:t>
                      </a:r>
                      <a:endParaRPr lang="ko-KR" altLang="en-US" sz="1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504311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4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 씩 </a:t>
                      </a:r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처리</a:t>
                      </a:r>
                      <a:endParaRPr lang="ko-KR" altLang="en-US" sz="1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056249"/>
                  </a:ext>
                </a:extLst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49878" y="627822"/>
            <a:ext cx="9121230" cy="6130425"/>
            <a:chOff x="49874" y="574965"/>
            <a:chExt cx="9121230" cy="6134793"/>
          </a:xfrm>
        </p:grpSpPr>
        <p:grpSp>
          <p:nvGrpSpPr>
            <p:cNvPr id="23" name="그룹 22"/>
            <p:cNvGrpSpPr/>
            <p:nvPr/>
          </p:nvGrpSpPr>
          <p:grpSpPr>
            <a:xfrm>
              <a:off x="49874" y="574965"/>
              <a:ext cx="9121230" cy="6134793"/>
              <a:chOff x="49874" y="574965"/>
              <a:chExt cx="9121230" cy="6134793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49874" y="574965"/>
                <a:ext cx="8919556" cy="6134793"/>
                <a:chOff x="58187" y="656705"/>
                <a:chExt cx="8919556" cy="6134793"/>
              </a:xfrm>
            </p:grpSpPr>
            <p:grpSp>
              <p:nvGrpSpPr>
                <p:cNvPr id="33" name="그룹 32"/>
                <p:cNvGrpSpPr/>
                <p:nvPr/>
              </p:nvGrpSpPr>
              <p:grpSpPr>
                <a:xfrm>
                  <a:off x="58187" y="656705"/>
                  <a:ext cx="8919556" cy="6134793"/>
                  <a:chOff x="58187" y="656705"/>
                  <a:chExt cx="8919556" cy="6134793"/>
                </a:xfrm>
              </p:grpSpPr>
              <p:grpSp>
                <p:nvGrpSpPr>
                  <p:cNvPr id="35" name="그룹 34"/>
                  <p:cNvGrpSpPr/>
                  <p:nvPr/>
                </p:nvGrpSpPr>
                <p:grpSpPr>
                  <a:xfrm>
                    <a:off x="58187" y="656705"/>
                    <a:ext cx="8919556" cy="6134793"/>
                    <a:chOff x="58187" y="656705"/>
                    <a:chExt cx="8919556" cy="6134793"/>
                  </a:xfrm>
                </p:grpSpPr>
                <p:grpSp>
                  <p:nvGrpSpPr>
                    <p:cNvPr id="37" name="그룹 36"/>
                    <p:cNvGrpSpPr/>
                    <p:nvPr/>
                  </p:nvGrpSpPr>
                  <p:grpSpPr>
                    <a:xfrm>
                      <a:off x="58187" y="656705"/>
                      <a:ext cx="8919556" cy="6134793"/>
                      <a:chOff x="58187" y="656705"/>
                      <a:chExt cx="8919556" cy="6134793"/>
                    </a:xfrm>
                  </p:grpSpPr>
                  <p:grpSp>
                    <p:nvGrpSpPr>
                      <p:cNvPr id="39" name="그룹 38"/>
                      <p:cNvGrpSpPr/>
                      <p:nvPr/>
                    </p:nvGrpSpPr>
                    <p:grpSpPr>
                      <a:xfrm>
                        <a:off x="58187" y="656705"/>
                        <a:ext cx="8919556" cy="6134793"/>
                        <a:chOff x="58187" y="656705"/>
                        <a:chExt cx="8919556" cy="6134793"/>
                      </a:xfrm>
                    </p:grpSpPr>
                    <p:sp>
                      <p:nvSpPr>
                        <p:cNvPr id="43" name="직사각형 42"/>
                        <p:cNvSpPr/>
                        <p:nvPr/>
                      </p:nvSpPr>
                      <p:spPr>
                        <a:xfrm>
                          <a:off x="58187" y="656705"/>
                          <a:ext cx="8919556" cy="613479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44" name="직사각형 43"/>
                        <p:cNvSpPr/>
                        <p:nvPr/>
                      </p:nvSpPr>
                      <p:spPr>
                        <a:xfrm>
                          <a:off x="58187" y="656705"/>
                          <a:ext cx="8919556" cy="1246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t"/>
                        <a:lstStyle/>
                        <a:p>
                          <a:r>
                            <a:rPr lang="en-US" altLang="ko-KR" sz="1000" dirty="0" smtClean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</a:rPr>
                            <a:t>http://127.0.0.1:8080/index/admin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endParaRPr>
                        </a:p>
                      </p:txBody>
                    </p:sp>
                  </p:grpSp>
                  <p:sp>
                    <p:nvSpPr>
                      <p:cNvPr id="40" name="곱셈 기호 39"/>
                      <p:cNvSpPr/>
                      <p:nvPr/>
                    </p:nvSpPr>
                    <p:spPr>
                      <a:xfrm flipV="1">
                        <a:off x="8742783" y="663998"/>
                        <a:ext cx="99922" cy="174568"/>
                      </a:xfrm>
                      <a:prstGeom prst="mathMultiply">
                        <a:avLst>
                          <a:gd name="adj1" fmla="val 0"/>
                        </a:avLst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1" name="직사각형 40"/>
                      <p:cNvSpPr/>
                      <p:nvPr/>
                    </p:nvSpPr>
                    <p:spPr>
                      <a:xfrm>
                        <a:off x="8299838" y="694111"/>
                        <a:ext cx="108064" cy="128848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2" name="뺄셈 기호 41"/>
                      <p:cNvSpPr/>
                      <p:nvPr/>
                    </p:nvSpPr>
                    <p:spPr>
                      <a:xfrm>
                        <a:off x="7554411" y="735676"/>
                        <a:ext cx="410546" cy="45719"/>
                      </a:xfrm>
                      <a:prstGeom prst="mathMinus">
                        <a:avLst/>
                      </a:prstGeom>
                      <a:noFill/>
                      <a:ln w="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38" name="직사각형 37"/>
                    <p:cNvSpPr/>
                    <p:nvPr/>
                  </p:nvSpPr>
                  <p:spPr>
                    <a:xfrm>
                      <a:off x="58187" y="870064"/>
                      <a:ext cx="8919556" cy="85960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36" name="직사각형 35"/>
                  <p:cNvSpPr/>
                  <p:nvPr/>
                </p:nvSpPr>
                <p:spPr>
                  <a:xfrm>
                    <a:off x="58187" y="6372808"/>
                    <a:ext cx="8919556" cy="41869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34" name="Picture 2" descr="https://lh4.googleusercontent.com/j9N3JDuOIFf5Vgi1XI4hM6D1dcyq0FAlndXBCnIsxNxJJwxUmYff_UnY7NOYja8w98DzMnvMcv21sIimlBHetzCHWWVWzh3S8tY_kCU1_bhoybLw2KFBvqitZYIqimXT8Mws60UfHJVrCEqPNXX-Kdw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-479979" b="-479979"/>
                <a:stretch/>
              </p:blipFill>
              <p:spPr bwMode="auto">
                <a:xfrm>
                  <a:off x="378356" y="870064"/>
                  <a:ext cx="5058168" cy="50497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1" name="TextBox 30"/>
              <p:cNvSpPr txBox="1"/>
              <p:nvPr/>
            </p:nvSpPr>
            <p:spPr>
              <a:xfrm>
                <a:off x="8393278" y="1296260"/>
                <a:ext cx="7778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로그아웃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866827" y="1296260"/>
                <a:ext cx="7678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고객센터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1442" y="1187808"/>
              <a:ext cx="495369" cy="447737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7353932" y="1291736"/>
              <a:ext cx="7678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u="sng" dirty="0" smtClean="0">
                  <a:solidFill>
                    <a:srgbClr val="0070C0"/>
                  </a:solidFill>
                </a:rPr>
                <a:t>커뮤니티</a:t>
              </a:r>
              <a:endParaRPr lang="ko-KR" altLang="en-US" sz="1050" u="sng" dirty="0">
                <a:solidFill>
                  <a:srgbClr val="0070C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0043" y="6288548"/>
              <a:ext cx="170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</a:rPr>
                <a:t>footer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883795" y="1341504"/>
            <a:ext cx="1033780" cy="23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커뮤니티 관리 </a:t>
            </a:r>
            <a:r>
              <a:rPr lang="en-US" altLang="ko-KR" sz="900" b="1" dirty="0" smtClean="0"/>
              <a:t>|</a:t>
            </a:r>
            <a:endParaRPr lang="ko-KR" altLang="en-US" sz="105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710551" y="1341504"/>
            <a:ext cx="1030709" cy="23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 고객센터 관리 </a:t>
            </a:r>
            <a:r>
              <a:rPr lang="en-US" altLang="ko-KR" sz="900" b="1" dirty="0" smtClean="0"/>
              <a:t>|</a:t>
            </a:r>
            <a:endParaRPr lang="ko-KR" altLang="en-US" sz="105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176325" y="1330610"/>
            <a:ext cx="1030709" cy="23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 회원 관리 </a:t>
            </a:r>
            <a:r>
              <a:rPr lang="en-US" altLang="ko-KR" sz="900" b="1" dirty="0" smtClean="0"/>
              <a:t>|</a:t>
            </a:r>
            <a:endParaRPr lang="ko-KR" altLang="en-US" sz="105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632082" y="1341504"/>
            <a:ext cx="1033780" cy="23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병원 리뷰 관리 </a:t>
            </a:r>
            <a:r>
              <a:rPr lang="en-US" altLang="ko-KR" sz="900" b="1" dirty="0" smtClean="0"/>
              <a:t>|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26548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097692"/>
              </p:ext>
            </p:extLst>
          </p:nvPr>
        </p:nvGraphicFramePr>
        <p:xfrm>
          <a:off x="0" y="0"/>
          <a:ext cx="12192000" cy="563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0196">
                  <a:extLst>
                    <a:ext uri="{9D8B030D-6E8A-4147-A177-3AD203B41FA5}">
                      <a16:colId xmlns:a16="http://schemas.microsoft.com/office/drawing/2014/main" val="3890126660"/>
                    </a:ext>
                  </a:extLst>
                </a:gridCol>
                <a:gridCol w="2726575">
                  <a:extLst>
                    <a:ext uri="{9D8B030D-6E8A-4147-A177-3AD203B41FA5}">
                      <a16:colId xmlns:a16="http://schemas.microsoft.com/office/drawing/2014/main" val="2466971226"/>
                    </a:ext>
                  </a:extLst>
                </a:gridCol>
                <a:gridCol w="3807229">
                  <a:extLst>
                    <a:ext uri="{9D8B030D-6E8A-4147-A177-3AD203B41FA5}">
                      <a16:colId xmlns:a16="http://schemas.microsoft.com/office/drawing/2014/main" val="186452065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06330777"/>
                    </a:ext>
                  </a:extLst>
                </a:gridCol>
              </a:tblGrid>
              <a:tr h="191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lt"/>
                        </a:rPr>
                        <a:t>Page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lt"/>
                        </a:rPr>
                        <a:t>화면이름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도메인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설명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810146"/>
                  </a:ext>
                </a:extLst>
              </a:tr>
              <a:tr h="257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/admin/</a:t>
                      </a:r>
                      <a:r>
                        <a:rPr lang="en-US" altLang="ko-KR" sz="1100" dirty="0" err="1" smtClean="0">
                          <a:latin typeface="+mj-lt"/>
                        </a:rPr>
                        <a:t>cs</a:t>
                      </a:r>
                      <a:r>
                        <a:rPr lang="en-US" altLang="ko-KR" sz="1100" dirty="0" smtClean="0">
                          <a:latin typeface="+mj-lt"/>
                        </a:rPr>
                        <a:t>/notice/view.html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공지사항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보기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  <a:hlinkClick r:id="rId2"/>
                        </a:rPr>
                        <a:t>http://127.0.0.1:8080/index/admin/cs/notice/</a:t>
                      </a:r>
                      <a:r>
                        <a:rPr lang="en-US" altLang="ko-KR" sz="1100" dirty="0" smtClean="0">
                          <a:latin typeface="+mj-lt"/>
                        </a:rPr>
                        <a:t>view.html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공지사항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보기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03763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9067647" y="602883"/>
          <a:ext cx="3027372" cy="3729284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462183">
                  <a:extLst>
                    <a:ext uri="{9D8B030D-6E8A-4147-A177-3AD203B41FA5}">
                      <a16:colId xmlns:a16="http://schemas.microsoft.com/office/drawing/2014/main" val="3266824703"/>
                    </a:ext>
                  </a:extLst>
                </a:gridCol>
                <a:gridCol w="2565189">
                  <a:extLst>
                    <a:ext uri="{9D8B030D-6E8A-4147-A177-3AD203B41FA5}">
                      <a16:colId xmlns:a16="http://schemas.microsoft.com/office/drawing/2014/main" val="1088410314"/>
                    </a:ext>
                  </a:extLst>
                </a:gridCol>
              </a:tblGrid>
              <a:tr h="3041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Description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0105767"/>
                  </a:ext>
                </a:extLst>
              </a:tr>
              <a:tr h="5093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가로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폰트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: 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고딕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12px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663254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1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로고제작</a:t>
                      </a:r>
                      <a:endParaRPr lang="en-US" altLang="ko-KR" sz="10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메인 링크 이동</a:t>
                      </a:r>
                      <a:endParaRPr lang="ko-KR" altLang="en-US" sz="1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931636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2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제목별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운동 영상 검색</a:t>
                      </a:r>
                      <a:endParaRPr lang="en-US" altLang="ko-KR" sz="10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보류</a:t>
                      </a:r>
                      <a:endParaRPr lang="ko-KR" altLang="en-US" sz="1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727333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기본적인 </a:t>
                      </a:r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카테고리별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영상  출력</a:t>
                      </a:r>
                      <a:endParaRPr lang="en-US" altLang="ko-KR" sz="10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해당 카테고리 영상으로 </a:t>
                      </a:r>
                      <a:r>
                        <a:rPr lang="en-US" altLang="ko-KR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 출력</a:t>
                      </a:r>
                      <a:endParaRPr lang="ko-KR" altLang="en-US" sz="1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504311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4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 씩 </a:t>
                      </a:r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처리</a:t>
                      </a:r>
                      <a:endParaRPr lang="ko-KR" altLang="en-US" sz="1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056249"/>
                  </a:ext>
                </a:extLst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49878" y="627822"/>
            <a:ext cx="9121230" cy="6130425"/>
            <a:chOff x="49874" y="574965"/>
            <a:chExt cx="9121230" cy="6134793"/>
          </a:xfrm>
        </p:grpSpPr>
        <p:grpSp>
          <p:nvGrpSpPr>
            <p:cNvPr id="23" name="그룹 22"/>
            <p:cNvGrpSpPr/>
            <p:nvPr/>
          </p:nvGrpSpPr>
          <p:grpSpPr>
            <a:xfrm>
              <a:off x="49874" y="574965"/>
              <a:ext cx="9121230" cy="6134793"/>
              <a:chOff x="49874" y="574965"/>
              <a:chExt cx="9121230" cy="6134793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49874" y="574965"/>
                <a:ext cx="8919556" cy="6134793"/>
                <a:chOff x="58187" y="656705"/>
                <a:chExt cx="8919556" cy="6134793"/>
              </a:xfrm>
            </p:grpSpPr>
            <p:grpSp>
              <p:nvGrpSpPr>
                <p:cNvPr id="33" name="그룹 32"/>
                <p:cNvGrpSpPr/>
                <p:nvPr/>
              </p:nvGrpSpPr>
              <p:grpSpPr>
                <a:xfrm>
                  <a:off x="58187" y="656705"/>
                  <a:ext cx="8919556" cy="6134793"/>
                  <a:chOff x="58187" y="656705"/>
                  <a:chExt cx="8919556" cy="6134793"/>
                </a:xfrm>
              </p:grpSpPr>
              <p:grpSp>
                <p:nvGrpSpPr>
                  <p:cNvPr id="35" name="그룹 34"/>
                  <p:cNvGrpSpPr/>
                  <p:nvPr/>
                </p:nvGrpSpPr>
                <p:grpSpPr>
                  <a:xfrm>
                    <a:off x="58187" y="656705"/>
                    <a:ext cx="8919556" cy="6134793"/>
                    <a:chOff x="58187" y="656705"/>
                    <a:chExt cx="8919556" cy="6134793"/>
                  </a:xfrm>
                </p:grpSpPr>
                <p:grpSp>
                  <p:nvGrpSpPr>
                    <p:cNvPr id="37" name="그룹 36"/>
                    <p:cNvGrpSpPr/>
                    <p:nvPr/>
                  </p:nvGrpSpPr>
                  <p:grpSpPr>
                    <a:xfrm>
                      <a:off x="58187" y="656705"/>
                      <a:ext cx="8919556" cy="6134793"/>
                      <a:chOff x="58187" y="656705"/>
                      <a:chExt cx="8919556" cy="6134793"/>
                    </a:xfrm>
                  </p:grpSpPr>
                  <p:grpSp>
                    <p:nvGrpSpPr>
                      <p:cNvPr id="39" name="그룹 38"/>
                      <p:cNvGrpSpPr/>
                      <p:nvPr/>
                    </p:nvGrpSpPr>
                    <p:grpSpPr>
                      <a:xfrm>
                        <a:off x="58187" y="656705"/>
                        <a:ext cx="8919556" cy="6134793"/>
                        <a:chOff x="58187" y="656705"/>
                        <a:chExt cx="8919556" cy="6134793"/>
                      </a:xfrm>
                    </p:grpSpPr>
                    <p:sp>
                      <p:nvSpPr>
                        <p:cNvPr id="43" name="직사각형 42"/>
                        <p:cNvSpPr/>
                        <p:nvPr/>
                      </p:nvSpPr>
                      <p:spPr>
                        <a:xfrm>
                          <a:off x="58187" y="656705"/>
                          <a:ext cx="8919556" cy="613479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44" name="직사각형 43"/>
                        <p:cNvSpPr/>
                        <p:nvPr/>
                      </p:nvSpPr>
                      <p:spPr>
                        <a:xfrm>
                          <a:off x="58187" y="656705"/>
                          <a:ext cx="8919556" cy="1246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t"/>
                        <a:lstStyle/>
                        <a:p>
                          <a:r>
                            <a:rPr lang="en-US" altLang="ko-KR" sz="1000" dirty="0" smtClean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</a:rPr>
                            <a:t>http://127.0.0.1:8080/index/admin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endParaRPr>
                        </a:p>
                      </p:txBody>
                    </p:sp>
                  </p:grpSp>
                  <p:sp>
                    <p:nvSpPr>
                      <p:cNvPr id="40" name="곱셈 기호 39"/>
                      <p:cNvSpPr/>
                      <p:nvPr/>
                    </p:nvSpPr>
                    <p:spPr>
                      <a:xfrm flipV="1">
                        <a:off x="8742783" y="663998"/>
                        <a:ext cx="99922" cy="174568"/>
                      </a:xfrm>
                      <a:prstGeom prst="mathMultiply">
                        <a:avLst>
                          <a:gd name="adj1" fmla="val 0"/>
                        </a:avLst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1" name="직사각형 40"/>
                      <p:cNvSpPr/>
                      <p:nvPr/>
                    </p:nvSpPr>
                    <p:spPr>
                      <a:xfrm>
                        <a:off x="8299838" y="694111"/>
                        <a:ext cx="108064" cy="128848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2" name="뺄셈 기호 41"/>
                      <p:cNvSpPr/>
                      <p:nvPr/>
                    </p:nvSpPr>
                    <p:spPr>
                      <a:xfrm>
                        <a:off x="7554411" y="735676"/>
                        <a:ext cx="410546" cy="45719"/>
                      </a:xfrm>
                      <a:prstGeom prst="mathMinus">
                        <a:avLst/>
                      </a:prstGeom>
                      <a:noFill/>
                      <a:ln w="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38" name="직사각형 37"/>
                    <p:cNvSpPr/>
                    <p:nvPr/>
                  </p:nvSpPr>
                  <p:spPr>
                    <a:xfrm>
                      <a:off x="58187" y="870064"/>
                      <a:ext cx="8919556" cy="85960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36" name="직사각형 35"/>
                  <p:cNvSpPr/>
                  <p:nvPr/>
                </p:nvSpPr>
                <p:spPr>
                  <a:xfrm>
                    <a:off x="58187" y="6372808"/>
                    <a:ext cx="8919556" cy="41869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34" name="Picture 2" descr="https://lh4.googleusercontent.com/j9N3JDuOIFf5Vgi1XI4hM6D1dcyq0FAlndXBCnIsxNxJJwxUmYff_UnY7NOYja8w98DzMnvMcv21sIimlBHetzCHWWVWzh3S8tY_kCU1_bhoybLw2KFBvqitZYIqimXT8Mws60UfHJVrCEqPNXX-Kdw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-479979" b="-479979"/>
                <a:stretch/>
              </p:blipFill>
              <p:spPr bwMode="auto">
                <a:xfrm>
                  <a:off x="378356" y="870064"/>
                  <a:ext cx="5058168" cy="50497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1" name="TextBox 30"/>
              <p:cNvSpPr txBox="1"/>
              <p:nvPr/>
            </p:nvSpPr>
            <p:spPr>
              <a:xfrm>
                <a:off x="8393278" y="1296260"/>
                <a:ext cx="7778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로그아웃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866827" y="1296260"/>
                <a:ext cx="7678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고객센터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1442" y="1187808"/>
              <a:ext cx="495369" cy="44773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260620" y="1291736"/>
              <a:ext cx="930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환경설정 </a:t>
              </a:r>
              <a:r>
                <a:rPr lang="en-US" altLang="ko-KR" sz="900" b="1" dirty="0" smtClean="0"/>
                <a:t>|</a:t>
              </a:r>
              <a:endParaRPr lang="ko-KR" altLang="en-US" sz="105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353932" y="1291736"/>
              <a:ext cx="7678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u="sng" dirty="0" smtClean="0">
                  <a:solidFill>
                    <a:srgbClr val="0070C0"/>
                  </a:solidFill>
                </a:rPr>
                <a:t>커뮤니티</a:t>
              </a:r>
              <a:endParaRPr lang="ko-KR" altLang="en-US" sz="1050" u="sng" dirty="0">
                <a:solidFill>
                  <a:srgbClr val="0070C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09132" y="1291736"/>
              <a:ext cx="10337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커뮤니티 관리 </a:t>
              </a:r>
              <a:r>
                <a:rPr lang="en-US" altLang="ko-KR" sz="900" b="1" dirty="0" smtClean="0"/>
                <a:t>|</a:t>
              </a:r>
              <a:endParaRPr lang="ko-KR" altLang="en-US" sz="105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0043" y="6288548"/>
              <a:ext cx="170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</a:rPr>
                <a:t>footer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17670" y="1291736"/>
              <a:ext cx="10307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 고객센터 관리</a:t>
              </a:r>
              <a:endParaRPr lang="ko-KR" altLang="en-US" sz="105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806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092401"/>
              </p:ext>
            </p:extLst>
          </p:nvPr>
        </p:nvGraphicFramePr>
        <p:xfrm>
          <a:off x="0" y="0"/>
          <a:ext cx="12192000" cy="563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0196">
                  <a:extLst>
                    <a:ext uri="{9D8B030D-6E8A-4147-A177-3AD203B41FA5}">
                      <a16:colId xmlns:a16="http://schemas.microsoft.com/office/drawing/2014/main" val="3890126660"/>
                    </a:ext>
                  </a:extLst>
                </a:gridCol>
                <a:gridCol w="2726575">
                  <a:extLst>
                    <a:ext uri="{9D8B030D-6E8A-4147-A177-3AD203B41FA5}">
                      <a16:colId xmlns:a16="http://schemas.microsoft.com/office/drawing/2014/main" val="2466971226"/>
                    </a:ext>
                  </a:extLst>
                </a:gridCol>
                <a:gridCol w="3807229">
                  <a:extLst>
                    <a:ext uri="{9D8B030D-6E8A-4147-A177-3AD203B41FA5}">
                      <a16:colId xmlns:a16="http://schemas.microsoft.com/office/drawing/2014/main" val="186452065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06330777"/>
                    </a:ext>
                  </a:extLst>
                </a:gridCol>
              </a:tblGrid>
              <a:tr h="191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lt"/>
                        </a:rPr>
                        <a:t>Page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lt"/>
                        </a:rPr>
                        <a:t>화면이름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도메인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설명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810146"/>
                  </a:ext>
                </a:extLst>
              </a:tr>
              <a:tr h="257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/admin/</a:t>
                      </a:r>
                      <a:r>
                        <a:rPr lang="en-US" altLang="ko-KR" sz="1100" dirty="0" err="1" smtClean="0">
                          <a:latin typeface="+mj-lt"/>
                        </a:rPr>
                        <a:t>cs</a:t>
                      </a:r>
                      <a:r>
                        <a:rPr lang="en-US" altLang="ko-KR" sz="1100" dirty="0" smtClean="0">
                          <a:latin typeface="+mj-lt"/>
                        </a:rPr>
                        <a:t>/notice/write.html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공지사항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쓰기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  <a:hlinkClick r:id="rId2"/>
                        </a:rPr>
                        <a:t>http://127.0.0.1:8080/index/admin/cs/notice/</a:t>
                      </a:r>
                      <a:r>
                        <a:rPr lang="en-US" altLang="ko-KR" sz="1100" dirty="0" smtClean="0">
                          <a:latin typeface="+mj-lt"/>
                        </a:rPr>
                        <a:t>write.html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공지사항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관리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03763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9067647" y="602883"/>
          <a:ext cx="3027372" cy="3729284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462183">
                  <a:extLst>
                    <a:ext uri="{9D8B030D-6E8A-4147-A177-3AD203B41FA5}">
                      <a16:colId xmlns:a16="http://schemas.microsoft.com/office/drawing/2014/main" val="3266824703"/>
                    </a:ext>
                  </a:extLst>
                </a:gridCol>
                <a:gridCol w="2565189">
                  <a:extLst>
                    <a:ext uri="{9D8B030D-6E8A-4147-A177-3AD203B41FA5}">
                      <a16:colId xmlns:a16="http://schemas.microsoft.com/office/drawing/2014/main" val="1088410314"/>
                    </a:ext>
                  </a:extLst>
                </a:gridCol>
              </a:tblGrid>
              <a:tr h="3041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Description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0105767"/>
                  </a:ext>
                </a:extLst>
              </a:tr>
              <a:tr h="5093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가로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폰트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: 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고딕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12px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663254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1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로고제작</a:t>
                      </a:r>
                      <a:endParaRPr lang="en-US" altLang="ko-KR" sz="10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메인 링크 이동</a:t>
                      </a:r>
                      <a:endParaRPr lang="ko-KR" altLang="en-US" sz="1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931636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2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제목별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운동 영상 검색</a:t>
                      </a:r>
                      <a:endParaRPr lang="en-US" altLang="ko-KR" sz="10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보류</a:t>
                      </a:r>
                      <a:endParaRPr lang="ko-KR" altLang="en-US" sz="1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727333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기본적인 </a:t>
                      </a:r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카테고리별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영상  출력</a:t>
                      </a:r>
                      <a:endParaRPr lang="en-US" altLang="ko-KR" sz="10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해당 카테고리 영상으로 </a:t>
                      </a:r>
                      <a:r>
                        <a:rPr lang="en-US" altLang="ko-KR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 출력</a:t>
                      </a:r>
                      <a:endParaRPr lang="ko-KR" altLang="en-US" sz="1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504311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4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 씩 </a:t>
                      </a:r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처리</a:t>
                      </a:r>
                      <a:endParaRPr lang="ko-KR" altLang="en-US" sz="1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056249"/>
                  </a:ext>
                </a:extLst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49878" y="627822"/>
            <a:ext cx="9121230" cy="6130425"/>
            <a:chOff x="49874" y="574965"/>
            <a:chExt cx="9121230" cy="6134793"/>
          </a:xfrm>
        </p:grpSpPr>
        <p:grpSp>
          <p:nvGrpSpPr>
            <p:cNvPr id="23" name="그룹 22"/>
            <p:cNvGrpSpPr/>
            <p:nvPr/>
          </p:nvGrpSpPr>
          <p:grpSpPr>
            <a:xfrm>
              <a:off x="49874" y="574965"/>
              <a:ext cx="9121230" cy="6134793"/>
              <a:chOff x="49874" y="574965"/>
              <a:chExt cx="9121230" cy="6134793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49874" y="574965"/>
                <a:ext cx="8919556" cy="6134793"/>
                <a:chOff x="58187" y="656705"/>
                <a:chExt cx="8919556" cy="6134793"/>
              </a:xfrm>
            </p:grpSpPr>
            <p:grpSp>
              <p:nvGrpSpPr>
                <p:cNvPr id="33" name="그룹 32"/>
                <p:cNvGrpSpPr/>
                <p:nvPr/>
              </p:nvGrpSpPr>
              <p:grpSpPr>
                <a:xfrm>
                  <a:off x="58187" y="656705"/>
                  <a:ext cx="8919556" cy="6134793"/>
                  <a:chOff x="58187" y="656705"/>
                  <a:chExt cx="8919556" cy="6134793"/>
                </a:xfrm>
              </p:grpSpPr>
              <p:grpSp>
                <p:nvGrpSpPr>
                  <p:cNvPr id="35" name="그룹 34"/>
                  <p:cNvGrpSpPr/>
                  <p:nvPr/>
                </p:nvGrpSpPr>
                <p:grpSpPr>
                  <a:xfrm>
                    <a:off x="58187" y="656705"/>
                    <a:ext cx="8919556" cy="6134793"/>
                    <a:chOff x="58187" y="656705"/>
                    <a:chExt cx="8919556" cy="6134793"/>
                  </a:xfrm>
                </p:grpSpPr>
                <p:grpSp>
                  <p:nvGrpSpPr>
                    <p:cNvPr id="37" name="그룹 36"/>
                    <p:cNvGrpSpPr/>
                    <p:nvPr/>
                  </p:nvGrpSpPr>
                  <p:grpSpPr>
                    <a:xfrm>
                      <a:off x="58187" y="656705"/>
                      <a:ext cx="8919556" cy="6134793"/>
                      <a:chOff x="58187" y="656705"/>
                      <a:chExt cx="8919556" cy="6134793"/>
                    </a:xfrm>
                  </p:grpSpPr>
                  <p:grpSp>
                    <p:nvGrpSpPr>
                      <p:cNvPr id="39" name="그룹 38"/>
                      <p:cNvGrpSpPr/>
                      <p:nvPr/>
                    </p:nvGrpSpPr>
                    <p:grpSpPr>
                      <a:xfrm>
                        <a:off x="58187" y="656705"/>
                        <a:ext cx="8919556" cy="6134793"/>
                        <a:chOff x="58187" y="656705"/>
                        <a:chExt cx="8919556" cy="6134793"/>
                      </a:xfrm>
                    </p:grpSpPr>
                    <p:sp>
                      <p:nvSpPr>
                        <p:cNvPr id="43" name="직사각형 42"/>
                        <p:cNvSpPr/>
                        <p:nvPr/>
                      </p:nvSpPr>
                      <p:spPr>
                        <a:xfrm>
                          <a:off x="58187" y="656705"/>
                          <a:ext cx="8919556" cy="613479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44" name="직사각형 43"/>
                        <p:cNvSpPr/>
                        <p:nvPr/>
                      </p:nvSpPr>
                      <p:spPr>
                        <a:xfrm>
                          <a:off x="58187" y="656705"/>
                          <a:ext cx="8919556" cy="1246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t"/>
                        <a:lstStyle/>
                        <a:p>
                          <a:r>
                            <a:rPr lang="en-US" altLang="ko-KR" sz="1000" dirty="0" smtClean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</a:rPr>
                            <a:t>http://127.0.0.1:8080/index/admin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endParaRPr>
                        </a:p>
                      </p:txBody>
                    </p:sp>
                  </p:grpSp>
                  <p:sp>
                    <p:nvSpPr>
                      <p:cNvPr id="40" name="곱셈 기호 39"/>
                      <p:cNvSpPr/>
                      <p:nvPr/>
                    </p:nvSpPr>
                    <p:spPr>
                      <a:xfrm flipV="1">
                        <a:off x="8742783" y="663998"/>
                        <a:ext cx="99922" cy="174568"/>
                      </a:xfrm>
                      <a:prstGeom prst="mathMultiply">
                        <a:avLst>
                          <a:gd name="adj1" fmla="val 0"/>
                        </a:avLst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1" name="직사각형 40"/>
                      <p:cNvSpPr/>
                      <p:nvPr/>
                    </p:nvSpPr>
                    <p:spPr>
                      <a:xfrm>
                        <a:off x="8299838" y="694111"/>
                        <a:ext cx="108064" cy="128848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2" name="뺄셈 기호 41"/>
                      <p:cNvSpPr/>
                      <p:nvPr/>
                    </p:nvSpPr>
                    <p:spPr>
                      <a:xfrm>
                        <a:off x="7554411" y="735676"/>
                        <a:ext cx="410546" cy="45719"/>
                      </a:xfrm>
                      <a:prstGeom prst="mathMinus">
                        <a:avLst/>
                      </a:prstGeom>
                      <a:noFill/>
                      <a:ln w="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38" name="직사각형 37"/>
                    <p:cNvSpPr/>
                    <p:nvPr/>
                  </p:nvSpPr>
                  <p:spPr>
                    <a:xfrm>
                      <a:off x="58187" y="870064"/>
                      <a:ext cx="8919556" cy="85960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36" name="직사각형 35"/>
                  <p:cNvSpPr/>
                  <p:nvPr/>
                </p:nvSpPr>
                <p:spPr>
                  <a:xfrm>
                    <a:off x="58187" y="6372808"/>
                    <a:ext cx="8919556" cy="41869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34" name="Picture 2" descr="https://lh4.googleusercontent.com/j9N3JDuOIFf5Vgi1XI4hM6D1dcyq0FAlndXBCnIsxNxJJwxUmYff_UnY7NOYja8w98DzMnvMcv21sIimlBHetzCHWWVWzh3S8tY_kCU1_bhoybLw2KFBvqitZYIqimXT8Mws60UfHJVrCEqPNXX-Kdw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-479979" b="-479979"/>
                <a:stretch/>
              </p:blipFill>
              <p:spPr bwMode="auto">
                <a:xfrm>
                  <a:off x="378356" y="870064"/>
                  <a:ext cx="5058168" cy="50497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1" name="TextBox 30"/>
              <p:cNvSpPr txBox="1"/>
              <p:nvPr/>
            </p:nvSpPr>
            <p:spPr>
              <a:xfrm>
                <a:off x="8393278" y="1296260"/>
                <a:ext cx="7778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로그아웃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866827" y="1296260"/>
                <a:ext cx="7678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고객센터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1442" y="1187808"/>
              <a:ext cx="495369" cy="44773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260620" y="1291736"/>
              <a:ext cx="930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환경설정 </a:t>
              </a:r>
              <a:r>
                <a:rPr lang="en-US" altLang="ko-KR" sz="900" b="1" dirty="0" smtClean="0"/>
                <a:t>|</a:t>
              </a:r>
              <a:endParaRPr lang="ko-KR" altLang="en-US" sz="105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353932" y="1291736"/>
              <a:ext cx="7678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u="sng" dirty="0" smtClean="0">
                  <a:solidFill>
                    <a:srgbClr val="0070C0"/>
                  </a:solidFill>
                </a:rPr>
                <a:t>커뮤니티</a:t>
              </a:r>
              <a:endParaRPr lang="ko-KR" altLang="en-US" sz="1050" u="sng" dirty="0">
                <a:solidFill>
                  <a:srgbClr val="0070C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09132" y="1291736"/>
              <a:ext cx="10337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커뮤니티 관리 </a:t>
              </a:r>
              <a:r>
                <a:rPr lang="en-US" altLang="ko-KR" sz="900" b="1" dirty="0" smtClean="0"/>
                <a:t>|</a:t>
              </a:r>
              <a:endParaRPr lang="ko-KR" altLang="en-US" sz="105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0043" y="6288548"/>
              <a:ext cx="170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</a:rPr>
                <a:t>footer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17670" y="1291736"/>
              <a:ext cx="10307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 고객센터 관리</a:t>
              </a:r>
              <a:endParaRPr lang="ko-KR" altLang="en-US" sz="105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5903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186260"/>
              </p:ext>
            </p:extLst>
          </p:nvPr>
        </p:nvGraphicFramePr>
        <p:xfrm>
          <a:off x="0" y="0"/>
          <a:ext cx="12192000" cy="563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0196">
                  <a:extLst>
                    <a:ext uri="{9D8B030D-6E8A-4147-A177-3AD203B41FA5}">
                      <a16:colId xmlns:a16="http://schemas.microsoft.com/office/drawing/2014/main" val="3890126660"/>
                    </a:ext>
                  </a:extLst>
                </a:gridCol>
                <a:gridCol w="2726575">
                  <a:extLst>
                    <a:ext uri="{9D8B030D-6E8A-4147-A177-3AD203B41FA5}">
                      <a16:colId xmlns:a16="http://schemas.microsoft.com/office/drawing/2014/main" val="2466971226"/>
                    </a:ext>
                  </a:extLst>
                </a:gridCol>
                <a:gridCol w="3807229">
                  <a:extLst>
                    <a:ext uri="{9D8B030D-6E8A-4147-A177-3AD203B41FA5}">
                      <a16:colId xmlns:a16="http://schemas.microsoft.com/office/drawing/2014/main" val="186452065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06330777"/>
                    </a:ext>
                  </a:extLst>
                </a:gridCol>
              </a:tblGrid>
              <a:tr h="191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lt"/>
                        </a:rPr>
                        <a:t>Page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lt"/>
                        </a:rPr>
                        <a:t>화면이름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도메인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설명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810146"/>
                  </a:ext>
                </a:extLst>
              </a:tr>
              <a:tr h="257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/admin/</a:t>
                      </a:r>
                      <a:r>
                        <a:rPr lang="en-US" altLang="ko-KR" sz="1100" dirty="0" err="1" smtClean="0">
                          <a:latin typeface="+mj-lt"/>
                        </a:rPr>
                        <a:t>cs</a:t>
                      </a:r>
                      <a:r>
                        <a:rPr lang="en-US" altLang="ko-KR" sz="1100" dirty="0" smtClean="0">
                          <a:latin typeface="+mj-lt"/>
                        </a:rPr>
                        <a:t>/notice/modify.html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공지사항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수정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  <a:hlinkClick r:id="rId2"/>
                        </a:rPr>
                        <a:t>http://127.0.0.1:8080/index/admin/cs/notice/</a:t>
                      </a:r>
                      <a:r>
                        <a:rPr lang="en-US" altLang="ko-KR" sz="1100" dirty="0" smtClean="0">
                          <a:latin typeface="+mj-lt"/>
                        </a:rPr>
                        <a:t>modify.html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공지사항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수정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03763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9067647" y="602883"/>
          <a:ext cx="3027372" cy="3729284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462183">
                  <a:extLst>
                    <a:ext uri="{9D8B030D-6E8A-4147-A177-3AD203B41FA5}">
                      <a16:colId xmlns:a16="http://schemas.microsoft.com/office/drawing/2014/main" val="3266824703"/>
                    </a:ext>
                  </a:extLst>
                </a:gridCol>
                <a:gridCol w="2565189">
                  <a:extLst>
                    <a:ext uri="{9D8B030D-6E8A-4147-A177-3AD203B41FA5}">
                      <a16:colId xmlns:a16="http://schemas.microsoft.com/office/drawing/2014/main" val="1088410314"/>
                    </a:ext>
                  </a:extLst>
                </a:gridCol>
              </a:tblGrid>
              <a:tr h="3041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Description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0105767"/>
                  </a:ext>
                </a:extLst>
              </a:tr>
              <a:tr h="5093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가로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폰트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: 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고딕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12px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663254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1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로고제작</a:t>
                      </a:r>
                      <a:endParaRPr lang="en-US" altLang="ko-KR" sz="10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메인 링크 이동</a:t>
                      </a:r>
                      <a:endParaRPr lang="ko-KR" altLang="en-US" sz="1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931636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2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제목별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운동 영상 검색</a:t>
                      </a:r>
                      <a:endParaRPr lang="en-US" altLang="ko-KR" sz="10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보류</a:t>
                      </a:r>
                      <a:endParaRPr lang="ko-KR" altLang="en-US" sz="1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727333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기본적인 </a:t>
                      </a:r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카테고리별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영상  출력</a:t>
                      </a:r>
                      <a:endParaRPr lang="en-US" altLang="ko-KR" sz="10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해당 카테고리 영상으로 </a:t>
                      </a:r>
                      <a:r>
                        <a:rPr lang="en-US" altLang="ko-KR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 출력</a:t>
                      </a:r>
                      <a:endParaRPr lang="ko-KR" altLang="en-US" sz="1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504311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4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 씩 </a:t>
                      </a:r>
                      <a:r>
                        <a:rPr lang="ko-KR" altLang="en-US" sz="10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처리</a:t>
                      </a:r>
                      <a:endParaRPr lang="ko-KR" altLang="en-US" sz="1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056249"/>
                  </a:ext>
                </a:extLst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49878" y="627822"/>
            <a:ext cx="9121230" cy="6130425"/>
            <a:chOff x="49874" y="574965"/>
            <a:chExt cx="9121230" cy="6134793"/>
          </a:xfrm>
        </p:grpSpPr>
        <p:grpSp>
          <p:nvGrpSpPr>
            <p:cNvPr id="23" name="그룹 22"/>
            <p:cNvGrpSpPr/>
            <p:nvPr/>
          </p:nvGrpSpPr>
          <p:grpSpPr>
            <a:xfrm>
              <a:off x="49874" y="574965"/>
              <a:ext cx="9121230" cy="6134793"/>
              <a:chOff x="49874" y="574965"/>
              <a:chExt cx="9121230" cy="6134793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49874" y="574965"/>
                <a:ext cx="8919556" cy="6134793"/>
                <a:chOff x="58187" y="656705"/>
                <a:chExt cx="8919556" cy="6134793"/>
              </a:xfrm>
            </p:grpSpPr>
            <p:grpSp>
              <p:nvGrpSpPr>
                <p:cNvPr id="33" name="그룹 32"/>
                <p:cNvGrpSpPr/>
                <p:nvPr/>
              </p:nvGrpSpPr>
              <p:grpSpPr>
                <a:xfrm>
                  <a:off x="58187" y="656705"/>
                  <a:ext cx="8919556" cy="6134793"/>
                  <a:chOff x="58187" y="656705"/>
                  <a:chExt cx="8919556" cy="6134793"/>
                </a:xfrm>
              </p:grpSpPr>
              <p:grpSp>
                <p:nvGrpSpPr>
                  <p:cNvPr id="35" name="그룹 34"/>
                  <p:cNvGrpSpPr/>
                  <p:nvPr/>
                </p:nvGrpSpPr>
                <p:grpSpPr>
                  <a:xfrm>
                    <a:off x="58187" y="656705"/>
                    <a:ext cx="8919556" cy="6134793"/>
                    <a:chOff x="58187" y="656705"/>
                    <a:chExt cx="8919556" cy="6134793"/>
                  </a:xfrm>
                </p:grpSpPr>
                <p:grpSp>
                  <p:nvGrpSpPr>
                    <p:cNvPr id="37" name="그룹 36"/>
                    <p:cNvGrpSpPr/>
                    <p:nvPr/>
                  </p:nvGrpSpPr>
                  <p:grpSpPr>
                    <a:xfrm>
                      <a:off x="58187" y="656705"/>
                      <a:ext cx="8919556" cy="6134793"/>
                      <a:chOff x="58187" y="656705"/>
                      <a:chExt cx="8919556" cy="6134793"/>
                    </a:xfrm>
                  </p:grpSpPr>
                  <p:grpSp>
                    <p:nvGrpSpPr>
                      <p:cNvPr id="39" name="그룹 38"/>
                      <p:cNvGrpSpPr/>
                      <p:nvPr/>
                    </p:nvGrpSpPr>
                    <p:grpSpPr>
                      <a:xfrm>
                        <a:off x="58187" y="656705"/>
                        <a:ext cx="8919556" cy="6134793"/>
                        <a:chOff x="58187" y="656705"/>
                        <a:chExt cx="8919556" cy="6134793"/>
                      </a:xfrm>
                    </p:grpSpPr>
                    <p:sp>
                      <p:nvSpPr>
                        <p:cNvPr id="43" name="직사각형 42"/>
                        <p:cNvSpPr/>
                        <p:nvPr/>
                      </p:nvSpPr>
                      <p:spPr>
                        <a:xfrm>
                          <a:off x="58187" y="656705"/>
                          <a:ext cx="8919556" cy="613479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44" name="직사각형 43"/>
                        <p:cNvSpPr/>
                        <p:nvPr/>
                      </p:nvSpPr>
                      <p:spPr>
                        <a:xfrm>
                          <a:off x="58187" y="656705"/>
                          <a:ext cx="8919556" cy="1246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t"/>
                        <a:lstStyle/>
                        <a:p>
                          <a:r>
                            <a:rPr lang="en-US" altLang="ko-KR" sz="1000" dirty="0" smtClean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</a:rPr>
                            <a:t>http://127.0.0.1:8080/index/admin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endParaRPr>
                        </a:p>
                      </p:txBody>
                    </p:sp>
                  </p:grpSp>
                  <p:sp>
                    <p:nvSpPr>
                      <p:cNvPr id="40" name="곱셈 기호 39"/>
                      <p:cNvSpPr/>
                      <p:nvPr/>
                    </p:nvSpPr>
                    <p:spPr>
                      <a:xfrm flipV="1">
                        <a:off x="8742783" y="663998"/>
                        <a:ext cx="99922" cy="174568"/>
                      </a:xfrm>
                      <a:prstGeom prst="mathMultiply">
                        <a:avLst>
                          <a:gd name="adj1" fmla="val 0"/>
                        </a:avLst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1" name="직사각형 40"/>
                      <p:cNvSpPr/>
                      <p:nvPr/>
                    </p:nvSpPr>
                    <p:spPr>
                      <a:xfrm>
                        <a:off x="8299838" y="694111"/>
                        <a:ext cx="108064" cy="128848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2" name="뺄셈 기호 41"/>
                      <p:cNvSpPr/>
                      <p:nvPr/>
                    </p:nvSpPr>
                    <p:spPr>
                      <a:xfrm>
                        <a:off x="7554411" y="735676"/>
                        <a:ext cx="410546" cy="45719"/>
                      </a:xfrm>
                      <a:prstGeom prst="mathMinus">
                        <a:avLst/>
                      </a:prstGeom>
                      <a:noFill/>
                      <a:ln w="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38" name="직사각형 37"/>
                    <p:cNvSpPr/>
                    <p:nvPr/>
                  </p:nvSpPr>
                  <p:spPr>
                    <a:xfrm>
                      <a:off x="58187" y="870064"/>
                      <a:ext cx="8919556" cy="85960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36" name="직사각형 35"/>
                  <p:cNvSpPr/>
                  <p:nvPr/>
                </p:nvSpPr>
                <p:spPr>
                  <a:xfrm>
                    <a:off x="58187" y="6372808"/>
                    <a:ext cx="8919556" cy="41869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34" name="Picture 2" descr="https://lh4.googleusercontent.com/j9N3JDuOIFf5Vgi1XI4hM6D1dcyq0FAlndXBCnIsxNxJJwxUmYff_UnY7NOYja8w98DzMnvMcv21sIimlBHetzCHWWVWzh3S8tY_kCU1_bhoybLw2KFBvqitZYIqimXT8Mws60UfHJVrCEqPNXX-Kdw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-479979" b="-479979"/>
                <a:stretch/>
              </p:blipFill>
              <p:spPr bwMode="auto">
                <a:xfrm>
                  <a:off x="378356" y="870064"/>
                  <a:ext cx="5058168" cy="50497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1" name="TextBox 30"/>
              <p:cNvSpPr txBox="1"/>
              <p:nvPr/>
            </p:nvSpPr>
            <p:spPr>
              <a:xfrm>
                <a:off x="8393278" y="1296260"/>
                <a:ext cx="7778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로그아웃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866827" y="1296260"/>
                <a:ext cx="7678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고객센터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1442" y="1187808"/>
              <a:ext cx="495369" cy="44773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260620" y="1291736"/>
              <a:ext cx="930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환경설정 </a:t>
              </a:r>
              <a:r>
                <a:rPr lang="en-US" altLang="ko-KR" sz="900" b="1" dirty="0" smtClean="0"/>
                <a:t>|</a:t>
              </a:r>
              <a:endParaRPr lang="ko-KR" altLang="en-US" sz="105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353932" y="1291736"/>
              <a:ext cx="7678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u="sng" dirty="0" smtClean="0">
                  <a:solidFill>
                    <a:srgbClr val="0070C0"/>
                  </a:solidFill>
                </a:rPr>
                <a:t>커뮤니티</a:t>
              </a:r>
              <a:endParaRPr lang="ko-KR" altLang="en-US" sz="1050" u="sng" dirty="0">
                <a:solidFill>
                  <a:srgbClr val="0070C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09132" y="1291736"/>
              <a:ext cx="10337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커뮤니티 관리 </a:t>
              </a:r>
              <a:r>
                <a:rPr lang="en-US" altLang="ko-KR" sz="900" b="1" dirty="0" smtClean="0"/>
                <a:t>|</a:t>
              </a:r>
              <a:endParaRPr lang="ko-KR" altLang="en-US" sz="105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0043" y="6288548"/>
              <a:ext cx="170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</a:rPr>
                <a:t>footer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17670" y="1291736"/>
              <a:ext cx="10307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 고객센터 관리</a:t>
              </a:r>
              <a:endParaRPr lang="ko-KR" altLang="en-US" sz="105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9692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1189</Words>
  <Application>Microsoft Office PowerPoint</Application>
  <PresentationFormat>와이드스크린</PresentationFormat>
  <Paragraphs>491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java1</dc:creator>
  <cp:lastModifiedBy>java1</cp:lastModifiedBy>
  <cp:revision>73</cp:revision>
  <dcterms:created xsi:type="dcterms:W3CDTF">2023-02-28T02:05:00Z</dcterms:created>
  <dcterms:modified xsi:type="dcterms:W3CDTF">2023-02-28T04:49:22Z</dcterms:modified>
</cp:coreProperties>
</file>