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6" r:id="rId10"/>
    <p:sldId id="265" r:id="rId11"/>
  </p:sldIdLst>
  <p:sldSz cx="12192000" cy="6858000"/>
  <p:notesSz cx="6858000" cy="9144000"/>
  <p:embeddedFontLst>
    <p:embeddedFont>
      <p:font typeface="Bahnschrift" panose="020B0502040204020203" pitchFamily="34" charset="0"/>
      <p:regular r:id="rId12"/>
      <p:bold r:id="rId13"/>
    </p:embeddedFont>
    <p:embeddedFont>
      <p:font typeface="HY견고딕" panose="02030600000101010101" pitchFamily="18" charset="-127"/>
      <p:regular r:id="rId14"/>
    </p:embeddedFont>
    <p:embeddedFont>
      <p:font typeface="맑은 고딕" panose="020B0503020000020004" pitchFamily="50" charset="-127"/>
      <p:regular r:id="rId15"/>
      <p:bold r:id="rId16"/>
    </p:embeddedFont>
    <p:embeddedFont>
      <p:font typeface="나눔고딕 ExtraBold" panose="020D0904000000000000" pitchFamily="50" charset="-127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E97B"/>
    <a:srgbClr val="01B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1FC1-7DA1-4A7E-B866-81D87DCF9972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1719-8F71-4414-B5CF-DD8B08CCC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478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1FC1-7DA1-4A7E-B866-81D87DCF9972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1719-8F71-4414-B5CF-DD8B08CCC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326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1FC1-7DA1-4A7E-B866-81D87DCF9972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1719-8F71-4414-B5CF-DD8B08CCC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85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1FC1-7DA1-4A7E-B866-81D87DCF9972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1719-8F71-4414-B5CF-DD8B08CCC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890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1FC1-7DA1-4A7E-B866-81D87DCF9972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1719-8F71-4414-B5CF-DD8B08CCC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05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1FC1-7DA1-4A7E-B866-81D87DCF9972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1719-8F71-4414-B5CF-DD8B08CCC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412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1FC1-7DA1-4A7E-B866-81D87DCF9972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1719-8F71-4414-B5CF-DD8B08CCC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32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1FC1-7DA1-4A7E-B866-81D87DCF9972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1719-8F71-4414-B5CF-DD8B08CCC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868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1FC1-7DA1-4A7E-B866-81D87DCF9972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1719-8F71-4414-B5CF-DD8B08CCC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503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1FC1-7DA1-4A7E-B866-81D87DCF9972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1719-8F71-4414-B5CF-DD8B08CCC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1FC1-7DA1-4A7E-B866-81D87DCF9972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1719-8F71-4414-B5CF-DD8B08CCC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72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51FC1-7DA1-4A7E-B866-81D87DCF9972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11719-8F71-4414-B5CF-DD8B08CCC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265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NLcrA-eTEos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youtu.be/cNR1Ie2AlB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youtu.be/ZcFvcr9JLsw" TargetMode="External"/><Relationship Id="rId5" Type="http://schemas.openxmlformats.org/officeDocument/2006/relationships/hyperlink" Target="https://www.youtube.com/watch?v=ByoBZEMmdV8&amp;t=5s" TargetMode="External"/><Relationship Id="rId10" Type="http://schemas.openxmlformats.org/officeDocument/2006/relationships/hyperlink" Target="https://www.youtube.com/watch?v=wYwiSY0EIKU" TargetMode="External"/><Relationship Id="rId4" Type="http://schemas.openxmlformats.org/officeDocument/2006/relationships/hyperlink" Target="https://youtu.be/I96yOZbtrJs" TargetMode="External"/><Relationship Id="rId9" Type="http://schemas.openxmlformats.org/officeDocument/2006/relationships/hyperlink" Target="https://www.youtube.com/watch?v=_OgSrllc70U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2" t="28628" r="16631" b="24691"/>
          <a:stretch/>
        </p:blipFill>
        <p:spPr>
          <a:xfrm>
            <a:off x="4323914" y="1425692"/>
            <a:ext cx="3368888" cy="231518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1"/>
            <a:ext cx="12192000" cy="7385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85197" y="3839275"/>
            <a:ext cx="584632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dirty="0" smtClean="0">
                <a:ea typeface="나눔고딕 ExtraBold" panose="020D0904000000000000" pitchFamily="50" charset="-127"/>
              </a:rPr>
              <a:t>프로젝트 발표 보고서</a:t>
            </a:r>
            <a:endParaRPr lang="ko-KR" altLang="en-US" sz="4500" dirty="0">
              <a:ea typeface="나눔고딕 ExtraBold" panose="020D09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35595" y="5827362"/>
            <a:ext cx="532081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smtClean="0"/>
              <a:t>조수빈</a:t>
            </a:r>
            <a:r>
              <a:rPr lang="en-US" altLang="ko-KR" sz="2300" dirty="0" smtClean="0"/>
              <a:t>, </a:t>
            </a:r>
            <a:r>
              <a:rPr lang="ko-KR" altLang="en-US" sz="2300" dirty="0" smtClean="0"/>
              <a:t>김현준</a:t>
            </a:r>
            <a:r>
              <a:rPr lang="en-US" altLang="ko-KR" sz="2300" dirty="0" smtClean="0"/>
              <a:t>, </a:t>
            </a:r>
            <a:r>
              <a:rPr lang="ko-KR" altLang="en-US" sz="2300" dirty="0" smtClean="0"/>
              <a:t>홍민준</a:t>
            </a:r>
            <a:r>
              <a:rPr lang="en-US" altLang="ko-KR" sz="2300" dirty="0" smtClean="0"/>
              <a:t>, </a:t>
            </a:r>
            <a:r>
              <a:rPr lang="ko-KR" altLang="en-US" sz="2300" dirty="0" err="1" smtClean="0"/>
              <a:t>최아영</a:t>
            </a:r>
            <a:r>
              <a:rPr lang="en-US" altLang="ko-KR" sz="2300" dirty="0" smtClean="0"/>
              <a:t>, </a:t>
            </a:r>
            <a:r>
              <a:rPr lang="ko-KR" altLang="en-US" sz="2300" dirty="0" err="1" smtClean="0"/>
              <a:t>공민혁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370302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11600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194552" y="97276"/>
            <a:ext cx="768485" cy="7684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2" y="97275"/>
            <a:ext cx="753847" cy="7684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72227" y="190329"/>
            <a:ext cx="664754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Q &amp; A</a:t>
            </a:r>
            <a:endParaRPr lang="ko-KR" altLang="en-US" sz="3500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2" t="28628" r="16631" b="24691"/>
          <a:stretch/>
        </p:blipFill>
        <p:spPr>
          <a:xfrm>
            <a:off x="4411556" y="2561204"/>
            <a:ext cx="3368888" cy="231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8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11600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194552" y="97276"/>
            <a:ext cx="768485" cy="7684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2" y="97275"/>
            <a:ext cx="753847" cy="7684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74323" y="175098"/>
            <a:ext cx="258755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목적</a:t>
            </a:r>
            <a:endParaRPr lang="ko-KR" altLang="en-US" sz="35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323" y="2799169"/>
            <a:ext cx="1719997" cy="154423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5553" y="2730421"/>
            <a:ext cx="1891916" cy="161298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8702" y="2846948"/>
            <a:ext cx="1879267" cy="1496453"/>
          </a:xfrm>
          <a:prstGeom prst="rect">
            <a:avLst/>
          </a:prstGeom>
        </p:spPr>
      </p:pic>
      <p:grpSp>
        <p:nvGrpSpPr>
          <p:cNvPr id="33" name="그룹 32"/>
          <p:cNvGrpSpPr/>
          <p:nvPr/>
        </p:nvGrpSpPr>
        <p:grpSpPr>
          <a:xfrm>
            <a:off x="2620179" y="2502964"/>
            <a:ext cx="3153632" cy="2437559"/>
            <a:chOff x="2620179" y="2502964"/>
            <a:chExt cx="3153632" cy="2437559"/>
          </a:xfrm>
        </p:grpSpPr>
        <p:sp>
          <p:nvSpPr>
            <p:cNvPr id="25" name="원호 24"/>
            <p:cNvSpPr/>
            <p:nvPr/>
          </p:nvSpPr>
          <p:spPr>
            <a:xfrm rot="18503123">
              <a:off x="2978215" y="2144928"/>
              <a:ext cx="2437559" cy="3153632"/>
            </a:xfrm>
            <a:prstGeom prst="arc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/>
            <p:cNvCxnSpPr/>
            <p:nvPr/>
          </p:nvCxnSpPr>
          <p:spPr>
            <a:xfrm flipH="1">
              <a:off x="4756639" y="2757609"/>
              <a:ext cx="170778" cy="32768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5400000" flipH="1" flipV="1">
              <a:off x="4859612" y="2671020"/>
              <a:ext cx="170778" cy="32768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4" name="그룹 33"/>
          <p:cNvGrpSpPr/>
          <p:nvPr/>
        </p:nvGrpSpPr>
        <p:grpSpPr>
          <a:xfrm>
            <a:off x="7007469" y="2502964"/>
            <a:ext cx="3153632" cy="2437559"/>
            <a:chOff x="2620179" y="2502964"/>
            <a:chExt cx="3153632" cy="2437559"/>
          </a:xfrm>
        </p:grpSpPr>
        <p:sp>
          <p:nvSpPr>
            <p:cNvPr id="35" name="원호 34"/>
            <p:cNvSpPr/>
            <p:nvPr/>
          </p:nvSpPr>
          <p:spPr>
            <a:xfrm rot="18503123">
              <a:off x="2978215" y="2144928"/>
              <a:ext cx="2437559" cy="3153632"/>
            </a:xfrm>
            <a:prstGeom prst="arc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/>
            <p:nvPr/>
          </p:nvCxnSpPr>
          <p:spPr>
            <a:xfrm flipH="1">
              <a:off x="4756639" y="2757609"/>
              <a:ext cx="170778" cy="32768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5400000" flipH="1" flipV="1">
              <a:off x="4859612" y="2671020"/>
              <a:ext cx="170778" cy="32768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1423184" y="5448157"/>
            <a:ext cx="261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앉은 자리에서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22040" y="5448157"/>
            <a:ext cx="3735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질병 및 응급실 정보를 검색하고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499586" y="5448157"/>
            <a:ext cx="280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정보 교류가 가능한 포털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 flipH="1" flipV="1">
            <a:off x="2611387" y="2435803"/>
            <a:ext cx="3153632" cy="2437559"/>
            <a:chOff x="2620179" y="2502964"/>
            <a:chExt cx="3153632" cy="2437559"/>
          </a:xfrm>
        </p:grpSpPr>
        <p:sp>
          <p:nvSpPr>
            <p:cNvPr id="52" name="원호 51"/>
            <p:cNvSpPr/>
            <p:nvPr/>
          </p:nvSpPr>
          <p:spPr>
            <a:xfrm rot="18503123">
              <a:off x="2978215" y="2144928"/>
              <a:ext cx="2437559" cy="3153632"/>
            </a:xfrm>
            <a:prstGeom prst="arc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3" name="직선 연결선 52"/>
            <p:cNvCxnSpPr/>
            <p:nvPr/>
          </p:nvCxnSpPr>
          <p:spPr>
            <a:xfrm flipH="1">
              <a:off x="4756639" y="2757609"/>
              <a:ext cx="170778" cy="32768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rot="5400000" flipH="1" flipV="1">
              <a:off x="4859612" y="2671020"/>
              <a:ext cx="170778" cy="32768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55" name="그룹 54"/>
          <p:cNvGrpSpPr/>
          <p:nvPr/>
        </p:nvGrpSpPr>
        <p:grpSpPr>
          <a:xfrm flipH="1" flipV="1">
            <a:off x="6998677" y="2435803"/>
            <a:ext cx="3153632" cy="2437559"/>
            <a:chOff x="2620179" y="2502964"/>
            <a:chExt cx="3153632" cy="2437559"/>
          </a:xfrm>
        </p:grpSpPr>
        <p:sp>
          <p:nvSpPr>
            <p:cNvPr id="56" name="원호 55"/>
            <p:cNvSpPr/>
            <p:nvPr/>
          </p:nvSpPr>
          <p:spPr>
            <a:xfrm rot="18503123">
              <a:off x="2978215" y="2144928"/>
              <a:ext cx="2437559" cy="3153632"/>
            </a:xfrm>
            <a:prstGeom prst="arc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7" name="직선 연결선 56"/>
            <p:cNvCxnSpPr/>
            <p:nvPr/>
          </p:nvCxnSpPr>
          <p:spPr>
            <a:xfrm flipH="1">
              <a:off x="4756639" y="2757609"/>
              <a:ext cx="170778" cy="32768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rot="5400000" flipH="1" flipV="1">
              <a:off x="4859612" y="2671020"/>
              <a:ext cx="170778" cy="32768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825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11600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194552" y="97276"/>
            <a:ext cx="768485" cy="7684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2" y="97275"/>
            <a:ext cx="753847" cy="7684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74322" y="175098"/>
            <a:ext cx="425603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관련 정보 </a:t>
            </a:r>
            <a:endParaRPr lang="ko-KR" altLang="en-US" sz="35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 flipH="1">
            <a:off x="667653" y="1308747"/>
            <a:ext cx="1508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>
                <a:latin typeface="+mn-ea"/>
              </a:rPr>
              <a:t>개발환경</a:t>
            </a:r>
            <a:endParaRPr lang="ko-KR" altLang="en-US" sz="2500" b="1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7008" y="2202337"/>
            <a:ext cx="109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기술스택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73739" y="2202337"/>
            <a:ext cx="5101321" cy="783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Java17, Spring Boot 3.0.4</a:t>
            </a:r>
          </a:p>
          <a:p>
            <a:r>
              <a:rPr lang="en-US" altLang="ko-KR" sz="1600" dirty="0" smtClean="0"/>
              <a:t>HTML/CSS, jQuery 3.5</a:t>
            </a:r>
          </a:p>
          <a:p>
            <a:r>
              <a:rPr lang="en-US" altLang="ko-KR" sz="1600" dirty="0" smtClean="0"/>
              <a:t>JavaScript(ES6), </a:t>
            </a:r>
            <a:r>
              <a:rPr lang="en-US" altLang="ko-KR" sz="1600" dirty="0" err="1" smtClean="0"/>
              <a:t>Thymeleaf</a:t>
            </a:r>
            <a:r>
              <a:rPr lang="en-US" altLang="ko-KR" sz="1600" dirty="0" smtClean="0"/>
              <a:t> 3.0.15</a:t>
            </a:r>
            <a:r>
              <a:rPr lang="ko-KR" altLang="en-US" sz="1600" dirty="0" smtClean="0"/>
              <a:t> 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77008" y="3272773"/>
            <a:ext cx="109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73739" y="3288162"/>
            <a:ext cx="5101321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Apache Tomcat 9.0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273739" y="4114413"/>
            <a:ext cx="5101321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MySQL 8.0, </a:t>
            </a:r>
            <a:r>
              <a:rPr lang="en-US" altLang="ko-KR" sz="1600" dirty="0" err="1" smtClean="0"/>
              <a:t>MariaDB</a:t>
            </a:r>
            <a:r>
              <a:rPr lang="en-US" altLang="ko-KR" sz="1600" dirty="0" smtClean="0"/>
              <a:t> 5.5.68(</a:t>
            </a:r>
            <a:r>
              <a:rPr lang="ko-KR" altLang="en-US" sz="1600" dirty="0" smtClean="0"/>
              <a:t>서비스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667653" y="4897213"/>
            <a:ext cx="1854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j-lt"/>
              </a:rPr>
              <a:t>라이브러리</a:t>
            </a:r>
            <a:endParaRPr lang="en-US" altLang="ko-KR" dirty="0" smtClean="0">
              <a:latin typeface="+mj-lt"/>
            </a:endParaRPr>
          </a:p>
          <a:p>
            <a:r>
              <a:rPr lang="en-US" altLang="ko-KR" dirty="0" smtClean="0">
                <a:latin typeface="+mj-lt"/>
              </a:rPr>
              <a:t>/API</a:t>
            </a:r>
            <a:r>
              <a:rPr lang="ko-KR" altLang="en-US" dirty="0" smtClean="0">
                <a:latin typeface="+mj-lt"/>
              </a:rPr>
              <a:t> </a:t>
            </a:r>
            <a:endParaRPr lang="ko-KR" altLang="en-US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73739" y="4890242"/>
            <a:ext cx="6341037" cy="783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공공 데이터</a:t>
            </a:r>
            <a:r>
              <a:rPr lang="en-US" altLang="ko-KR" sz="1600" dirty="0" smtClean="0"/>
              <a:t>, Web Socket/Stomp protocol</a:t>
            </a:r>
          </a:p>
          <a:p>
            <a:r>
              <a:rPr lang="en-US" altLang="ko-KR" sz="1600" dirty="0" err="1"/>
              <a:t>j</a:t>
            </a:r>
            <a:r>
              <a:rPr lang="en-US" altLang="ko-KR" sz="1600" dirty="0" err="1" smtClean="0"/>
              <a:t>soup</a:t>
            </a:r>
            <a:r>
              <a:rPr lang="en-US" altLang="ko-KR" sz="1600" dirty="0" smtClean="0"/>
              <a:t> 1.15.4, </a:t>
            </a:r>
            <a:r>
              <a:rPr lang="en-US" altLang="ko-KR" sz="1600" dirty="0" err="1" smtClean="0"/>
              <a:t>Kakao</a:t>
            </a:r>
            <a:r>
              <a:rPr lang="en-US" altLang="ko-KR" sz="1600" dirty="0" smtClean="0"/>
              <a:t> Map Web API</a:t>
            </a:r>
          </a:p>
          <a:p>
            <a:r>
              <a:rPr lang="en-US" altLang="ko-KR" sz="1600" dirty="0" smtClean="0"/>
              <a:t>Java Mail Sender</a:t>
            </a:r>
            <a:endParaRPr lang="ko-KR" altLang="en-US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245" y="1818162"/>
            <a:ext cx="3244363" cy="1263811"/>
          </a:xfrm>
          <a:prstGeom prst="rect">
            <a:avLst/>
          </a:prstGeom>
        </p:spPr>
      </p:pic>
      <p:pic>
        <p:nvPicPr>
          <p:cNvPr id="1026" name="Picture 2" descr="Spring Logo PNG HD Isolated | PNG Mar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838" y="3511804"/>
            <a:ext cx="2921733" cy="103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omcat Logo PNG Transparent &amp; SVG Vector - Freebie Supply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891" y="4975480"/>
            <a:ext cx="1644813" cy="116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itHub Logo, symbol, meaning, history, PNG, brand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855" y="4975480"/>
            <a:ext cx="2078556" cy="116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578794" y="6198607"/>
            <a:ext cx="5161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Bahnschrift" panose="020B0502040204020203" pitchFamily="34" charset="0"/>
              </a:rPr>
              <a:t>https://github.com/SleepingAlbaricoque/swiftER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7008" y="4101056"/>
            <a:ext cx="109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DBMS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04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11600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194552" y="97276"/>
            <a:ext cx="768485" cy="7684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2" y="97275"/>
            <a:ext cx="753847" cy="7684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74323" y="175098"/>
            <a:ext cx="258755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 구성</a:t>
            </a:r>
            <a:endParaRPr lang="ko-KR" altLang="en-US" sz="35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34109" y="1644161"/>
            <a:ext cx="3527772" cy="4844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332114" y="1644161"/>
            <a:ext cx="3527772" cy="4844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330119" y="1644161"/>
            <a:ext cx="3527772" cy="4844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96898" y="1301262"/>
            <a:ext cx="2202194" cy="53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조수빈</a:t>
            </a:r>
            <a:endParaRPr lang="ko-KR" altLang="en-US" sz="2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994903" y="1301262"/>
            <a:ext cx="2202194" cy="53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김현준</a:t>
            </a:r>
            <a:endParaRPr lang="ko-KR" altLang="en-US" sz="2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992908" y="1301262"/>
            <a:ext cx="2202194" cy="53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홍민준</a:t>
            </a:r>
            <a:endParaRPr lang="ko-KR" altLang="en-US" sz="2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5910" y="1781836"/>
            <a:ext cx="3527772" cy="4895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메인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화면 구현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ERD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설계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 기능 구현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기능 구현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실시간 </a:t>
            </a:r>
            <a:r>
              <a:rPr lang="ko-KR" altLang="en-US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메시징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기능 구현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파이썬을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이용해 증상 정보 </a:t>
            </a:r>
            <a:r>
              <a:rPr lang="ko-KR" altLang="en-US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크롤링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 시 자동 완성 기능 구현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검색 결과 알고리즘 설계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현황 분석 보드 기능 구현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CKEditor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글 작성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 및 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jsoup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활용해 </a:t>
            </a:r>
            <a:r>
              <a:rPr lang="ko-KR" altLang="en-US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입력값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보안 처리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발표 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PPT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작성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35090" y="1837593"/>
            <a:ext cx="3527772" cy="3208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기획 및 자료조사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및 정보 화면 구현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일반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의사 회원 가입 기능 구현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가입 정보 인증 기능 구현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정보 찾기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기능 구현</a:t>
            </a:r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Spring Security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설정 및 적용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구글 이메일 전송 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API, Java Mail Sender: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이메일 인증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433095" y="1859837"/>
            <a:ext cx="35277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응급실 검색 및 결과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화면 구현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공공 데이터 실시간 검색 및 </a:t>
            </a:r>
            <a:r>
              <a:rPr lang="ko-KR" altLang="en-US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파싱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카카오 맵 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API: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응급실 위치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상세 정보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응급실 상세 페이지 기능 구현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응급실 리뷰 작성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 기능 구현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약국 검색 화면 구현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약국 검색 기능 구현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246825" y="6260123"/>
            <a:ext cx="1702340" cy="3868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팀장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244830" y="6260123"/>
            <a:ext cx="1702340" cy="3868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팀원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242835" y="6260123"/>
            <a:ext cx="1702340" cy="3868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팀원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754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11600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194552" y="97276"/>
            <a:ext cx="768485" cy="7684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2" y="97275"/>
            <a:ext cx="753847" cy="7684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74323" y="175098"/>
            <a:ext cx="258755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 구성</a:t>
            </a:r>
            <a:endParaRPr lang="ko-KR" altLang="en-US" sz="35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63735" y="1644161"/>
            <a:ext cx="3527772" cy="4844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867495" y="1644161"/>
            <a:ext cx="3527772" cy="4844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26524" y="1301262"/>
            <a:ext cx="2202194" cy="53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최아영</a:t>
            </a:r>
            <a:endParaRPr lang="ko-KR" altLang="en-US" sz="2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530284" y="1301262"/>
            <a:ext cx="2202194" cy="53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공민혁</a:t>
            </a:r>
            <a:endParaRPr lang="ko-KR" altLang="en-US" sz="2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38470" y="1836818"/>
            <a:ext cx="3527772" cy="1778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커뮤니티 화면 구현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커뮤니티 </a:t>
            </a:r>
            <a:r>
              <a:rPr lang="ko-KR" altLang="en-US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게시글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CRUD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게시글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검색 기능 구현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16965" y="1926928"/>
            <a:ext cx="3527772" cy="1086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증상 검색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화면 구현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증상 검색 기능 구현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증상 검색 결과 기능 구현</a:t>
            </a:r>
            <a:endParaRPr lang="ko-KR" altLang="en-US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376451" y="6260123"/>
            <a:ext cx="1702340" cy="3868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팀원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780211" y="6260123"/>
            <a:ext cx="1702340" cy="3868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팀원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69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연결선 33"/>
          <p:cNvCxnSpPr>
            <a:stCxn id="5" idx="2"/>
            <a:endCxn id="32" idx="2"/>
          </p:cNvCxnSpPr>
          <p:nvPr/>
        </p:nvCxnSpPr>
        <p:spPr>
          <a:xfrm>
            <a:off x="1274323" y="2025082"/>
            <a:ext cx="0" cy="4270392"/>
          </a:xfrm>
          <a:prstGeom prst="line">
            <a:avLst/>
          </a:prstGeom>
          <a:ln w="57150">
            <a:solidFill>
              <a:srgbClr val="2CE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11600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194552" y="97276"/>
            <a:ext cx="768485" cy="7684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2" y="97275"/>
            <a:ext cx="753847" cy="7684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74323" y="175098"/>
            <a:ext cx="413294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구조</a:t>
            </a:r>
            <a:endParaRPr lang="ko-KR" altLang="en-US" sz="35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598516" y="1483048"/>
            <a:ext cx="1351614" cy="542034"/>
          </a:xfrm>
          <a:prstGeom prst="roundRect">
            <a:avLst>
              <a:gd name="adj" fmla="val 29654"/>
            </a:avLst>
          </a:prstGeom>
          <a:solidFill>
            <a:srgbClr val="2CE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atin typeface="+mj-ea"/>
                <a:ea typeface="+mj-ea"/>
              </a:rPr>
              <a:t>회원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497655" y="1483048"/>
            <a:ext cx="1351614" cy="542034"/>
          </a:xfrm>
          <a:prstGeom prst="roundRect">
            <a:avLst>
              <a:gd name="adj" fmla="val 29654"/>
            </a:avLst>
          </a:prstGeom>
          <a:solidFill>
            <a:srgbClr val="2CE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atin typeface="+mj-ea"/>
                <a:ea typeface="+mj-ea"/>
              </a:rPr>
              <a:t>증상 검색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396794" y="1483048"/>
            <a:ext cx="1351614" cy="542034"/>
          </a:xfrm>
          <a:prstGeom prst="roundRect">
            <a:avLst>
              <a:gd name="adj" fmla="val 29654"/>
            </a:avLst>
          </a:prstGeom>
          <a:solidFill>
            <a:srgbClr val="2CE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latin typeface="+mj-ea"/>
                <a:ea typeface="+mj-ea"/>
              </a:rPr>
              <a:t>응급실 검색</a:t>
            </a:r>
            <a:endParaRPr lang="ko-KR" altLang="en-US" sz="1500" b="1" dirty="0">
              <a:latin typeface="+mj-ea"/>
              <a:ea typeface="+mj-ea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295933" y="1483048"/>
            <a:ext cx="1351614" cy="542034"/>
          </a:xfrm>
          <a:prstGeom prst="roundRect">
            <a:avLst>
              <a:gd name="adj" fmla="val 29654"/>
            </a:avLst>
          </a:prstGeom>
          <a:solidFill>
            <a:srgbClr val="2CE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atin typeface="+mj-ea"/>
                <a:ea typeface="+mj-ea"/>
              </a:rPr>
              <a:t>커뮤니티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195072" y="1483048"/>
            <a:ext cx="1351614" cy="542034"/>
          </a:xfrm>
          <a:prstGeom prst="roundRect">
            <a:avLst>
              <a:gd name="adj" fmla="val 29654"/>
            </a:avLst>
          </a:prstGeom>
          <a:solidFill>
            <a:srgbClr val="2CE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atin typeface="+mj-ea"/>
                <a:ea typeface="+mj-ea"/>
              </a:rPr>
              <a:t>고객센터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0094211" y="1483048"/>
            <a:ext cx="1351614" cy="542034"/>
          </a:xfrm>
          <a:prstGeom prst="roundRect">
            <a:avLst>
              <a:gd name="adj" fmla="val 29654"/>
            </a:avLst>
          </a:prstGeom>
          <a:solidFill>
            <a:srgbClr val="2CE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atin typeface="+mj-ea"/>
                <a:ea typeface="+mj-ea"/>
              </a:rPr>
              <a:t>관리자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98516" y="2356172"/>
            <a:ext cx="1351614" cy="422364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+mj-ea"/>
                <a:ea typeface="+mj-ea"/>
              </a:rPr>
              <a:t>로그인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98516" y="3059558"/>
            <a:ext cx="1351614" cy="422364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+mj-ea"/>
                <a:ea typeface="+mj-ea"/>
              </a:rPr>
              <a:t>회원약관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98516" y="3762944"/>
            <a:ext cx="1351614" cy="422364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+mj-ea"/>
                <a:ea typeface="+mj-ea"/>
              </a:rPr>
              <a:t>회원가입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98516" y="4466330"/>
            <a:ext cx="1351614" cy="422364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+mj-ea"/>
                <a:ea typeface="+mj-ea"/>
              </a:rPr>
              <a:t>아이디 찾기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98516" y="5169720"/>
            <a:ext cx="1351614" cy="422364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+mj-ea"/>
                <a:ea typeface="+mj-ea"/>
              </a:rPr>
              <a:t>비밀번호 재설정</a:t>
            </a:r>
            <a:endParaRPr lang="ko-KR" altLang="en-US" sz="11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598516" y="5873110"/>
            <a:ext cx="1351614" cy="422364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  <a:latin typeface="+mj-ea"/>
                <a:ea typeface="+mj-ea"/>
              </a:rPr>
              <a:t>마이페이지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3173462" y="1987063"/>
            <a:ext cx="0" cy="1389353"/>
          </a:xfrm>
          <a:prstGeom prst="line">
            <a:avLst/>
          </a:prstGeom>
          <a:ln w="57150">
            <a:solidFill>
              <a:srgbClr val="2CE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>
          <a:xfrm>
            <a:off x="2497655" y="2356172"/>
            <a:ext cx="1351614" cy="422364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+mj-ea"/>
                <a:ea typeface="+mj-ea"/>
              </a:rPr>
              <a:t>검색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497655" y="3059558"/>
            <a:ext cx="1351614" cy="422364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+mj-ea"/>
                <a:ea typeface="+mj-ea"/>
              </a:rPr>
              <a:t>검색 결과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5072601" y="1995855"/>
            <a:ext cx="0" cy="1389353"/>
          </a:xfrm>
          <a:prstGeom prst="line">
            <a:avLst/>
          </a:prstGeom>
          <a:ln w="57150">
            <a:solidFill>
              <a:srgbClr val="2CE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4396794" y="2356172"/>
            <a:ext cx="1351614" cy="422364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  <a:ea typeface="+mj-ea"/>
              </a:rPr>
              <a:t>검색 및 지도 출력</a:t>
            </a:r>
            <a:endParaRPr lang="ko-KR" altLang="en-US" sz="1050" b="1" dirty="0">
              <a:solidFill>
                <a:schemeClr val="tx1"/>
              </a:solidFill>
              <a:ea typeface="+mj-ea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396794" y="3059558"/>
            <a:ext cx="1351614" cy="422364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+mj-ea"/>
                <a:ea typeface="+mj-ea"/>
              </a:rPr>
              <a:t>상세 페이지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6971739" y="1951892"/>
            <a:ext cx="0" cy="2092739"/>
          </a:xfrm>
          <a:prstGeom prst="line">
            <a:avLst/>
          </a:prstGeom>
          <a:ln w="57150">
            <a:solidFill>
              <a:srgbClr val="2CE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6295932" y="2356172"/>
            <a:ext cx="1351614" cy="422364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+mj-ea"/>
                <a:ea typeface="+mj-ea"/>
              </a:rPr>
              <a:t>자유 게시판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6295932" y="3059558"/>
            <a:ext cx="1351614" cy="422364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+mj-ea"/>
                <a:ea typeface="+mj-ea"/>
              </a:rPr>
              <a:t>질문 게시판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6295932" y="3762944"/>
            <a:ext cx="1351614" cy="422364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내가 사는 동네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8870876" y="2013439"/>
            <a:ext cx="0" cy="2796125"/>
          </a:xfrm>
          <a:prstGeom prst="line">
            <a:avLst/>
          </a:prstGeom>
          <a:ln w="57150">
            <a:solidFill>
              <a:srgbClr val="2CE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56"/>
          <p:cNvSpPr/>
          <p:nvPr/>
        </p:nvSpPr>
        <p:spPr>
          <a:xfrm>
            <a:off x="8195069" y="2356172"/>
            <a:ext cx="1351614" cy="422364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+mj-ea"/>
                <a:ea typeface="+mj-ea"/>
              </a:rPr>
              <a:t>메인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8195069" y="3059558"/>
            <a:ext cx="1351614" cy="422364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+mj-ea"/>
                <a:ea typeface="+mj-ea"/>
              </a:rPr>
              <a:t>공지사항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8195069" y="3762944"/>
            <a:ext cx="1351614" cy="422364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자주 묻는 질문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8195069" y="4466330"/>
            <a:ext cx="1351614" cy="422364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j-ea"/>
                <a:ea typeface="+mj-ea"/>
              </a:rPr>
              <a:t>1:1 </a:t>
            </a:r>
            <a:r>
              <a:rPr lang="ko-KR" altLang="en-US" sz="1400" b="1" dirty="0" smtClean="0">
                <a:solidFill>
                  <a:schemeClr val="tx1"/>
                </a:solidFill>
                <a:latin typeface="+mj-ea"/>
                <a:ea typeface="+mj-ea"/>
              </a:rPr>
              <a:t>문의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10770012" y="1890346"/>
            <a:ext cx="0" cy="3499515"/>
          </a:xfrm>
          <a:prstGeom prst="line">
            <a:avLst/>
          </a:prstGeom>
          <a:ln w="57150">
            <a:solidFill>
              <a:srgbClr val="2CE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63"/>
          <p:cNvSpPr/>
          <p:nvPr/>
        </p:nvSpPr>
        <p:spPr>
          <a:xfrm>
            <a:off x="10094205" y="2356172"/>
            <a:ext cx="1351614" cy="422364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+mj-ea"/>
                <a:ea typeface="+mj-ea"/>
              </a:rPr>
              <a:t>현황 보드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10094205" y="3059558"/>
            <a:ext cx="1351614" cy="422364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+mj-ea"/>
                <a:ea typeface="+mj-ea"/>
              </a:rPr>
              <a:t>회원 관리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10094205" y="3762944"/>
            <a:ext cx="1351614" cy="422364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병원 리뷰 관리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0094205" y="4466330"/>
            <a:ext cx="1351614" cy="422364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커뮤니티 관리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10094205" y="5169720"/>
            <a:ext cx="1351614" cy="422364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고객센터 관리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2497651" y="4142725"/>
            <a:ext cx="1351614" cy="542034"/>
          </a:xfrm>
          <a:prstGeom prst="roundRect">
            <a:avLst>
              <a:gd name="adj" fmla="val 29654"/>
            </a:avLst>
          </a:prstGeom>
          <a:solidFill>
            <a:srgbClr val="2CE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latin typeface="+mj-ea"/>
                <a:ea typeface="+mj-ea"/>
              </a:rPr>
              <a:t>메세지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396784" y="4142725"/>
            <a:ext cx="1351614" cy="542034"/>
          </a:xfrm>
          <a:prstGeom prst="roundRect">
            <a:avLst>
              <a:gd name="adj" fmla="val 29654"/>
            </a:avLst>
          </a:prstGeom>
          <a:solidFill>
            <a:srgbClr val="2CE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atin typeface="+mj-ea"/>
                <a:ea typeface="+mj-ea"/>
              </a:rPr>
              <a:t>약국 검색</a:t>
            </a:r>
            <a:endParaRPr lang="ko-KR" altLang="en-US" sz="1600" b="1" dirty="0">
              <a:latin typeface="+mj-ea"/>
              <a:ea typeface="+mj-ea"/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5083780" y="4680390"/>
            <a:ext cx="0" cy="685967"/>
          </a:xfrm>
          <a:prstGeom prst="line">
            <a:avLst/>
          </a:prstGeom>
          <a:ln w="57150">
            <a:solidFill>
              <a:srgbClr val="2CE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모서리가 둥근 직사각형 45"/>
          <p:cNvSpPr/>
          <p:nvPr/>
        </p:nvSpPr>
        <p:spPr>
          <a:xfrm>
            <a:off x="4407973" y="4961577"/>
            <a:ext cx="1351614" cy="422364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  <a:latin typeface="+mj-ea"/>
                <a:ea typeface="+mj-ea"/>
              </a:rPr>
              <a:t>검색 및 지도 출력</a:t>
            </a:r>
            <a:endParaRPr lang="ko-KR" altLang="en-US" sz="105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8255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82" y="973952"/>
            <a:ext cx="6816436" cy="588404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011600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194552" y="97276"/>
            <a:ext cx="768485" cy="7684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2" y="97275"/>
            <a:ext cx="753847" cy="7684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74323" y="175098"/>
            <a:ext cx="664754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구조</a:t>
            </a:r>
            <a:endParaRPr lang="ko-KR" altLang="en-US" sz="35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470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11600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194552" y="97276"/>
            <a:ext cx="768485" cy="7684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2" y="97275"/>
            <a:ext cx="753847" cy="7684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74323" y="175098"/>
            <a:ext cx="664754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기능</a:t>
            </a:r>
            <a:endParaRPr lang="ko-KR" altLang="en-US" sz="35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74323" y="1538654"/>
            <a:ext cx="97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81441" y="1538654"/>
            <a:ext cx="92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4"/>
              </a:rPr>
              <a:t>https://youtu.be/I96yOZbtrJs</a:t>
            </a:r>
            <a:endParaRPr lang="ko-KR" altLang="en-US" dirty="0">
              <a:latin typeface="Bahnschrift" panose="020B0502040204020203" pitchFamily="34" charset="0"/>
              <a:ea typeface="문체부 돋음체" panose="020B0609000101010101" pitchFamily="49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74323" y="2153659"/>
            <a:ext cx="1514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증상 검색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74323" y="2768664"/>
            <a:ext cx="1514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응급실 검색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74323" y="3383669"/>
            <a:ext cx="1514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커뮤니티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74323" y="4613679"/>
            <a:ext cx="1514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74323" y="5228684"/>
            <a:ext cx="1514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메세징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81441" y="2153659"/>
            <a:ext cx="92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5"/>
              </a:rPr>
              <a:t>https://www.youtube.com/watch?v=ByoBZEMmdV8&amp;t=5s</a:t>
            </a:r>
            <a:endParaRPr lang="ko-KR" altLang="en-US" dirty="0">
              <a:latin typeface="Bahnschrift" panose="020B0502040204020203" pitchFamily="34" charset="0"/>
              <a:ea typeface="문체부 돋음체" panose="020B0609000101010101" pitchFamily="49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81441" y="2768664"/>
            <a:ext cx="92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6"/>
              </a:rPr>
              <a:t>https://youtu.be/ZcFvcr9JLsw</a:t>
            </a:r>
            <a:endParaRPr lang="ko-KR" altLang="en-US" dirty="0">
              <a:latin typeface="Bahnschrift" panose="020B0502040204020203" pitchFamily="34" charset="0"/>
              <a:ea typeface="문체부 돋음체" panose="020B0609000101010101" pitchFamily="49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81441" y="3383669"/>
            <a:ext cx="92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7"/>
              </a:rPr>
              <a:t>https://youtu.be/cNR1Ie2AlBA</a:t>
            </a:r>
            <a:endParaRPr lang="ko-KR" altLang="en-US" dirty="0">
              <a:latin typeface="Bahnschrift" panose="020B0502040204020203" pitchFamily="34" charset="0"/>
              <a:ea typeface="문체부 돋음체" panose="020B0609000101010101" pitchFamily="49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81441" y="4613679"/>
            <a:ext cx="92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>
                <a:hlinkClick r:id="rId8"/>
              </a:rPr>
              <a:t>https://</a:t>
            </a:r>
            <a:r>
              <a:rPr lang="en-US" altLang="ko-KR" u="sng" dirty="0" smtClean="0">
                <a:hlinkClick r:id="rId8"/>
              </a:rPr>
              <a:t>www.youtube.com/watch?v=NLcrA-eTEos</a:t>
            </a:r>
            <a:endParaRPr lang="ko-KR" altLang="en-US" dirty="0">
              <a:latin typeface="Bahnschrift" panose="020B0502040204020203" pitchFamily="34" charset="0"/>
              <a:ea typeface="문체부 돋음체" panose="020B0609000101010101" pitchFamily="49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81441" y="5228684"/>
            <a:ext cx="92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9"/>
              </a:rPr>
              <a:t>https://www.youtube.com/watch?v=_OgSrllc70U</a:t>
            </a:r>
            <a:r>
              <a:rPr lang="en-US" altLang="ko-KR" dirty="0"/>
              <a:t> </a:t>
            </a:r>
            <a:endParaRPr lang="ko-KR" altLang="en-US" dirty="0">
              <a:latin typeface="Bahnschrift" panose="020B0502040204020203" pitchFamily="34" charset="0"/>
              <a:ea typeface="문체부 돋음체" panose="020B0609000101010101" pitchFamily="49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74323" y="3990283"/>
            <a:ext cx="1514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81441" y="3998674"/>
            <a:ext cx="92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10"/>
              </a:rPr>
              <a:t>https://www.youtube.com/watch?v=wYwiSY0EIKU</a:t>
            </a:r>
            <a:endParaRPr lang="ko-KR" altLang="en-US" dirty="0">
              <a:latin typeface="Bahnschrift" panose="020B0502040204020203" pitchFamily="34" charset="0"/>
              <a:ea typeface="문체부 돋음체" panose="020B0609000101010101" pitchFamily="49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48862" y="5843689"/>
            <a:ext cx="93579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https://www.youtube.com/playlist?list=PLxK0fGN5LM-VbruXG3z3G9Nr3PblKivOu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148862" y="6265637"/>
            <a:ext cx="93579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52.79.139.8:8181/</a:t>
            </a:r>
            <a:r>
              <a:rPr lang="en-US" altLang="ko-KR" b="1" dirty="0" err="1" smtClean="0"/>
              <a:t>swiftER</a:t>
            </a:r>
            <a:r>
              <a:rPr lang="en-US" altLang="ko-KR" b="1" dirty="0" smtClean="0"/>
              <a:t>/</a:t>
            </a:r>
            <a:r>
              <a:rPr lang="en-US" altLang="ko-KR" dirty="0" smtClean="0"/>
              <a:t> (</a:t>
            </a:r>
            <a:r>
              <a:rPr lang="ko-KR" altLang="en-US" dirty="0" smtClean="0"/>
              <a:t>관리자 아이디</a:t>
            </a:r>
            <a:r>
              <a:rPr lang="en-US" altLang="ko-KR" dirty="0" smtClean="0"/>
              <a:t>: et009153, </a:t>
            </a:r>
            <a:r>
              <a:rPr lang="ko-KR" altLang="en-US" dirty="0" smtClean="0"/>
              <a:t>비밀번호</a:t>
            </a:r>
            <a:r>
              <a:rPr lang="en-US" altLang="ko-KR" dirty="0" smtClean="0"/>
              <a:t>: !q2w3e4r)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7604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11600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194552" y="97276"/>
            <a:ext cx="768485" cy="7684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2" y="97275"/>
            <a:ext cx="753847" cy="7684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74323" y="175098"/>
            <a:ext cx="664754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소감</a:t>
            </a:r>
            <a:endParaRPr lang="ko-KR" altLang="en-US" sz="35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2562" y="1644161"/>
            <a:ext cx="3527772" cy="4844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프로젝트에 열심히 참여해 준 팀원들에게 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정말 감사한 마음입니다</a:t>
            </a:r>
            <a:r>
              <a:rPr lang="en-US" altLang="ko-KR" sz="1300" dirty="0" smtClean="0">
                <a:solidFill>
                  <a:schemeClr val="tx1"/>
                </a:solidFill>
              </a:rPr>
              <a:t>. </a:t>
            </a:r>
            <a:br>
              <a:rPr lang="en-US" altLang="ko-KR" sz="1300" dirty="0" smtClean="0">
                <a:solidFill>
                  <a:schemeClr val="tx1"/>
                </a:solidFill>
              </a:rPr>
            </a:br>
            <a:r>
              <a:rPr lang="en-US" altLang="ko-KR" sz="1300" dirty="0" smtClean="0">
                <a:solidFill>
                  <a:schemeClr val="tx1"/>
                </a:solidFill>
              </a:rPr>
              <a:t/>
            </a:r>
            <a:br>
              <a:rPr lang="en-US" altLang="ko-KR" sz="1300" dirty="0" smtClean="0">
                <a:solidFill>
                  <a:schemeClr val="tx1"/>
                </a:solidFill>
              </a:rPr>
            </a:br>
            <a:r>
              <a:rPr lang="ko-KR" altLang="en-US" sz="1300" dirty="0" smtClean="0">
                <a:solidFill>
                  <a:schemeClr val="tx1"/>
                </a:solidFill>
              </a:rPr>
              <a:t>이번 프로젝트에서 </a:t>
            </a:r>
            <a:r>
              <a:rPr lang="ko-KR" altLang="en-US" sz="1300" dirty="0" err="1" smtClean="0">
                <a:solidFill>
                  <a:schemeClr val="tx1"/>
                </a:solidFill>
              </a:rPr>
              <a:t>웹소켓이나</a:t>
            </a:r>
            <a:r>
              <a:rPr lang="ko-KR" altLang="en-US" sz="1300" dirty="0" smtClean="0">
                <a:solidFill>
                  <a:schemeClr val="tx1"/>
                </a:solidFill>
              </a:rPr>
              <a:t> 데이터 구조 등 생소했던 개념 및 기술을 다뤄볼 기회가 있었다는 점이 가장 좋았습니다</a:t>
            </a:r>
            <a:r>
              <a:rPr lang="en-US" altLang="ko-KR" sz="1300" dirty="0" smtClean="0">
                <a:solidFill>
                  <a:schemeClr val="tx1"/>
                </a:solidFill>
              </a:rPr>
              <a:t>. </a:t>
            </a:r>
            <a:r>
              <a:rPr lang="ko-KR" altLang="en-US" sz="1300" dirty="0" smtClean="0">
                <a:solidFill>
                  <a:schemeClr val="tx1"/>
                </a:solidFill>
              </a:rPr>
              <a:t>또한</a:t>
            </a:r>
            <a:r>
              <a:rPr lang="en-US" altLang="ko-KR" sz="1300" dirty="0" smtClean="0">
                <a:solidFill>
                  <a:schemeClr val="tx1"/>
                </a:solidFill>
              </a:rPr>
              <a:t>, </a:t>
            </a:r>
            <a:r>
              <a:rPr lang="ko-KR" altLang="en-US" sz="1300" dirty="0" smtClean="0">
                <a:solidFill>
                  <a:schemeClr val="tx1"/>
                </a:solidFill>
              </a:rPr>
              <a:t>서비스를 기획부터 테스트하는 과정에 모두 참여하여 내가 배운 지식과 내가 작성한 코드가 현실에서 어떻게 사용될 수 있는지 체험할 수도 있었습니다</a:t>
            </a:r>
            <a:r>
              <a:rPr lang="en-US" altLang="ko-KR" sz="1300" dirty="0" smtClean="0">
                <a:solidFill>
                  <a:schemeClr val="tx1"/>
                </a:solidFill>
              </a:rPr>
              <a:t>.</a:t>
            </a:r>
            <a:br>
              <a:rPr lang="en-US" altLang="ko-KR" sz="1300" dirty="0" smtClean="0">
                <a:solidFill>
                  <a:schemeClr val="tx1"/>
                </a:solidFill>
              </a:rPr>
            </a:br>
            <a:r>
              <a:rPr lang="en-US" altLang="ko-KR" sz="1300" dirty="0" smtClean="0">
                <a:solidFill>
                  <a:schemeClr val="tx1"/>
                </a:solidFill>
              </a:rPr>
              <a:t/>
            </a:r>
            <a:br>
              <a:rPr lang="en-US" altLang="ko-KR" sz="1300" dirty="0" smtClean="0">
                <a:solidFill>
                  <a:schemeClr val="tx1"/>
                </a:solidFill>
              </a:rPr>
            </a:br>
            <a:r>
              <a:rPr lang="ko-KR" altLang="en-US" sz="1300" dirty="0" smtClean="0">
                <a:solidFill>
                  <a:schemeClr val="tx1"/>
                </a:solidFill>
              </a:rPr>
              <a:t>이번 프로젝트를 진행하면서 아쉬웠던 점도 많았습니다</a:t>
            </a:r>
            <a:r>
              <a:rPr lang="en-US" altLang="ko-KR" sz="1300" dirty="0" smtClean="0">
                <a:solidFill>
                  <a:schemeClr val="tx1"/>
                </a:solidFill>
              </a:rPr>
              <a:t>.</a:t>
            </a:r>
            <a:r>
              <a:rPr lang="ko-KR" altLang="en-US" sz="1300" dirty="0">
                <a:solidFill>
                  <a:schemeClr val="tx1"/>
                </a:solidFill>
              </a:rPr>
              <a:t> </a:t>
            </a:r>
            <a:r>
              <a:rPr lang="ko-KR" altLang="en-US" sz="1300" dirty="0" smtClean="0">
                <a:solidFill>
                  <a:schemeClr val="tx1"/>
                </a:solidFill>
              </a:rPr>
              <a:t>우선</a:t>
            </a:r>
            <a:r>
              <a:rPr lang="en-US" altLang="ko-KR" sz="1300" dirty="0" smtClean="0">
                <a:solidFill>
                  <a:schemeClr val="tx1"/>
                </a:solidFill>
              </a:rPr>
              <a:t>,</a:t>
            </a:r>
            <a:r>
              <a:rPr lang="ko-KR" altLang="en-US" sz="1300" dirty="0" smtClean="0">
                <a:solidFill>
                  <a:schemeClr val="tx1"/>
                </a:solidFill>
              </a:rPr>
              <a:t> 한정된 시간 안에 원했던 모든 기능을 구현하지 못했다는 것입니다</a:t>
            </a:r>
            <a:r>
              <a:rPr lang="en-US" altLang="ko-KR" sz="1300" dirty="0" smtClean="0">
                <a:solidFill>
                  <a:schemeClr val="tx1"/>
                </a:solidFill>
              </a:rPr>
              <a:t>. </a:t>
            </a:r>
            <a:r>
              <a:rPr lang="ko-KR" altLang="en-US" sz="1300" dirty="0" smtClean="0">
                <a:solidFill>
                  <a:schemeClr val="tx1"/>
                </a:solidFill>
              </a:rPr>
              <a:t>하지만 이는 한정된 자원들을 어떻게 배분하고 적재적소에 쓸 것인지를 고민하고 배우는 좋은 기회이기도 하였습니다</a:t>
            </a:r>
            <a:r>
              <a:rPr lang="en-US" altLang="ko-KR" sz="1300" dirty="0" smtClean="0">
                <a:solidFill>
                  <a:schemeClr val="tx1"/>
                </a:solidFill>
              </a:rPr>
              <a:t>. </a:t>
            </a:r>
            <a:r>
              <a:rPr lang="ko-KR" altLang="en-US" sz="1300" dirty="0" smtClean="0">
                <a:solidFill>
                  <a:schemeClr val="tx1"/>
                </a:solidFill>
              </a:rPr>
              <a:t>이후 커뮤니티 </a:t>
            </a:r>
            <a:r>
              <a:rPr lang="ko-KR" altLang="en-US" sz="1300" dirty="0" err="1" smtClean="0">
                <a:solidFill>
                  <a:schemeClr val="tx1"/>
                </a:solidFill>
              </a:rPr>
              <a:t>대댓글</a:t>
            </a:r>
            <a:r>
              <a:rPr lang="ko-KR" altLang="en-US" sz="1300" dirty="0" smtClean="0">
                <a:solidFill>
                  <a:schemeClr val="tx1"/>
                </a:solidFill>
              </a:rPr>
              <a:t> 기능이나 </a:t>
            </a:r>
            <a:r>
              <a:rPr lang="ko-KR" altLang="en-US" sz="1300" dirty="0" err="1" smtClean="0">
                <a:solidFill>
                  <a:schemeClr val="tx1"/>
                </a:solidFill>
              </a:rPr>
              <a:t>챗봇</a:t>
            </a:r>
            <a:r>
              <a:rPr lang="ko-KR" altLang="en-US" sz="1300" dirty="0" smtClean="0">
                <a:solidFill>
                  <a:schemeClr val="tx1"/>
                </a:solidFill>
              </a:rPr>
              <a:t> 기능 등을 구현해보고 싶습니다</a:t>
            </a:r>
            <a:r>
              <a:rPr lang="en-US" altLang="ko-KR" sz="1300" dirty="0" smtClean="0">
                <a:solidFill>
                  <a:schemeClr val="tx1"/>
                </a:solidFill>
              </a:rPr>
              <a:t>. 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35351" y="1301262"/>
            <a:ext cx="2202194" cy="53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조수빈</a:t>
            </a:r>
            <a:endParaRPr lang="ko-KR" altLang="en-US" sz="2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332550" y="1644161"/>
            <a:ext cx="3527772" cy="4844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swiftER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팀 프로젝트를 마무리하며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각자가 맡은 부분에 열심히 노력한 팀원들에게 진심으로 감사드립니다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이 </a:t>
            </a:r>
            <a:r>
              <a:rPr lang="ko-KR" altLang="en-US" sz="1400" dirty="0">
                <a:solidFill>
                  <a:schemeClr val="tx1"/>
                </a:solidFill>
              </a:rPr>
              <a:t>프로젝트를 통해 </a:t>
            </a:r>
            <a:r>
              <a:rPr lang="en-US" altLang="ko-KR" sz="1400" dirty="0">
                <a:solidFill>
                  <a:schemeClr val="tx1"/>
                </a:solidFill>
              </a:rPr>
              <a:t>Spring, Java, HTML </a:t>
            </a:r>
            <a:r>
              <a:rPr lang="ko-KR" altLang="en-US" sz="1400" dirty="0">
                <a:solidFill>
                  <a:schemeClr val="tx1"/>
                </a:solidFill>
              </a:rPr>
              <a:t>등 여러 가지 분야에서 발전하였고 우리가 생각했던 기능들을 실제로 만들어 작동시키는 과정에서 뿌듯함을 느꼈습니다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하지만 </a:t>
            </a:r>
            <a:r>
              <a:rPr lang="en-US" altLang="ko-KR" sz="1400" dirty="0">
                <a:solidFill>
                  <a:schemeClr val="tx1"/>
                </a:solidFill>
              </a:rPr>
              <a:t>Calendar </a:t>
            </a:r>
            <a:r>
              <a:rPr lang="ko-KR" altLang="en-US" sz="1400" dirty="0">
                <a:solidFill>
                  <a:schemeClr val="tx1"/>
                </a:solidFill>
              </a:rPr>
              <a:t>기능을 구현하는 과정에서 </a:t>
            </a:r>
            <a:r>
              <a:rPr lang="en-US" altLang="ko-KR" sz="1400" dirty="0">
                <a:solidFill>
                  <a:schemeClr val="tx1"/>
                </a:solidFill>
              </a:rPr>
              <a:t>JavaScript </a:t>
            </a:r>
            <a:r>
              <a:rPr lang="ko-KR" altLang="en-US" sz="1400" dirty="0">
                <a:solidFill>
                  <a:schemeClr val="tx1"/>
                </a:solidFill>
              </a:rPr>
              <a:t>지식이 부족하여 원하는 대로 기능을 완성하지 못했습니다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앞으로 더욱 열심히 노력하여 다양한 언어로 원하는 기능을 구현할 수 있도록 하겠습니다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995339" y="1301262"/>
            <a:ext cx="2202194" cy="53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김현준</a:t>
            </a:r>
            <a:endParaRPr lang="ko-KR" altLang="en-US" sz="2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392538" y="1644161"/>
            <a:ext cx="3527772" cy="4844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우선 프로젝트를 성공적으로 마칠 수 있게 도와주신 팀장님과 팀원분들에게 감사의 말씀을 </a:t>
            </a:r>
            <a:r>
              <a:rPr lang="ko-KR" altLang="en-US" sz="1100" dirty="0" smtClean="0">
                <a:solidFill>
                  <a:schemeClr val="tx1"/>
                </a:solidFill>
              </a:rPr>
              <a:t>전합니다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/>
            </a:r>
            <a:br>
              <a:rPr lang="ko-KR" altLang="en-US" sz="1100" dirty="0">
                <a:solidFill>
                  <a:schemeClr val="tx1"/>
                </a:solidFill>
              </a:rPr>
            </a:br>
            <a:r>
              <a:rPr lang="ko-KR" altLang="en-US" sz="1100" dirty="0">
                <a:solidFill>
                  <a:schemeClr val="tx1"/>
                </a:solidFill>
              </a:rPr>
              <a:t>저는 이번 프로젝트의 </a:t>
            </a:r>
            <a:r>
              <a:rPr lang="ko-KR" altLang="en-US" sz="1100" dirty="0" err="1">
                <a:solidFill>
                  <a:schemeClr val="tx1"/>
                </a:solidFill>
              </a:rPr>
              <a:t>파트중</a:t>
            </a:r>
            <a:r>
              <a:rPr lang="ko-KR" altLang="en-US" sz="1100" dirty="0">
                <a:solidFill>
                  <a:schemeClr val="tx1"/>
                </a:solidFill>
              </a:rPr>
              <a:t> 응급실 검색 기능을 구현하면서 리스트라는 </a:t>
            </a:r>
            <a:r>
              <a:rPr lang="ko-KR" altLang="en-US" sz="1100" dirty="0" err="1">
                <a:solidFill>
                  <a:schemeClr val="tx1"/>
                </a:solidFill>
              </a:rPr>
              <a:t>자료형에</a:t>
            </a:r>
            <a:r>
              <a:rPr lang="ko-KR" altLang="en-US" sz="1100" dirty="0">
                <a:solidFill>
                  <a:schemeClr val="tx1"/>
                </a:solidFill>
              </a:rPr>
              <a:t> 대하여 더 깊은 지식과 활용법을배울 수 있게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되었습니다</a:t>
            </a:r>
            <a:r>
              <a:rPr lang="ko-KR" altLang="en-US" sz="1100" dirty="0" err="1">
                <a:solidFill>
                  <a:schemeClr val="tx1"/>
                </a:solidFill>
              </a:rPr>
              <a:t>우선</a:t>
            </a:r>
            <a:r>
              <a:rPr lang="ko-KR" altLang="en-US" sz="1100" dirty="0">
                <a:solidFill>
                  <a:schemeClr val="tx1"/>
                </a:solidFill>
              </a:rPr>
              <a:t> 프로젝트를 성공적으로 마칠 수 있게 도와주신 팀장님과 팀원분들에게 감사의 말씀을 </a:t>
            </a:r>
            <a:r>
              <a:rPr lang="ko-KR" altLang="en-US" sz="1100" dirty="0" smtClean="0">
                <a:solidFill>
                  <a:schemeClr val="tx1"/>
                </a:solidFill>
              </a:rPr>
              <a:t>전합니다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/>
            </a:r>
            <a:br>
              <a:rPr lang="ko-KR" altLang="en-US" sz="1100" dirty="0">
                <a:solidFill>
                  <a:schemeClr val="tx1"/>
                </a:solidFill>
              </a:rPr>
            </a:br>
            <a:r>
              <a:rPr lang="ko-KR" altLang="en-US" sz="1100" dirty="0">
                <a:solidFill>
                  <a:schemeClr val="tx1"/>
                </a:solidFill>
              </a:rPr>
              <a:t>저는 이번 프로젝트의 </a:t>
            </a:r>
            <a:r>
              <a:rPr lang="ko-KR" altLang="en-US" sz="1100" dirty="0" err="1">
                <a:solidFill>
                  <a:schemeClr val="tx1"/>
                </a:solidFill>
              </a:rPr>
              <a:t>파트중</a:t>
            </a:r>
            <a:r>
              <a:rPr lang="ko-KR" altLang="en-US" sz="1100" dirty="0">
                <a:solidFill>
                  <a:schemeClr val="tx1"/>
                </a:solidFill>
              </a:rPr>
              <a:t> 응급실 검색 기능을 구현하면서 리스트라는 </a:t>
            </a:r>
            <a:r>
              <a:rPr lang="ko-KR" altLang="en-US" sz="1100" dirty="0" err="1">
                <a:solidFill>
                  <a:schemeClr val="tx1"/>
                </a:solidFill>
              </a:rPr>
              <a:t>자료형에</a:t>
            </a:r>
            <a:r>
              <a:rPr lang="ko-KR" altLang="en-US" sz="1100" dirty="0">
                <a:solidFill>
                  <a:schemeClr val="tx1"/>
                </a:solidFill>
              </a:rPr>
              <a:t> 대하여 더 깊은 지식과 활용법을배울 수 있게 되었습니다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  <a:r>
              <a:rPr lang="ko-KR" altLang="en-US" sz="1100" dirty="0">
                <a:solidFill>
                  <a:schemeClr val="tx1"/>
                </a:solidFill>
              </a:rPr>
              <a:t>또한 아쉬운 점은 클라이언트 단에서 </a:t>
            </a:r>
            <a:r>
              <a:rPr lang="en-US" altLang="ko-KR" sz="1100" dirty="0">
                <a:solidFill>
                  <a:schemeClr val="tx1"/>
                </a:solidFill>
              </a:rPr>
              <a:t>JS</a:t>
            </a:r>
            <a:r>
              <a:rPr lang="ko-KR" altLang="en-US" sz="1100" dirty="0">
                <a:solidFill>
                  <a:schemeClr val="tx1"/>
                </a:solidFill>
              </a:rPr>
              <a:t>로 </a:t>
            </a:r>
            <a:r>
              <a:rPr lang="ko-KR" altLang="en-US" sz="1100" dirty="0" err="1">
                <a:solidFill>
                  <a:schemeClr val="tx1"/>
                </a:solidFill>
              </a:rPr>
              <a:t>많은양의</a:t>
            </a:r>
            <a:r>
              <a:rPr lang="ko-KR" altLang="en-US" sz="1100" dirty="0">
                <a:solidFill>
                  <a:schemeClr val="tx1"/>
                </a:solidFill>
              </a:rPr>
              <a:t> 데이터를 받아와 리스트에 담아 </a:t>
            </a:r>
            <a:r>
              <a:rPr lang="ko-KR" altLang="en-US" sz="1100" dirty="0" err="1">
                <a:solidFill>
                  <a:schemeClr val="tx1"/>
                </a:solidFill>
              </a:rPr>
              <a:t>필터링</a:t>
            </a:r>
            <a:r>
              <a:rPr lang="ko-KR" altLang="en-US" sz="1100" dirty="0">
                <a:solidFill>
                  <a:schemeClr val="tx1"/>
                </a:solidFill>
              </a:rPr>
              <a:t> 할 </a:t>
            </a:r>
            <a:r>
              <a:rPr lang="ko-KR" altLang="en-US" sz="1100" dirty="0" err="1">
                <a:solidFill>
                  <a:schemeClr val="tx1"/>
                </a:solidFill>
              </a:rPr>
              <a:t>때페이지</a:t>
            </a:r>
            <a:r>
              <a:rPr lang="ko-KR" altLang="en-US" sz="1100" dirty="0">
                <a:solidFill>
                  <a:schemeClr val="tx1"/>
                </a:solidFill>
              </a:rPr>
              <a:t> 로딩 속도가 많이 느려지는 문제점을 찾을 수 있었습니다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  <a:r>
              <a:rPr lang="ko-KR" altLang="en-US" sz="1100" dirty="0">
                <a:solidFill>
                  <a:schemeClr val="tx1"/>
                </a:solidFill>
              </a:rPr>
              <a:t>이후에 이 문제점의 해결방안을 찾아 </a:t>
            </a:r>
            <a:r>
              <a:rPr lang="ko-KR" altLang="en-US" sz="1100" dirty="0" err="1">
                <a:solidFill>
                  <a:schemeClr val="tx1"/>
                </a:solidFill>
              </a:rPr>
              <a:t>리팩토링</a:t>
            </a:r>
            <a:r>
              <a:rPr lang="ko-KR" altLang="en-US" sz="1100" dirty="0">
                <a:solidFill>
                  <a:schemeClr val="tx1"/>
                </a:solidFill>
              </a:rPr>
              <a:t> 작업까지 해야겠다는 생각과 앞으로의 개발에서 이 부분을 생각하여 코드를 작성해야한다는 것을 알 수 </a:t>
            </a:r>
            <a:r>
              <a:rPr lang="ko-KR" altLang="en-US" sz="1100" dirty="0" err="1">
                <a:solidFill>
                  <a:schemeClr val="tx1"/>
                </a:solidFill>
              </a:rPr>
              <a:t>있게된</a:t>
            </a:r>
            <a:r>
              <a:rPr lang="ko-KR" altLang="en-US" sz="1100" dirty="0">
                <a:solidFill>
                  <a:schemeClr val="tx1"/>
                </a:solidFill>
              </a:rPr>
              <a:t> 계기가 되었습니다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r>
              <a:rPr lang="en-US" altLang="ko-KR" sz="1100" dirty="0" smtClean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또한 아쉬운 점은 클라이언트 단에서 </a:t>
            </a:r>
            <a:r>
              <a:rPr lang="en-US" altLang="ko-KR" sz="1100" dirty="0">
                <a:solidFill>
                  <a:schemeClr val="tx1"/>
                </a:solidFill>
              </a:rPr>
              <a:t>JS</a:t>
            </a:r>
            <a:r>
              <a:rPr lang="ko-KR" altLang="en-US" sz="1100" dirty="0">
                <a:solidFill>
                  <a:schemeClr val="tx1"/>
                </a:solidFill>
              </a:rPr>
              <a:t>로 </a:t>
            </a:r>
            <a:r>
              <a:rPr lang="ko-KR" altLang="en-US" sz="1100" dirty="0" err="1">
                <a:solidFill>
                  <a:schemeClr val="tx1"/>
                </a:solidFill>
              </a:rPr>
              <a:t>많은양의</a:t>
            </a:r>
            <a:r>
              <a:rPr lang="ko-KR" altLang="en-US" sz="1100" dirty="0">
                <a:solidFill>
                  <a:schemeClr val="tx1"/>
                </a:solidFill>
              </a:rPr>
              <a:t> 데이터를 받아와 리스트에 담아 </a:t>
            </a:r>
            <a:r>
              <a:rPr lang="ko-KR" altLang="en-US" sz="1100" dirty="0" err="1">
                <a:solidFill>
                  <a:schemeClr val="tx1"/>
                </a:solidFill>
              </a:rPr>
              <a:t>필터링</a:t>
            </a:r>
            <a:r>
              <a:rPr lang="ko-KR" altLang="en-US" sz="1100" dirty="0">
                <a:solidFill>
                  <a:schemeClr val="tx1"/>
                </a:solidFill>
              </a:rPr>
              <a:t> 할 </a:t>
            </a:r>
            <a:r>
              <a:rPr lang="ko-KR" altLang="en-US" sz="1100" dirty="0" err="1">
                <a:solidFill>
                  <a:schemeClr val="tx1"/>
                </a:solidFill>
              </a:rPr>
              <a:t>때페이지</a:t>
            </a:r>
            <a:r>
              <a:rPr lang="ko-KR" altLang="en-US" sz="1100" dirty="0">
                <a:solidFill>
                  <a:schemeClr val="tx1"/>
                </a:solidFill>
              </a:rPr>
              <a:t> 로딩 속도가 많이 느려지는 문제점을 찾을 수 있었습니다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  <a:r>
              <a:rPr lang="ko-KR" altLang="en-US" sz="1100" dirty="0">
                <a:solidFill>
                  <a:schemeClr val="tx1"/>
                </a:solidFill>
              </a:rPr>
              <a:t>이후에 이 문제점의 해결방안을 찾아 </a:t>
            </a:r>
            <a:r>
              <a:rPr lang="ko-KR" altLang="en-US" sz="1100" dirty="0" err="1">
                <a:solidFill>
                  <a:schemeClr val="tx1"/>
                </a:solidFill>
              </a:rPr>
              <a:t>리팩토링</a:t>
            </a:r>
            <a:r>
              <a:rPr lang="ko-KR" altLang="en-US" sz="1100" dirty="0">
                <a:solidFill>
                  <a:schemeClr val="tx1"/>
                </a:solidFill>
              </a:rPr>
              <a:t> 작업까지 해야겠다는 생각과 앞으로의 개발에서 이 부분을 생각하여 코드를 작성해야한다는 것을 알 수 </a:t>
            </a:r>
            <a:r>
              <a:rPr lang="ko-KR" altLang="en-US" sz="1100" dirty="0" err="1">
                <a:solidFill>
                  <a:schemeClr val="tx1"/>
                </a:solidFill>
              </a:rPr>
              <a:t>있게된</a:t>
            </a:r>
            <a:r>
              <a:rPr lang="ko-KR" altLang="en-US" sz="1100" dirty="0">
                <a:solidFill>
                  <a:schemeClr val="tx1"/>
                </a:solidFill>
              </a:rPr>
              <a:t> 계기가 되었습니다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055327" y="1301262"/>
            <a:ext cx="2202194" cy="53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홍민준</a:t>
            </a:r>
            <a:endParaRPr lang="ko-KR" altLang="en-US" sz="2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394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472</Words>
  <Application>Microsoft Office PowerPoint</Application>
  <PresentationFormat>와이드스크린</PresentationFormat>
  <Paragraphs>138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Bahnschrift</vt:lpstr>
      <vt:lpstr>HY견고딕</vt:lpstr>
      <vt:lpstr>맑은 고딕</vt:lpstr>
      <vt:lpstr>문체부 돋음체</vt:lpstr>
      <vt:lpstr>나눔고딕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90</cp:revision>
  <dcterms:created xsi:type="dcterms:W3CDTF">2023-05-14T14:46:53Z</dcterms:created>
  <dcterms:modified xsi:type="dcterms:W3CDTF">2023-05-17T15:34:13Z</dcterms:modified>
</cp:coreProperties>
</file>