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258" r:id="rId7"/>
    <p:sldId id="289" r:id="rId8"/>
    <p:sldId id="295" r:id="rId9"/>
    <p:sldId id="296" r:id="rId10"/>
    <p:sldId id="297" r:id="rId11"/>
    <p:sldId id="298" r:id="rId12"/>
    <p:sldId id="299" r:id="rId13"/>
    <p:sldId id="301" r:id="rId14"/>
    <p:sldId id="302" r:id="rId15"/>
    <p:sldId id="303" r:id="rId16"/>
    <p:sldId id="311" r:id="rId17"/>
    <p:sldId id="305" r:id="rId18"/>
    <p:sldId id="312" r:id="rId19"/>
    <p:sldId id="306" r:id="rId20"/>
    <p:sldId id="307" r:id="rId21"/>
    <p:sldId id="308" r:id="rId22"/>
    <p:sldId id="309" r:id="rId23"/>
    <p:sldId id="310" r:id="rId24"/>
    <p:sldId id="313" r:id="rId25"/>
    <p:sldId id="314" r:id="rId26"/>
    <p:sldId id="315" r:id="rId27"/>
    <p:sldId id="276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516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2023-03-31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4358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744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981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794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462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943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#_msoanchor_1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프로젝트 </a:t>
            </a:r>
            <a:r>
              <a:rPr lang="en-US" altLang="ko-KR" cap="none" dirty="0" err="1"/>
              <a:t>swiftER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 dirty="0"/>
              <a:t>조수빈</a:t>
            </a:r>
            <a:r>
              <a:rPr lang="en-US" altLang="ko-KR" dirty="0"/>
              <a:t>, </a:t>
            </a:r>
            <a:r>
              <a:rPr lang="ko-KR" altLang="en-US" dirty="0"/>
              <a:t>김현준</a:t>
            </a:r>
            <a:r>
              <a:rPr lang="en-US" altLang="ko-KR" dirty="0"/>
              <a:t>, </a:t>
            </a:r>
            <a:r>
              <a:rPr lang="ko-KR" altLang="en-US" dirty="0"/>
              <a:t>최아영</a:t>
            </a:r>
            <a:r>
              <a:rPr lang="en-US" altLang="ko-KR" dirty="0"/>
              <a:t>, </a:t>
            </a:r>
            <a:r>
              <a:rPr lang="ko-KR" altLang="en-US" dirty="0" err="1"/>
              <a:t>공민혁</a:t>
            </a:r>
            <a:r>
              <a:rPr lang="en-US" altLang="ko-KR" dirty="0"/>
              <a:t>, </a:t>
            </a:r>
            <a:r>
              <a:rPr lang="ko-KR" altLang="en-US" dirty="0"/>
              <a:t>홍민준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427" y="0"/>
            <a:ext cx="8421688" cy="942109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개발 계획 수립</a:t>
            </a:r>
            <a:r>
              <a:rPr lang="en-US" altLang="ko-KR" dirty="0"/>
              <a:t>(</a:t>
            </a:r>
            <a:r>
              <a:rPr lang="ko-KR" altLang="en-US" dirty="0"/>
              <a:t>개발환경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47047"/>
              </p:ext>
            </p:extLst>
          </p:nvPr>
        </p:nvGraphicFramePr>
        <p:xfrm>
          <a:off x="1193799" y="737562"/>
          <a:ext cx="9548092" cy="6000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765">
                  <a:extLst>
                    <a:ext uri="{9D8B030D-6E8A-4147-A177-3AD203B41FA5}">
                      <a16:colId xmlns:a16="http://schemas.microsoft.com/office/drawing/2014/main" val="2713985500"/>
                    </a:ext>
                  </a:extLst>
                </a:gridCol>
                <a:gridCol w="1136491">
                  <a:extLst>
                    <a:ext uri="{9D8B030D-6E8A-4147-A177-3AD203B41FA5}">
                      <a16:colId xmlns:a16="http://schemas.microsoft.com/office/drawing/2014/main" val="3147922566"/>
                    </a:ext>
                  </a:extLst>
                </a:gridCol>
                <a:gridCol w="3097150">
                  <a:extLst>
                    <a:ext uri="{9D8B030D-6E8A-4147-A177-3AD203B41FA5}">
                      <a16:colId xmlns:a16="http://schemas.microsoft.com/office/drawing/2014/main" val="1160326337"/>
                    </a:ext>
                  </a:extLst>
                </a:gridCol>
                <a:gridCol w="2251843">
                  <a:extLst>
                    <a:ext uri="{9D8B030D-6E8A-4147-A177-3AD203B41FA5}">
                      <a16:colId xmlns:a16="http://schemas.microsoft.com/office/drawing/2014/main" val="3501141837"/>
                    </a:ext>
                  </a:extLst>
                </a:gridCol>
                <a:gridCol w="2251843">
                  <a:extLst>
                    <a:ext uri="{9D8B030D-6E8A-4147-A177-3AD203B41FA5}">
                      <a16:colId xmlns:a16="http://schemas.microsoft.com/office/drawing/2014/main" val="1381097784"/>
                    </a:ext>
                  </a:extLst>
                </a:gridCol>
              </a:tblGrid>
              <a:tr h="311403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유형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구분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grid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개발환경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서비스환경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2694906369"/>
                  </a:ext>
                </a:extLst>
              </a:tr>
              <a:tr h="203096">
                <a:tc rowSpan="8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SW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grid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Window10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AWS EC2 Kernel 5.4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1536475418"/>
                  </a:ext>
                </a:extLst>
              </a:tr>
              <a:tr h="700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Browser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grid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Chrome  111.0.5563.112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N/A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3116501200"/>
                  </a:ext>
                </a:extLst>
              </a:tr>
              <a:tr h="295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WAS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grid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Apache Tomcat 9.0.67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Apache Tomcat 9.0.67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1005840045"/>
                  </a:ext>
                </a:extLst>
              </a:tr>
              <a:tr h="3114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Language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Server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Java 11</a:t>
                      </a:r>
                      <a:endParaRPr lang="ko-KR" sz="1000" kern="10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Spring 3.0.4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row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개발환경과</a:t>
                      </a:r>
                      <a:r>
                        <a:rPr lang="ko-KR" sz="1000" kern="100" dirty="0">
                          <a:effectLst/>
                        </a:rPr>
                        <a:t> 동일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206444245"/>
                  </a:ext>
                </a:extLst>
              </a:tr>
              <a:tr h="622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Client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HTML5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CSS3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JavaScript(ES6)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jQuery 3.1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19410"/>
                  </a:ext>
                </a:extLst>
              </a:tr>
              <a:tr h="2182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Library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org.springframework.boot:spring-boot-starter-mail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org.springframework.boot:spring-boot-starter-data-jpa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org.springframework.boot:spring-boot-starter-security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org.springframework.boot:spring-boot-starter-thymeleaf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org.springframework.boot:spring-boot-starter-web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>
                          <a:effectLst/>
                        </a:rPr>
                        <a:t>org.mybatis.spring.boot:mybatis-spring-boot-starter:3.0.0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>
                          <a:effectLst/>
                        </a:rPr>
                        <a:t>org.thymeleaf.extras:thymeleaf-extras-springsecurity6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>
                          <a:effectLst/>
                        </a:rPr>
                        <a:t>com.google.code.gson:gson:2.9.0'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org.projectlombok:lombok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org.springframework.boot:spring-boot-devtools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com.mysql:mysql-connector-j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org.projectlombok:lombok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org.springframework.boot:spring-boot-starter-test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org.springframework.security:spring-security-test</a:t>
                      </a:r>
                      <a:r>
                        <a:rPr lang="en-US" sz="1000" kern="100" dirty="0">
                          <a:effectLst/>
                        </a:rPr>
                        <a:t>'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/>
                      <a:r>
                        <a:rPr lang="en-US" sz="1000" kern="100" dirty="0">
                          <a:effectLst/>
                        </a:rPr>
                        <a:t>org.jsoup:jsoup:1.15.4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134" marR="4813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개발환경과</a:t>
                      </a:r>
                      <a:r>
                        <a:rPr lang="ko-KR" sz="1000" kern="100" dirty="0">
                          <a:effectLst/>
                        </a:rPr>
                        <a:t> 동일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2745609944"/>
                  </a:ext>
                </a:extLst>
              </a:tr>
              <a:tr h="39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DBMS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grid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 8.0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MariaDB</a:t>
                      </a:r>
                      <a:r>
                        <a:rPr lang="en-US" sz="1000" kern="100" dirty="0">
                          <a:effectLst/>
                        </a:rPr>
                        <a:t> 5.5.68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3654512725"/>
                  </a:ext>
                </a:extLst>
              </a:tr>
              <a:tr h="7785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Tool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gridSpan="2"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STS 4.17.1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 Workbench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HeidiSQL</a:t>
                      </a:r>
                      <a:r>
                        <a:rPr lang="en-US" sz="1000" kern="100" dirty="0">
                          <a:effectLst/>
                        </a:rPr>
                        <a:t> 12.1.0.6537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Git</a:t>
                      </a:r>
                      <a:r>
                        <a:rPr lang="en-US" sz="1000" kern="100" dirty="0">
                          <a:effectLst/>
                        </a:rPr>
                        <a:t> 2.37.2.2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Github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N/A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134" marR="48134" marT="0" marB="0" anchor="ctr"/>
                </a:tc>
                <a:extLst>
                  <a:ext uri="{0D108BD9-81ED-4DB2-BD59-A6C34878D82A}">
                    <a16:rowId xmlns:a16="http://schemas.microsoft.com/office/drawing/2014/main" val="1537420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0"/>
            <a:ext cx="8421688" cy="785091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개발 계획 수립</a:t>
            </a:r>
            <a:r>
              <a:rPr lang="en-US" altLang="ko-KR" dirty="0"/>
              <a:t>(</a:t>
            </a:r>
            <a:r>
              <a:rPr lang="ko-KR" altLang="en-US" dirty="0"/>
              <a:t>요구사항분석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11364"/>
              </p:ext>
            </p:extLst>
          </p:nvPr>
        </p:nvGraphicFramePr>
        <p:xfrm>
          <a:off x="2170547" y="785096"/>
          <a:ext cx="7777015" cy="5936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651">
                  <a:extLst>
                    <a:ext uri="{9D8B030D-6E8A-4147-A177-3AD203B41FA5}">
                      <a16:colId xmlns:a16="http://schemas.microsoft.com/office/drawing/2014/main" val="1528809729"/>
                    </a:ext>
                  </a:extLst>
                </a:gridCol>
                <a:gridCol w="1113940">
                  <a:extLst>
                    <a:ext uri="{9D8B030D-6E8A-4147-A177-3AD203B41FA5}">
                      <a16:colId xmlns:a16="http://schemas.microsoft.com/office/drawing/2014/main" val="3052196300"/>
                    </a:ext>
                  </a:extLst>
                </a:gridCol>
                <a:gridCol w="3444615">
                  <a:extLst>
                    <a:ext uri="{9D8B030D-6E8A-4147-A177-3AD203B41FA5}">
                      <a16:colId xmlns:a16="http://schemas.microsoft.com/office/drawing/2014/main" val="433395999"/>
                    </a:ext>
                  </a:extLst>
                </a:gridCol>
                <a:gridCol w="529557">
                  <a:extLst>
                    <a:ext uri="{9D8B030D-6E8A-4147-A177-3AD203B41FA5}">
                      <a16:colId xmlns:a16="http://schemas.microsoft.com/office/drawing/2014/main" val="182691957"/>
                    </a:ext>
                  </a:extLst>
                </a:gridCol>
                <a:gridCol w="794958">
                  <a:extLst>
                    <a:ext uri="{9D8B030D-6E8A-4147-A177-3AD203B41FA5}">
                      <a16:colId xmlns:a16="http://schemas.microsoft.com/office/drawing/2014/main" val="78093715"/>
                    </a:ext>
                  </a:extLst>
                </a:gridCol>
                <a:gridCol w="794958">
                  <a:extLst>
                    <a:ext uri="{9D8B030D-6E8A-4147-A177-3AD203B41FA5}">
                      <a16:colId xmlns:a16="http://schemas.microsoft.com/office/drawing/2014/main" val="2060299589"/>
                    </a:ext>
                  </a:extLst>
                </a:gridCol>
                <a:gridCol w="794336">
                  <a:extLst>
                    <a:ext uri="{9D8B030D-6E8A-4147-A177-3AD203B41FA5}">
                      <a16:colId xmlns:a16="http://schemas.microsoft.com/office/drawing/2014/main" val="2955630715"/>
                    </a:ext>
                  </a:extLst>
                </a:gridCol>
              </a:tblGrid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요구사항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유형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우선순위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규모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수용여부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3929793664"/>
                  </a:ext>
                </a:extLst>
              </a:tr>
              <a:tr h="2405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ko-KR" sz="1000" kern="100">
                          <a:effectLst/>
                        </a:rPr>
                        <a:t>회원 가입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Large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2192666373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ko-KR" sz="1000" kern="100">
                          <a:effectLst/>
                        </a:rPr>
                        <a:t>로그인</a:t>
                      </a:r>
                      <a:r>
                        <a:rPr lang="en-US" sz="1000" kern="100">
                          <a:effectLst/>
                        </a:rPr>
                        <a:t>,</a:t>
                      </a:r>
                      <a:r>
                        <a:rPr lang="ko-KR" sz="1000" kern="100">
                          <a:effectLst/>
                        </a:rPr>
                        <a:t>로그아웃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Large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4025429969"/>
                  </a:ext>
                </a:extLst>
              </a:tr>
              <a:tr h="2405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ko-KR" sz="1000" kern="100">
                          <a:effectLst/>
                        </a:rPr>
                        <a:t>마이페이지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Large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682826520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ko-KR" sz="1000" kern="100">
                          <a:effectLst/>
                        </a:rPr>
                        <a:t>아이디 찾기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2988715055"/>
                  </a:ext>
                </a:extLst>
              </a:tr>
              <a:tr h="49034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ko-KR" sz="1000" kern="100">
                          <a:effectLst/>
                        </a:rPr>
                        <a:t>비밀번호 찾기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Small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3054281102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ko-KR" sz="1000" kern="100">
                          <a:effectLst/>
                        </a:rPr>
                        <a:t>회원정보수정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3520292537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ko-KR" sz="1000" kern="100">
                          <a:effectLst/>
                        </a:rPr>
                        <a:t>회원약관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Low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3212912388"/>
                  </a:ext>
                </a:extLst>
              </a:tr>
              <a:tr h="2405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증상 검색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Large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2827042482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증상 검색 결과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Large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1023077409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응급실 검색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1547377435"/>
                  </a:ext>
                </a:extLst>
              </a:tr>
              <a:tr h="2405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병원 상세페이지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878048390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병원 리뷰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Low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1295522333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고객센터 공지사항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2226840953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고객센터 </a:t>
                      </a:r>
                      <a:r>
                        <a:rPr lang="en-US" sz="1000" kern="100">
                          <a:effectLst/>
                        </a:rPr>
                        <a:t>FAQ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833760005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고객센터 </a:t>
                      </a:r>
                      <a:r>
                        <a:rPr lang="en-US" sz="1000" kern="100">
                          <a:effectLst/>
                        </a:rPr>
                        <a:t>QnA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2624175516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 메인 패널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3058668630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 회원관리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869818645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 커뮤니티관리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1484430116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#19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 병원 리뷰 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3549115587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 공지사항 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1617786063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 </a:t>
                      </a:r>
                      <a:r>
                        <a:rPr lang="en-US" sz="1000" kern="100">
                          <a:effectLst/>
                        </a:rPr>
                        <a:t>QnA </a:t>
                      </a:r>
                      <a:r>
                        <a:rPr lang="ko-KR" sz="1000" kern="100">
                          <a:effectLst/>
                        </a:rPr>
                        <a:t>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2071481547"/>
                  </a:ext>
                </a:extLst>
              </a:tr>
              <a:tr h="2491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swiftER #22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 </a:t>
                      </a:r>
                      <a:r>
                        <a:rPr lang="en-US" sz="1000" kern="100">
                          <a:effectLst/>
                        </a:rPr>
                        <a:t>FAQ </a:t>
                      </a:r>
                      <a:r>
                        <a:rPr lang="ko-KR" sz="1000" kern="100">
                          <a:effectLst/>
                        </a:rPr>
                        <a:t>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/>
                </a:tc>
                <a:extLst>
                  <a:ext uri="{0D108BD9-81ED-4DB2-BD59-A6C34878D82A}">
                    <a16:rowId xmlns:a16="http://schemas.microsoft.com/office/drawing/2014/main" val="207613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32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65989"/>
            <a:ext cx="8421688" cy="637309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개발 계획 수립</a:t>
            </a:r>
            <a:r>
              <a:rPr lang="en-US" altLang="ko-KR" dirty="0"/>
              <a:t>(</a:t>
            </a:r>
            <a:r>
              <a:rPr lang="ko-KR" altLang="en-US" dirty="0"/>
              <a:t>작업분류체계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91" y="713036"/>
            <a:ext cx="8887483" cy="60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3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4843"/>
            <a:ext cx="8421688" cy="637309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개발 계획 수립</a:t>
            </a:r>
            <a:r>
              <a:rPr lang="en-US" altLang="ko-KR" dirty="0"/>
              <a:t>(</a:t>
            </a:r>
            <a:r>
              <a:rPr lang="ko-KR" altLang="en-US" dirty="0"/>
              <a:t>작업분류체계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92" y="942628"/>
            <a:ext cx="10136015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82" y="0"/>
            <a:ext cx="8421688" cy="804648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개발 계획 수립</a:t>
            </a:r>
            <a:r>
              <a:rPr lang="en-US" altLang="ko-KR" dirty="0"/>
              <a:t>(</a:t>
            </a:r>
            <a:r>
              <a:rPr lang="ko-KR" altLang="en-US" dirty="0"/>
              <a:t>작업일정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02" y="787212"/>
            <a:ext cx="8543555" cy="57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2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782" y="0"/>
            <a:ext cx="8421688" cy="804648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개발 계획 수립</a:t>
            </a:r>
            <a:r>
              <a:rPr lang="en-US" altLang="ko-KR" dirty="0"/>
              <a:t>(</a:t>
            </a:r>
            <a:r>
              <a:rPr lang="ko-KR" altLang="en-US" dirty="0"/>
              <a:t>작업일정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9" y="1549739"/>
            <a:ext cx="10155067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36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FF514-C392-0077-6BDD-7E7290917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</a:p>
        </p:txBody>
      </p:sp>
    </p:spTree>
    <p:extLst>
      <p:ext uri="{BB962C8B-B14F-4D97-AF65-F5344CB8AC3E}">
        <p14:creationId xmlns:p14="http://schemas.microsoft.com/office/powerpoint/2010/main" val="1539094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74120"/>
              </p:ext>
            </p:extLst>
          </p:nvPr>
        </p:nvGraphicFramePr>
        <p:xfrm>
          <a:off x="1727200" y="103260"/>
          <a:ext cx="9522690" cy="6394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7439">
                  <a:extLst>
                    <a:ext uri="{9D8B030D-6E8A-4147-A177-3AD203B41FA5}">
                      <a16:colId xmlns:a16="http://schemas.microsoft.com/office/drawing/2014/main" val="3147789210"/>
                    </a:ext>
                  </a:extLst>
                </a:gridCol>
                <a:gridCol w="1895141">
                  <a:extLst>
                    <a:ext uri="{9D8B030D-6E8A-4147-A177-3AD203B41FA5}">
                      <a16:colId xmlns:a16="http://schemas.microsoft.com/office/drawing/2014/main" val="2181891586"/>
                    </a:ext>
                  </a:extLst>
                </a:gridCol>
                <a:gridCol w="1895141">
                  <a:extLst>
                    <a:ext uri="{9D8B030D-6E8A-4147-A177-3AD203B41FA5}">
                      <a16:colId xmlns:a16="http://schemas.microsoft.com/office/drawing/2014/main" val="1462664432"/>
                    </a:ext>
                  </a:extLst>
                </a:gridCol>
                <a:gridCol w="1884533">
                  <a:extLst>
                    <a:ext uri="{9D8B030D-6E8A-4147-A177-3AD203B41FA5}">
                      <a16:colId xmlns:a16="http://schemas.microsoft.com/office/drawing/2014/main" val="996102658"/>
                    </a:ext>
                  </a:extLst>
                </a:gridCol>
                <a:gridCol w="1850436">
                  <a:extLst>
                    <a:ext uri="{9D8B030D-6E8A-4147-A177-3AD203B41FA5}">
                      <a16:colId xmlns:a16="http://schemas.microsoft.com/office/drawing/2014/main" val="3339909395"/>
                    </a:ext>
                  </a:extLst>
                </a:gridCol>
              </a:tblGrid>
              <a:tr h="130010">
                <a:tc rowSpan="41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swiftER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 rowSpan="9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로그인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/>
                </a:tc>
                <a:extLst>
                  <a:ext uri="{0D108BD9-81ED-4DB2-BD59-A6C34878D82A}">
                    <a16:rowId xmlns:a16="http://schemas.microsoft.com/office/drawing/2014/main" val="579764957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이용약관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984945387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회원가입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일반 회원 가입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428905835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의사 회원 가입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44115322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 탈퇴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043888262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비밀번호 변경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233206632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아이디찾기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647295699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회원정보 수정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386610083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마이페이지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40329341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증상 검색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증상 검색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246686888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증상 검색 결과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358072307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응급실 검색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응급실 검색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853209299"/>
                  </a:ext>
                </a:extLst>
              </a:tr>
              <a:tr h="181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병원 상세페이지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병원 상세 정보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010204066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병원 리뷰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922358979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고객 센터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 rowSpan="2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공지사항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목록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17915674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보기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833893824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자주묻는질문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목록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053962126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보기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968031629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문의하기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목록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201229640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보기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896823991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쓰기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3986296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277555450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8"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관리자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 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 리스트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696818831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회원 정보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21447384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커뮤니티 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리스트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952238671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수정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80760933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병원 리뷰 관리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리스트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030710948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글 수정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662398561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고객센터 관리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공지사항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글 리스트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451252330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작성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69487917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수정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67656491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보기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1615743736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자주묻는질문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리스트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170187660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작성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952246346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수정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8085343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보기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693094912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문의하기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리스트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698717791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작성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659764559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글 보기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4138396550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메인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3543751375"/>
                  </a:ext>
                </a:extLst>
              </a:tr>
              <a:tr h="130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메인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34" marR="44634" marT="0" marB="0" anchor="ctr"/>
                </a:tc>
                <a:extLst>
                  <a:ext uri="{0D108BD9-81ED-4DB2-BD59-A6C34878D82A}">
                    <a16:rowId xmlns:a16="http://schemas.microsoft.com/office/drawing/2014/main" val="2684136745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06" y="6063048"/>
            <a:ext cx="3715139" cy="60516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  <a:r>
              <a:rPr lang="en-US" altLang="ko-KR" sz="2000" dirty="0"/>
              <a:t>(</a:t>
            </a:r>
            <a:r>
              <a:rPr lang="ko-KR" altLang="en-US" sz="2000" dirty="0"/>
              <a:t>정보구조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2137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35996" y="356816"/>
            <a:ext cx="6377347" cy="5379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15" y="5870484"/>
            <a:ext cx="3715139" cy="60804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  <a:r>
              <a:rPr lang="en-US" altLang="ko-KR" sz="2000" dirty="0"/>
              <a:t>(ERD)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2941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41184"/>
              </p:ext>
            </p:extLst>
          </p:nvPr>
        </p:nvGraphicFramePr>
        <p:xfrm>
          <a:off x="1965152" y="0"/>
          <a:ext cx="8668282" cy="6793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266">
                  <a:extLst>
                    <a:ext uri="{9D8B030D-6E8A-4147-A177-3AD203B41FA5}">
                      <a16:colId xmlns:a16="http://schemas.microsoft.com/office/drawing/2014/main" val="2515050584"/>
                    </a:ext>
                  </a:extLst>
                </a:gridCol>
                <a:gridCol w="3061508">
                  <a:extLst>
                    <a:ext uri="{9D8B030D-6E8A-4147-A177-3AD203B41FA5}">
                      <a16:colId xmlns:a16="http://schemas.microsoft.com/office/drawing/2014/main" val="3005405865"/>
                    </a:ext>
                  </a:extLst>
                </a:gridCol>
                <a:gridCol w="3061508">
                  <a:extLst>
                    <a:ext uri="{9D8B030D-6E8A-4147-A177-3AD203B41FA5}">
                      <a16:colId xmlns:a16="http://schemas.microsoft.com/office/drawing/2014/main" val="2517666790"/>
                    </a:ext>
                  </a:extLst>
                </a:gridCol>
              </a:tblGrid>
              <a:tr h="82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Package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Class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설명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364886549"/>
                  </a:ext>
                </a:extLst>
              </a:tr>
              <a:tr h="110570">
                <a:tc rowSpan="9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kr.co.swiftER.controller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AdminController.java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관리자 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596328047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618755275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CSController.java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고객센터 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397306327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EmailController.java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 인증 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118468597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응급실 메인 컨트롤러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095086427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ERRestController.java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공공데이터 활용 </a:t>
                      </a:r>
                      <a:r>
                        <a:rPr lang="en-US" sz="800" kern="100">
                          <a:effectLst/>
                        </a:rPr>
                        <a:t>REST </a:t>
                      </a:r>
                      <a:r>
                        <a:rPr lang="ko-KR" sz="800" kern="100">
                          <a:effectLst/>
                        </a:rPr>
                        <a:t>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179302985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IndexController.java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메인화면 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746928908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 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362054638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SymptomsController.java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증상검색</a:t>
                      </a:r>
                      <a:r>
                        <a:rPr lang="en-US" sz="800" kern="100">
                          <a:effectLst/>
                        </a:rPr>
                        <a:t>,</a:t>
                      </a:r>
                      <a:r>
                        <a:rPr lang="ko-KR" sz="800" kern="100">
                          <a:effectLst/>
                        </a:rPr>
                        <a:t>결과 컨트롤러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196758554"/>
                  </a:ext>
                </a:extLst>
              </a:tr>
              <a:tr h="11057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kr.co.swiftER.config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EmailConfiguration.java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 인증 관련 설정 파일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571991867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FileConfiguration.java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업로드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다운로드 설정 파일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807033260"/>
                  </a:ext>
                </a:extLst>
              </a:tr>
              <a:tr h="110570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kr.co.swiftER.dao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AdminDAO.java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관리자 </a:t>
                      </a:r>
                      <a:r>
                        <a:rPr lang="en-US" sz="800" kern="100">
                          <a:effectLst/>
                        </a:rPr>
                        <a:t>DAO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69584966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CommunityDAO.java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</a:t>
                      </a:r>
                      <a:r>
                        <a:rPr lang="en-US" sz="800" kern="100">
                          <a:effectLst/>
                        </a:rPr>
                        <a:t>DAO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799189792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CSDAO.java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고객센터 </a:t>
                      </a:r>
                      <a:r>
                        <a:rPr lang="en-US" sz="800" kern="100" dirty="0">
                          <a:effectLst/>
                        </a:rPr>
                        <a:t>DAO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43885259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ERDAO.java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응급실</a:t>
                      </a:r>
                      <a:r>
                        <a:rPr lang="en-US" sz="800" kern="100">
                          <a:effectLst/>
                        </a:rPr>
                        <a:t> DAO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978632321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MemberDAO.java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 </a:t>
                      </a:r>
                      <a:r>
                        <a:rPr lang="en-US" sz="800" kern="100">
                          <a:effectLst/>
                        </a:rPr>
                        <a:t>DAO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910516109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SymptomsDAO.java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증상검색</a:t>
                      </a:r>
                      <a:r>
                        <a:rPr lang="en-US" sz="800" kern="100">
                          <a:effectLst/>
                        </a:rPr>
                        <a:t>,</a:t>
                      </a:r>
                      <a:r>
                        <a:rPr lang="ko-KR" sz="800" kern="100">
                          <a:effectLst/>
                        </a:rPr>
                        <a:t>결과</a:t>
                      </a:r>
                      <a:r>
                        <a:rPr lang="en-US" sz="800" kern="100">
                          <a:effectLst/>
                        </a:rPr>
                        <a:t> DAO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20341381"/>
                  </a:ext>
                </a:extLst>
              </a:tr>
              <a:tr h="11057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kr.co.swiftER.dto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ErDTO.java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997067307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ItemDTO.java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884009825"/>
                  </a:ext>
                </a:extLst>
              </a:tr>
              <a:tr h="1105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kr.co.swiftER.entity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MemberEntity.java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 </a:t>
                      </a:r>
                      <a:r>
                        <a:rPr lang="ko-KR" sz="800" kern="100">
                          <a:effectLst/>
                        </a:rPr>
                        <a:t>엔티티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879697479"/>
                  </a:ext>
                </a:extLst>
              </a:tr>
              <a:tr h="11057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kr.co.swiftER.exceptions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CustomErrorCode.java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업로드 확장자 선별용 </a:t>
                      </a:r>
                      <a:r>
                        <a:rPr lang="en-US" sz="800" kern="100">
                          <a:effectLst/>
                        </a:rPr>
                        <a:t>custom </a:t>
                      </a:r>
                      <a:r>
                        <a:rPr lang="ko-KR" sz="800" kern="100">
                          <a:effectLst/>
                        </a:rPr>
                        <a:t>에러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697262874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CustomErrorResponse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업로드 확장자 선별용 </a:t>
                      </a:r>
                      <a:r>
                        <a:rPr lang="en-US" sz="800" kern="100">
                          <a:effectLst/>
                        </a:rPr>
                        <a:t>custom </a:t>
                      </a:r>
                      <a:r>
                        <a:rPr lang="ko-KR" sz="800" kern="100">
                          <a:effectLst/>
                        </a:rPr>
                        <a:t>에러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688522685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CustomException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업로드 확장자 선별용 </a:t>
                      </a:r>
                      <a:r>
                        <a:rPr lang="en-US" sz="800" kern="100">
                          <a:effectLst/>
                        </a:rPr>
                        <a:t>custom </a:t>
                      </a:r>
                      <a:r>
                        <a:rPr lang="ko-KR" sz="800" kern="100">
                          <a:effectLst/>
                        </a:rPr>
                        <a:t>에러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654624501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GlobalExceptionHandler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업로드 확장자 선별용 </a:t>
                      </a:r>
                      <a:r>
                        <a:rPr lang="en-US" sz="800" kern="100">
                          <a:effectLst/>
                        </a:rPr>
                        <a:t>custom </a:t>
                      </a:r>
                      <a:r>
                        <a:rPr lang="ko-KR" sz="800" kern="100">
                          <a:effectLst/>
                        </a:rPr>
                        <a:t>에러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001875474"/>
                  </a:ext>
                </a:extLst>
              </a:tr>
              <a:tr h="1105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kr.co.swiftER.repo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MemberRepo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유저 정보 항목을 정의한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072375145"/>
                  </a:ext>
                </a:extLst>
              </a:tr>
              <a:tr h="11057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kr.co.swiftER.security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CustomAuthenticationFailureHandler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로그인 실패 유형에 따른 메시지 출력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53267286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MyUserDetails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유저 정보 속성을 정의한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624572479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SecurityConfig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스프링 보안 설정 클래스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615692629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SecurityUserService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유저 정보를 가져오기 위한 보안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707811832"/>
                  </a:ext>
                </a:extLst>
              </a:tr>
              <a:tr h="110570"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AdminService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관리자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32129289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194134633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CSService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고객센터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043999665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EmailService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 인증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058695531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응급실 검색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545672238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530039509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SymptomsService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증상검색</a:t>
                      </a:r>
                      <a:r>
                        <a:rPr lang="en-US" sz="800" kern="100">
                          <a:effectLst/>
                        </a:rPr>
                        <a:t>,</a:t>
                      </a:r>
                      <a:r>
                        <a:rPr lang="ko-KR" sz="800" kern="100">
                          <a:effectLst/>
                        </a:rPr>
                        <a:t>결과 서비스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317313584"/>
                  </a:ext>
                </a:extLst>
              </a:tr>
              <a:tr h="110570">
                <a:tc rowSpan="20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kr.co.swiftER.vo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AdminMemberModifyVO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관리자의 회원 정보 변경을 위한 회원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094137183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AdminMemberSearchVO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관리자의 회원 검색을 위한 회원 정보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406392228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CommunityArticleVO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글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6217983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CommunityCateVO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게시판 카테고리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154587014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CommunityRegionVO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커뮤니티 지역 카테고리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645842564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CSCateVO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고객센터 상위 카테고리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730250201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CSQuestionsVO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고객센터 글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802804972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CSSubcateVO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고객센터 하위 카테고리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924416755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ERCateVO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응급실</a:t>
                      </a:r>
                      <a:r>
                        <a:rPr lang="en-US" sz="800" kern="100">
                          <a:effectLst/>
                        </a:rPr>
                        <a:t> 1</a:t>
                      </a:r>
                      <a:r>
                        <a:rPr lang="ko-KR" sz="800" kern="100">
                          <a:effectLst/>
                        </a:rPr>
                        <a:t>차 지역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62157740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ERReviewVO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응급실 병원 리뷰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840177412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ERSubcateVO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 </a:t>
                      </a:r>
                      <a:r>
                        <a:rPr lang="ko-KR" sz="800" kern="100">
                          <a:effectLst/>
                        </a:rPr>
                        <a:t>응급실</a:t>
                      </a:r>
                      <a:r>
                        <a:rPr lang="en-US" sz="800" kern="100">
                          <a:effectLst/>
                        </a:rPr>
                        <a:t> 2</a:t>
                      </a:r>
                      <a:r>
                        <a:rPr lang="ko-KR" sz="800" kern="100">
                          <a:effectLst/>
                        </a:rPr>
                        <a:t>차 지역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067734478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FileDoctorVO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의사 면허증 사진 파일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798944386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FileVO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파일 업로드</a:t>
                      </a:r>
                      <a:r>
                        <a:rPr lang="en-US" sz="800" kern="100">
                          <a:effectLst/>
                        </a:rPr>
                        <a:t>/</a:t>
                      </a:r>
                      <a:r>
                        <a:rPr lang="ko-KR" sz="800" kern="100">
                          <a:effectLst/>
                        </a:rPr>
                        <a:t>다운로드용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885759530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MemberDoctorVO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의사 회원 데이터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031154232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MemberTermsVO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 약관 데이터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4196244767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MemberVO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 데이터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143750375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SymptomsCateVO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증상검색 대분류 데이터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2286425738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SymptomsIllnessesVO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질병 관련과 데이터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1602360110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SymptomsSubcateVO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증상검색 소분류 데이터 객체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3319260938"/>
                  </a:ext>
                </a:extLst>
              </a:tr>
              <a:tr h="110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SymptomsSymptomsVO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증상검색</a:t>
                      </a:r>
                      <a:r>
                        <a:rPr lang="ko-KR" sz="800" kern="100" dirty="0">
                          <a:effectLst/>
                        </a:rPr>
                        <a:t> 질병 데이터 객체</a:t>
                      </a: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170" marR="24170" marT="0" marB="0" anchor="ctr"/>
                </a:tc>
                <a:extLst>
                  <a:ext uri="{0D108BD9-81ED-4DB2-BD59-A6C34878D82A}">
                    <a16:rowId xmlns:a16="http://schemas.microsoft.com/office/drawing/2014/main" val="81958692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1757443" y="323055"/>
            <a:ext cx="3682924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kumimoji="0" lang="en-US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[j1]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23" y="6066031"/>
            <a:ext cx="3715139" cy="655444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  <a:r>
              <a:rPr lang="en-US" altLang="ko-KR" sz="2000" dirty="0"/>
              <a:t>(</a:t>
            </a:r>
            <a:r>
              <a:rPr lang="ko-KR" altLang="en-US" sz="2000" dirty="0"/>
              <a:t>클래스목록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88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lnSpcReduction="10000"/>
          </a:bodyPr>
          <a:lstStyle/>
          <a:p>
            <a:pPr marL="342900" indent="-342900" rtl="0"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342900" indent="-342900" rtl="0">
              <a:buAutoNum type="arabicPeriod"/>
            </a:pPr>
            <a:endParaRPr lang="en-US" altLang="ko-KR" dirty="0"/>
          </a:p>
          <a:p>
            <a:pPr marL="342900" indent="-342900" rtl="0">
              <a:buAutoNum type="arabicPeriod"/>
            </a:pPr>
            <a:r>
              <a:rPr lang="ko-KR" altLang="en-US" dirty="0" err="1"/>
              <a:t>팀구성</a:t>
            </a:r>
            <a:endParaRPr lang="en-US" altLang="ko-KR" dirty="0"/>
          </a:p>
          <a:p>
            <a:pPr marL="342900" indent="-342900" rtl="0">
              <a:buAutoNum type="arabicPeriod"/>
            </a:pPr>
            <a:endParaRPr lang="en-US" altLang="ko-KR" dirty="0"/>
          </a:p>
          <a:p>
            <a:pPr marL="342900" indent="-342900" rtl="0">
              <a:buAutoNum type="arabicPeriod"/>
            </a:pPr>
            <a:r>
              <a:rPr lang="ko-KR" altLang="en-US" dirty="0"/>
              <a:t>개발 계획 수립</a:t>
            </a:r>
            <a:endParaRPr lang="en-US" altLang="ko-KR" dirty="0"/>
          </a:p>
          <a:p>
            <a:pPr marL="342900" indent="-342900" rtl="0">
              <a:buAutoNum type="arabicPeriod"/>
            </a:pPr>
            <a:endParaRPr lang="en-US" altLang="ko-KR" dirty="0"/>
          </a:p>
          <a:p>
            <a:pPr marL="342900" indent="-342900" rtl="0">
              <a:buAutoNum type="arabicPeriod"/>
            </a:pPr>
            <a:r>
              <a:rPr lang="ko-KR" altLang="en-US" dirty="0"/>
              <a:t>작업내역</a:t>
            </a:r>
            <a:endParaRPr lang="en-US" altLang="ko-KR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70" y="5788127"/>
            <a:ext cx="3715139" cy="56822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  <a:r>
              <a:rPr lang="en-US" altLang="ko-KR" sz="2000" dirty="0"/>
              <a:t>(view</a:t>
            </a:r>
            <a:r>
              <a:rPr lang="ko-KR" altLang="en-US" sz="2000" dirty="0"/>
              <a:t>목록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59" y="174770"/>
            <a:ext cx="6936044" cy="56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0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4" y="329677"/>
            <a:ext cx="6876177" cy="60266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70" y="5788127"/>
            <a:ext cx="3715139" cy="56822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  <a:r>
              <a:rPr lang="en-US" altLang="ko-KR" sz="2000" dirty="0"/>
              <a:t>(view</a:t>
            </a:r>
            <a:r>
              <a:rPr lang="ko-KR" altLang="en-US" sz="2000" dirty="0"/>
              <a:t>목록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786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90" y="359662"/>
            <a:ext cx="6751783" cy="58999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70" y="5788127"/>
            <a:ext cx="3715139" cy="56822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  <a:r>
              <a:rPr lang="en-US" altLang="ko-KR" sz="2000" dirty="0"/>
              <a:t>(view</a:t>
            </a:r>
            <a:r>
              <a:rPr lang="ko-KR" altLang="en-US" sz="2000" dirty="0"/>
              <a:t>목록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6783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70" y="5788127"/>
            <a:ext cx="3715139" cy="56822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작업내역</a:t>
            </a:r>
            <a:r>
              <a:rPr lang="en-US" altLang="ko-KR" sz="2000" dirty="0"/>
              <a:t>(view</a:t>
            </a:r>
            <a:r>
              <a:rPr lang="ko-KR" altLang="en-US" sz="2000" dirty="0"/>
              <a:t>목록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4" y="1909840"/>
            <a:ext cx="1038369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65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1.</a:t>
            </a:r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sz="2400" dirty="0"/>
              <a:t>프로젝트 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800" dirty="0"/>
              <a:t> 건강 관련 검색 포털 및 커뮤니티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2400" dirty="0"/>
              <a:t>배포 주소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800" dirty="0"/>
              <a:t> http://52.79.139.8:8181/swiftER</a:t>
            </a:r>
            <a:endParaRPr lang="ko-KR" altLang="en-US" sz="18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2400" dirty="0"/>
              <a:t>개발기간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119690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800" dirty="0"/>
              <a:t> 2023.02.27 ~ 2023.03.30 </a:t>
            </a:r>
          </a:p>
          <a:p>
            <a:pPr rtl="0"/>
            <a:r>
              <a:rPr lang="ko-KR" altLang="en-US" sz="1800" dirty="0"/>
              <a:t> 총 </a:t>
            </a:r>
            <a:r>
              <a:rPr lang="en-US" altLang="ko-KR" sz="1800" dirty="0"/>
              <a:t>32</a:t>
            </a:r>
            <a:r>
              <a:rPr lang="ko-KR" altLang="en-US" sz="1800" dirty="0"/>
              <a:t>일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A4635-2B66-0196-AFA0-D78AA62B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4C6C8-AFB5-2E86-D1DF-DDD75F4B2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12510" y="1237579"/>
            <a:ext cx="5433204" cy="365125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기대효과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1B59D-5B2C-C7BF-A772-56DF29764D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12510" y="1659996"/>
            <a:ext cx="6557818" cy="1612813"/>
          </a:xfrm>
        </p:spPr>
        <p:txBody>
          <a:bodyPr>
            <a:normAutofit/>
          </a:bodyPr>
          <a:lstStyle/>
          <a:p>
            <a:pPr lvl="0"/>
            <a:r>
              <a:rPr lang="ko-KR" altLang="ko-KR" sz="1600" dirty="0"/>
              <a:t>응급실 검색을 통해 사용자가 보다 신속히 자신의 상황에 알맞은 응급실 파악 </a:t>
            </a:r>
          </a:p>
          <a:p>
            <a:pPr lvl="0"/>
            <a:r>
              <a:rPr lang="ko-KR" altLang="ko-KR" sz="1600" dirty="0" err="1"/>
              <a:t>증상별</a:t>
            </a:r>
            <a:r>
              <a:rPr lang="ko-KR" altLang="ko-KR" sz="1600" dirty="0"/>
              <a:t> 질병 검색을 통해 사용자가 보다 간편하게 질병 정보 습득</a:t>
            </a:r>
          </a:p>
          <a:p>
            <a:pPr lvl="0"/>
            <a:r>
              <a:rPr lang="ko-KR" altLang="ko-KR" sz="1600" dirty="0"/>
              <a:t>회원 간 커뮤니티와</a:t>
            </a:r>
            <a:r>
              <a:rPr lang="en-US" altLang="ko-KR" sz="1600" dirty="0"/>
              <a:t>, </a:t>
            </a:r>
            <a:r>
              <a:rPr lang="ko-KR" altLang="ko-KR" sz="1600" dirty="0"/>
              <a:t>의사 회원과의 </a:t>
            </a:r>
            <a:r>
              <a:rPr lang="en-US" altLang="ko-KR" sz="1600" dirty="0"/>
              <a:t>Q&amp;A</a:t>
            </a:r>
            <a:r>
              <a:rPr lang="ko-KR" altLang="ko-KR" sz="1600" dirty="0"/>
              <a:t>를 통해 폭넓은 소통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C44A8C8-A8A9-E140-43B7-E1EE3539528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12510" y="3546762"/>
            <a:ext cx="5433204" cy="36512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배경 및 목적</a:t>
            </a:r>
          </a:p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78F7132-FF59-5C2C-9294-A121B9DAC2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12510" y="4003496"/>
            <a:ext cx="6677890" cy="1113151"/>
          </a:xfrm>
        </p:spPr>
        <p:txBody>
          <a:bodyPr>
            <a:normAutofit lnSpcReduction="10000"/>
          </a:bodyPr>
          <a:lstStyle/>
          <a:p>
            <a:pPr lvl="0"/>
            <a:r>
              <a:rPr lang="ko-KR" altLang="ko-KR" sz="1600" dirty="0"/>
              <a:t>응급실</a:t>
            </a:r>
            <a:r>
              <a:rPr lang="en-US" altLang="ko-KR" sz="1600" dirty="0"/>
              <a:t>, </a:t>
            </a:r>
            <a:r>
              <a:rPr lang="ko-KR" altLang="ko-KR" sz="1600" dirty="0"/>
              <a:t>질병 정보 등 건강에 관련된 정보를 한 번에 검색할 수 있는 서비스 제공</a:t>
            </a:r>
          </a:p>
          <a:p>
            <a:pPr lvl="0"/>
            <a:r>
              <a:rPr lang="ko-KR" altLang="ko-KR" sz="1600" dirty="0"/>
              <a:t>방문한 병원에 대한 리뷰를 작성하고</a:t>
            </a:r>
            <a:r>
              <a:rPr lang="en-US" altLang="ko-KR" sz="1600" dirty="0"/>
              <a:t>, </a:t>
            </a:r>
            <a:r>
              <a:rPr lang="ko-KR" altLang="ko-KR" sz="1600" dirty="0"/>
              <a:t>회원들과 병원</a:t>
            </a:r>
            <a:r>
              <a:rPr lang="en-US" altLang="ko-KR" sz="1600" dirty="0"/>
              <a:t>/</a:t>
            </a:r>
            <a:r>
              <a:rPr lang="ko-KR" altLang="ko-KR" sz="1600" dirty="0"/>
              <a:t>질병 관련 이야기를 나눌 수 있는 소통의 장 마련</a:t>
            </a:r>
          </a:p>
          <a:p>
            <a:endParaRPr lang="ko-KR" altLang="en-US" sz="18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52FE078-3139-7C7D-BFD6-B2D916F7215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93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B15F7-4B61-A35A-43BB-6B4A1D61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E83DB-B5B9-7A9E-286F-E7F224453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주요기능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9BA849-D79B-5CFC-388A-912D8FCC33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7" y="1860059"/>
            <a:ext cx="6270173" cy="1667184"/>
          </a:xfrm>
        </p:spPr>
        <p:txBody>
          <a:bodyPr>
            <a:normAutofit/>
          </a:bodyPr>
          <a:lstStyle/>
          <a:p>
            <a:pPr lvl="0"/>
            <a:r>
              <a:rPr lang="ko-KR" altLang="ko-KR" sz="1600" dirty="0"/>
              <a:t>회원가입</a:t>
            </a:r>
            <a:r>
              <a:rPr lang="en-US" altLang="ko-KR" sz="1600" dirty="0"/>
              <a:t> / </a:t>
            </a:r>
            <a:r>
              <a:rPr lang="ko-KR" altLang="ko-KR" sz="1600" dirty="0"/>
              <a:t>로그인</a:t>
            </a:r>
          </a:p>
          <a:p>
            <a:pPr lvl="0"/>
            <a:r>
              <a:rPr lang="ko-KR" altLang="ko-KR" sz="1600" dirty="0"/>
              <a:t>응급실 검색 </a:t>
            </a:r>
            <a:r>
              <a:rPr lang="en-US" altLang="ko-KR" sz="1600" dirty="0"/>
              <a:t>/ </a:t>
            </a:r>
            <a:r>
              <a:rPr lang="ko-KR" altLang="ko-KR" sz="1600" dirty="0"/>
              <a:t>병원 상세 페이지 </a:t>
            </a:r>
            <a:r>
              <a:rPr lang="en-US" altLang="ko-KR" sz="1600" dirty="0"/>
              <a:t>/ </a:t>
            </a:r>
            <a:r>
              <a:rPr lang="ko-KR" altLang="ko-KR" sz="1600" dirty="0"/>
              <a:t>병원 리뷰</a:t>
            </a:r>
          </a:p>
          <a:p>
            <a:pPr lvl="0"/>
            <a:r>
              <a:rPr lang="ko-KR" altLang="ko-KR" sz="1600" dirty="0"/>
              <a:t>증상 검색 </a:t>
            </a:r>
            <a:r>
              <a:rPr lang="en-US" altLang="ko-KR" sz="1600" dirty="0"/>
              <a:t>/ </a:t>
            </a:r>
            <a:r>
              <a:rPr lang="ko-KR" altLang="ko-KR" sz="1600" dirty="0"/>
              <a:t>증상 별 관련 과 정보 보기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4EA60FA-2ECE-E49B-6D9E-15790DBF2F1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537723"/>
            <a:ext cx="5433204" cy="365125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서비스 채널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0647A4F-CE86-040D-A005-E6D46B88BA3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3904091"/>
            <a:ext cx="5431971" cy="770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PC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웹</a:t>
            </a:r>
            <a:endParaRPr lang="en-US" altLang="ko-KR" sz="18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D006DC0-09FE-14CF-57B2-4E1F2DABEF8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개발방식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9D7F4AB-5D27-42DD-5D0E-52C33C4C74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205629"/>
            <a:ext cx="5431971" cy="9268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Agile</a:t>
            </a:r>
            <a:endParaRPr lang="ko-KR" altLang="en-US" sz="18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A6C7115-3183-BF0A-0651-04C795A1A80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17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FF514-C392-0077-6BDD-7E7290917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팀구성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18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AD450-474D-B69F-FB21-9F54A4F3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팀구성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D415718-CC91-9152-F563-F7D6491D6C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73912"/>
              </p:ext>
            </p:extLst>
          </p:nvPr>
        </p:nvGraphicFramePr>
        <p:xfrm>
          <a:off x="3318104" y="895926"/>
          <a:ext cx="8449023" cy="3463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733">
                  <a:extLst>
                    <a:ext uri="{9D8B030D-6E8A-4147-A177-3AD203B41FA5}">
                      <a16:colId xmlns:a16="http://schemas.microsoft.com/office/drawing/2014/main" val="2061174901"/>
                    </a:ext>
                  </a:extLst>
                </a:gridCol>
                <a:gridCol w="2122654">
                  <a:extLst>
                    <a:ext uri="{9D8B030D-6E8A-4147-A177-3AD203B41FA5}">
                      <a16:colId xmlns:a16="http://schemas.microsoft.com/office/drawing/2014/main" val="3021673581"/>
                    </a:ext>
                  </a:extLst>
                </a:gridCol>
                <a:gridCol w="4799636">
                  <a:extLst>
                    <a:ext uri="{9D8B030D-6E8A-4147-A177-3AD203B41FA5}">
                      <a16:colId xmlns:a16="http://schemas.microsoft.com/office/drawing/2014/main" val="3157612825"/>
                    </a:ext>
                  </a:extLst>
                </a:gridCol>
              </a:tblGrid>
              <a:tr h="4381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역할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업무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8042386"/>
                  </a:ext>
                </a:extLst>
              </a:tr>
              <a:tr h="1302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조수빈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책임 개발자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프로젝트 기획 및 계획 수립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프로젝트 및 일정 관리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CS, ADMIN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개발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3051322"/>
                  </a:ext>
                </a:extLst>
              </a:tr>
              <a:tr h="4381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김현준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개발자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MEMBER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개발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7547749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최아영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개발자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COMMUNITY </a:t>
                      </a: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개발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8475502"/>
                  </a:ext>
                </a:extLst>
              </a:tr>
              <a:tr h="4381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공민혁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개발자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SYMPTOMS(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증상 검색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개발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3937092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홍민준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개발자</a:t>
                      </a:r>
                      <a:endParaRPr lang="ko-KR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ER(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응급실 검색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개발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040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9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FF514-C392-0077-6BDD-7E7290917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개발계획</a:t>
            </a:r>
          </a:p>
        </p:txBody>
      </p:sp>
    </p:spTree>
    <p:extLst>
      <p:ext uri="{BB962C8B-B14F-4D97-AF65-F5344CB8AC3E}">
        <p14:creationId xmlns:p14="http://schemas.microsoft.com/office/powerpoint/2010/main" val="172684875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177</TotalTime>
  <Words>1039</Words>
  <Application>Microsoft Office PowerPoint</Application>
  <PresentationFormat>와이드스크린</PresentationFormat>
  <Paragraphs>554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굴림</vt:lpstr>
      <vt:lpstr>맑은 고딕</vt:lpstr>
      <vt:lpstr>Arial</vt:lpstr>
      <vt:lpstr>Times New Roman</vt:lpstr>
      <vt:lpstr>모노라인</vt:lpstr>
      <vt:lpstr>프로젝트 swiftER</vt:lpstr>
      <vt:lpstr>목차</vt:lpstr>
      <vt:lpstr>1.프로젝트 개요</vt:lpstr>
      <vt:lpstr>1. 프로젝트 개요</vt:lpstr>
      <vt:lpstr>1. 프로젝트 개요</vt:lpstr>
      <vt:lpstr>1. 프로젝트 개요</vt:lpstr>
      <vt:lpstr>2. 팀구성 </vt:lpstr>
      <vt:lpstr>2. 팀구성</vt:lpstr>
      <vt:lpstr>3. 개발계획</vt:lpstr>
      <vt:lpstr>3. 개발 계획 수립(개발환경)</vt:lpstr>
      <vt:lpstr>3. 개발 계획 수립(요구사항분석)</vt:lpstr>
      <vt:lpstr>3. 개발 계획 수립(작업분류체계)</vt:lpstr>
      <vt:lpstr>3. 개발 계획 수립(작업분류체계)</vt:lpstr>
      <vt:lpstr>3. 개발 계획 수립(작업일정)</vt:lpstr>
      <vt:lpstr>3. 개발 계획 수립(작업일정)</vt:lpstr>
      <vt:lpstr>4. 작업내역</vt:lpstr>
      <vt:lpstr>4. 작업내역(정보구조)</vt:lpstr>
      <vt:lpstr>4. 작업내역(ERD)</vt:lpstr>
      <vt:lpstr>4. 작업내역(클래스목록)</vt:lpstr>
      <vt:lpstr>4. 작업내역(view목록)</vt:lpstr>
      <vt:lpstr>4. 작업내역(view목록)</vt:lpstr>
      <vt:lpstr>4. 작업내역(view목록)</vt:lpstr>
      <vt:lpstr>4. 작업내역(view목록)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swiftER</dc:title>
  <dc:creator>김 현준</dc:creator>
  <cp:lastModifiedBy>java1</cp:lastModifiedBy>
  <cp:revision>18</cp:revision>
  <dcterms:created xsi:type="dcterms:W3CDTF">2023-03-30T14:17:26Z</dcterms:created>
  <dcterms:modified xsi:type="dcterms:W3CDTF">2023-03-31T00:13:34Z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