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embeddedFontLst>
    <p:embeddedFont>
      <p:font typeface="Bahnschrift" panose="020B0502040204020203" pitchFamily="34" charset="0"/>
      <p:regular r:id="rId10"/>
      <p:bold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Bahnschrift Light" panose="020B0502040204020203" pitchFamily="34" charset="0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E97B"/>
    <a:srgbClr val="01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7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2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5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9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5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1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3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6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50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2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1FC1-7DA1-4A7E-B866-81D87DCF9972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1719-8F71-4414-B5CF-DD8B08CCC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6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NLcrA-eTEo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youtu.be/cNR1Ie2AlB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ZcFvcr9JLsw" TargetMode="External"/><Relationship Id="rId5" Type="http://schemas.openxmlformats.org/officeDocument/2006/relationships/hyperlink" Target="https://www.youtube.com/watch?v=ByoBZEMmdV8&amp;t=5s" TargetMode="External"/><Relationship Id="rId10" Type="http://schemas.openxmlformats.org/officeDocument/2006/relationships/hyperlink" Target="https://www.youtube.com/watch?v=wYwiSY0EIKU" TargetMode="External"/><Relationship Id="rId4" Type="http://schemas.openxmlformats.org/officeDocument/2006/relationships/hyperlink" Target="https://youtu.be/I96yOZbtrJs" TargetMode="External"/><Relationship Id="rId9" Type="http://schemas.openxmlformats.org/officeDocument/2006/relationships/hyperlink" Target="https://www.youtube.com/watch?v=_OgSrllc70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2" t="28628" r="16631" b="24691"/>
          <a:stretch/>
        </p:blipFill>
        <p:spPr>
          <a:xfrm>
            <a:off x="734500" y="1663430"/>
            <a:ext cx="3368888" cy="23151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"/>
            <a:ext cx="12192000" cy="7385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4500" y="3978613"/>
            <a:ext cx="58463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ea typeface="문체부 제목 돋음체" panose="020B0609000101010101" pitchFamily="49" charset="-127"/>
              </a:rPr>
              <a:t>프로젝트 발표 보고서</a:t>
            </a:r>
            <a:endParaRPr lang="ko-KR" altLang="en-US" sz="4500" dirty="0"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0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25875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개발 목적</a:t>
            </a:r>
            <a:endParaRPr lang="ko-KR" altLang="en-US" sz="35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323" y="2799169"/>
            <a:ext cx="1719997" cy="15442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553" y="2730421"/>
            <a:ext cx="1891916" cy="16129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702" y="2846948"/>
            <a:ext cx="1879267" cy="1496453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2620179" y="2502964"/>
            <a:ext cx="3153632" cy="2437559"/>
            <a:chOff x="2620179" y="2502964"/>
            <a:chExt cx="3153632" cy="2437559"/>
          </a:xfrm>
        </p:grpSpPr>
        <p:sp>
          <p:nvSpPr>
            <p:cNvPr id="25" name="원호 24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7007469" y="2502964"/>
            <a:ext cx="3153632" cy="2437559"/>
            <a:chOff x="2620179" y="2502964"/>
            <a:chExt cx="3153632" cy="2437559"/>
          </a:xfrm>
        </p:grpSpPr>
        <p:sp>
          <p:nvSpPr>
            <p:cNvPr id="35" name="원호 34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423184" y="5448157"/>
            <a:ext cx="261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문체부 돋음체" panose="020B0609000101010101" pitchFamily="49" charset="-127"/>
              </a:rPr>
              <a:t>앉은 자리에서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22040" y="5448157"/>
            <a:ext cx="373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ea typeface="문체부 돋음체" panose="020B0609000101010101" pitchFamily="49" charset="-127"/>
              </a:rPr>
              <a:t>질병 및 응급실 </a:t>
            </a:r>
            <a:r>
              <a:rPr lang="ko-KR" altLang="en-US" dirty="0" smtClean="0">
                <a:ea typeface="문체부 돋음체" panose="020B0609000101010101" pitchFamily="49" charset="-127"/>
              </a:rPr>
              <a:t>정보를 검색하고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499586" y="5448157"/>
            <a:ext cx="280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ea typeface="문체부 돋음체" panose="020B0609000101010101" pitchFamily="49" charset="-127"/>
              </a:rPr>
              <a:t>정보 교류가 가능한 포털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 flipH="1" flipV="1">
            <a:off x="2611387" y="2435803"/>
            <a:ext cx="3153632" cy="2437559"/>
            <a:chOff x="2620179" y="2502964"/>
            <a:chExt cx="3153632" cy="2437559"/>
          </a:xfrm>
        </p:grpSpPr>
        <p:sp>
          <p:nvSpPr>
            <p:cNvPr id="52" name="원호 51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 flipH="1" flipV="1">
            <a:off x="6998677" y="2435803"/>
            <a:ext cx="3153632" cy="2437559"/>
            <a:chOff x="2620179" y="2502964"/>
            <a:chExt cx="3153632" cy="2437559"/>
          </a:xfrm>
        </p:grpSpPr>
        <p:sp>
          <p:nvSpPr>
            <p:cNvPr id="56" name="원호 55"/>
            <p:cNvSpPr/>
            <p:nvPr/>
          </p:nvSpPr>
          <p:spPr>
            <a:xfrm rot="18503123">
              <a:off x="2978215" y="2144928"/>
              <a:ext cx="2437559" cy="3153632"/>
            </a:xfrm>
            <a:prstGeom prst="arc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flipH="1">
              <a:off x="4756639" y="2757609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5400000" flipH="1" flipV="1">
              <a:off x="4859612" y="2671020"/>
              <a:ext cx="170778" cy="3276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2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2" y="175098"/>
            <a:ext cx="42560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개발 관련 정보 </a:t>
            </a:r>
            <a:endParaRPr lang="ko-KR" altLang="en-US" sz="35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571475" y="1274883"/>
            <a:ext cx="16951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ea typeface="문체부 돋음체" panose="020B0609000101010101" pitchFamily="49" charset="-127"/>
              </a:rPr>
              <a:t>개발환경</a:t>
            </a:r>
            <a:endParaRPr lang="ko-KR" altLang="en-US" sz="2500" dirty="0">
              <a:ea typeface="문체부 돋음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009" y="2101360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기술스택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3686" y="2101359"/>
            <a:ext cx="5101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 Light" panose="020B0502040204020203" pitchFamily="34" charset="0"/>
              </a:rPr>
              <a:t>Java17, Spring Boot 3.0.4</a:t>
            </a:r>
          </a:p>
          <a:p>
            <a:r>
              <a:rPr lang="en-US" altLang="ko-KR" dirty="0" smtClean="0">
                <a:latin typeface="Bahnschrift Light" panose="020B0502040204020203" pitchFamily="34" charset="0"/>
              </a:rPr>
              <a:t>HTML/CSS, jQuery 3.5</a:t>
            </a:r>
          </a:p>
          <a:p>
            <a:r>
              <a:rPr lang="en-US" altLang="ko-KR" dirty="0" smtClean="0">
                <a:latin typeface="Bahnschrift Light" panose="020B0502040204020203" pitchFamily="34" charset="0"/>
              </a:rPr>
              <a:t>JavaScript(ES6), </a:t>
            </a:r>
            <a:r>
              <a:rPr lang="en-US" altLang="ko-KR" dirty="0" err="1" smtClean="0">
                <a:latin typeface="Bahnschrift Light" panose="020B0502040204020203" pitchFamily="34" charset="0"/>
              </a:rPr>
              <a:t>Thymeleaf</a:t>
            </a:r>
            <a:r>
              <a:rPr lang="en-US" altLang="ko-KR" dirty="0" smtClean="0">
                <a:latin typeface="Bahnschrift Light" panose="020B0502040204020203" pitchFamily="34" charset="0"/>
              </a:rPr>
              <a:t> 3.0.15</a:t>
            </a:r>
            <a:r>
              <a:rPr lang="ko-KR" altLang="en-US" dirty="0" smtClean="0">
                <a:latin typeface="Bahnschrift Light" panose="020B0502040204020203" pitchFamily="34" charset="0"/>
              </a:rPr>
              <a:t> </a:t>
            </a:r>
            <a:endParaRPr lang="ko-KR" altLang="en-US" dirty="0">
              <a:latin typeface="Bahnschrift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7009" y="3437791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문체부 돋음체" panose="020B0609000101010101" pitchFamily="49" charset="-127"/>
              </a:rPr>
              <a:t>서버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3686" y="3437791"/>
            <a:ext cx="510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 Light" panose="020B0502040204020203" pitchFamily="34" charset="0"/>
              </a:rPr>
              <a:t>Apache Tomcat 9.0</a:t>
            </a:r>
            <a:endParaRPr lang="ko-KR" altLang="en-US" dirty="0">
              <a:latin typeface="Bahnschrift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7009" y="4255477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33686" y="4255477"/>
            <a:ext cx="510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 Light" panose="020B0502040204020203" pitchFamily="34" charset="0"/>
              </a:rPr>
              <a:t>MySQL 8.0, </a:t>
            </a:r>
            <a:r>
              <a:rPr lang="en-US" altLang="ko-KR" dirty="0" err="1" smtClean="0">
                <a:latin typeface="Bahnschrift Light" panose="020B0502040204020203" pitchFamily="34" charset="0"/>
              </a:rPr>
              <a:t>MariaDB</a:t>
            </a:r>
            <a:r>
              <a:rPr lang="en-US" altLang="ko-KR" dirty="0" smtClean="0">
                <a:latin typeface="Bahnschrift Light" panose="020B0502040204020203" pitchFamily="34" charset="0"/>
              </a:rPr>
              <a:t> 5.5.68(</a:t>
            </a:r>
            <a:r>
              <a:rPr lang="ko-KR" altLang="en-US" dirty="0" smtClean="0">
                <a:latin typeface="Bahnschrift Light" panose="020B0502040204020203" pitchFamily="34" charset="0"/>
              </a:rPr>
              <a:t>서비스</a:t>
            </a:r>
            <a:r>
              <a:rPr lang="en-US" altLang="ko-KR" dirty="0" smtClean="0">
                <a:latin typeface="Bahnschrift Light" panose="020B0502040204020203" pitchFamily="34" charset="0"/>
              </a:rPr>
              <a:t>)</a:t>
            </a:r>
            <a:endParaRPr lang="ko-KR" altLang="en-US" dirty="0">
              <a:latin typeface="Bahnschrift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7008" y="5046842"/>
            <a:ext cx="137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라이브러리</a:t>
            </a:r>
            <a:r>
              <a:rPr lang="en-US" altLang="ko-KR" dirty="0" smtClean="0"/>
              <a:t>/API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33686" y="5046842"/>
            <a:ext cx="6341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ahnschrift Light" panose="020B0502040204020203" pitchFamily="34" charset="0"/>
              </a:rPr>
              <a:t>공공데이터</a:t>
            </a:r>
            <a:r>
              <a:rPr lang="en-US" altLang="ko-KR" dirty="0" smtClean="0">
                <a:latin typeface="Bahnschrift Light" panose="020B0502040204020203" pitchFamily="34" charset="0"/>
              </a:rPr>
              <a:t>, Web Socket/Stomp protocol</a:t>
            </a:r>
          </a:p>
          <a:p>
            <a:r>
              <a:rPr lang="en-US" altLang="ko-KR" dirty="0" err="1">
                <a:latin typeface="Bahnschrift Light" panose="020B0502040204020203" pitchFamily="34" charset="0"/>
              </a:rPr>
              <a:t>j</a:t>
            </a:r>
            <a:r>
              <a:rPr lang="en-US" altLang="ko-KR" dirty="0" err="1" smtClean="0">
                <a:latin typeface="Bahnschrift Light" panose="020B0502040204020203" pitchFamily="34" charset="0"/>
              </a:rPr>
              <a:t>soup</a:t>
            </a:r>
            <a:r>
              <a:rPr lang="en-US" altLang="ko-KR" dirty="0" smtClean="0">
                <a:latin typeface="Bahnschrift Light" panose="020B0502040204020203" pitchFamily="34" charset="0"/>
              </a:rPr>
              <a:t> 1.15.4, </a:t>
            </a:r>
            <a:r>
              <a:rPr lang="en-US" altLang="ko-KR" dirty="0" err="1" smtClean="0">
                <a:latin typeface="Bahnschrift Light" panose="020B0502040204020203" pitchFamily="34" charset="0"/>
              </a:rPr>
              <a:t>Kakao</a:t>
            </a:r>
            <a:r>
              <a:rPr lang="en-US" altLang="ko-KR" dirty="0" smtClean="0">
                <a:latin typeface="Bahnschrift Light" panose="020B0502040204020203" pitchFamily="34" charset="0"/>
              </a:rPr>
              <a:t> Map Web API</a:t>
            </a:r>
          </a:p>
          <a:p>
            <a:r>
              <a:rPr lang="en-US" altLang="ko-KR" dirty="0" smtClean="0">
                <a:latin typeface="Bahnschrift Light" panose="020B0502040204020203" pitchFamily="34" charset="0"/>
              </a:rPr>
              <a:t>Java Mail Sender</a:t>
            </a:r>
            <a:endParaRPr lang="ko-KR" altLang="en-US" dirty="0">
              <a:latin typeface="Bahnschrift Light" panose="020B0502040204020203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245" y="1818162"/>
            <a:ext cx="3244363" cy="1263811"/>
          </a:xfrm>
          <a:prstGeom prst="rect">
            <a:avLst/>
          </a:prstGeom>
        </p:spPr>
      </p:pic>
      <p:pic>
        <p:nvPicPr>
          <p:cNvPr id="1026" name="Picture 2" descr="Spring Logo PNG HD Isolated | PNG M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838" y="3511804"/>
            <a:ext cx="2921733" cy="103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mcat Logo PNG Transparent &amp; SVG Vector - Freebie Suppl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891" y="4975480"/>
            <a:ext cx="1644813" cy="11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, symbol, meaning, history, PNG, bran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855" y="4975480"/>
            <a:ext cx="2078556" cy="11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78794" y="6198607"/>
            <a:ext cx="5161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Bahnschrift" panose="020B0502040204020203" pitchFamily="34" charset="0"/>
              </a:rPr>
              <a:t>https://github.com/SleepingAlbaricoque/swiftER</a:t>
            </a:r>
          </a:p>
        </p:txBody>
      </p:sp>
    </p:spTree>
    <p:extLst>
      <p:ext uri="{BB962C8B-B14F-4D97-AF65-F5344CB8AC3E}">
        <p14:creationId xmlns:p14="http://schemas.microsoft.com/office/powerpoint/2010/main" val="3930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25875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팀 구성</a:t>
            </a:r>
            <a:endParaRPr lang="ko-KR" altLang="en-US" sz="35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4109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332114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30119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6898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조수빈</a:t>
            </a:r>
            <a:endParaRPr lang="ko-KR" altLang="en-US" sz="25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94903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김현준</a:t>
            </a:r>
            <a:endParaRPr lang="ko-KR" altLang="en-US" sz="25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92908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홍민준</a:t>
            </a:r>
            <a:endParaRPr lang="ko-KR" altLang="en-US" sz="25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3579" y="2340976"/>
            <a:ext cx="35277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ea typeface="문체부 돋음체" panose="020B0609000101010101" pitchFamily="49" charset="-127"/>
              </a:rPr>
              <a:t>메인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,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고객센터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,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관리자 화면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en-US" altLang="ko-KR" sz="1500" dirty="0" smtClean="0">
                <a:ea typeface="문체부 돋음체" panose="020B0609000101010101" pitchFamily="49" charset="-127"/>
              </a:rPr>
              <a:t>ERD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 설계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고객센터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관리자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실시간 </a:t>
            </a:r>
            <a:r>
              <a:rPr lang="ko-KR" altLang="en-US" sz="1500" dirty="0" err="1" smtClean="0">
                <a:ea typeface="문체부 돋음체" panose="020B0609000101010101" pitchFamily="49" charset="-127"/>
              </a:rPr>
              <a:t>메시징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err="1" smtClean="0">
                <a:ea typeface="문체부 돋음체" panose="020B0609000101010101" pitchFamily="49" charset="-127"/>
              </a:rPr>
              <a:t>파이썬을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 이용해 증상 정보 </a:t>
            </a:r>
            <a:r>
              <a:rPr lang="ko-KR" altLang="en-US" sz="1500" dirty="0" err="1" smtClean="0">
                <a:ea typeface="문체부 돋음체" panose="020B0609000101010101" pitchFamily="49" charset="-127"/>
              </a:rPr>
              <a:t>크롤링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검색 시 자동 완성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관리자 검색 결과 알고리즘 설계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관리자 현황 분석 보드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en-US" altLang="ko-KR" sz="1500" dirty="0" err="1" smtClean="0">
                <a:ea typeface="문체부 돋음체" panose="020B0609000101010101" pitchFamily="49" charset="-127"/>
              </a:rPr>
              <a:t>CKEditor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로 글 작성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/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수정 및 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en-US" altLang="ko-KR" sz="1500" dirty="0" err="1" smtClean="0">
                <a:ea typeface="문체부 돋음체" panose="020B0609000101010101" pitchFamily="49" charset="-127"/>
              </a:rPr>
              <a:t>jsoup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를 활용해 </a:t>
            </a:r>
            <a:r>
              <a:rPr lang="ko-KR" altLang="en-US" sz="1500" dirty="0" err="1" smtClean="0">
                <a:ea typeface="문체부 돋음체" panose="020B0609000101010101" pitchFamily="49" charset="-127"/>
              </a:rPr>
              <a:t>입력값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 보안 처리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발표 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PPT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작성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en-US" altLang="ko-KR" sz="1500" dirty="0" smtClean="0">
                <a:ea typeface="문체부 돋음체" panose="020B0609000101010101" pitchFamily="49" charset="-127"/>
              </a:rPr>
              <a:t> </a:t>
            </a:r>
            <a:endParaRPr lang="ko-KR" altLang="en-US" sz="1500" dirty="0">
              <a:ea typeface="문체부 돋음체" panose="020B0609000101010101" pitchFamily="49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20040" y="2340976"/>
            <a:ext cx="35277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ea typeface="문체부 돋음체" panose="020B0609000101010101" pitchFamily="49" charset="-127"/>
              </a:rPr>
              <a:t>회원가입 및 정보 화면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일반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/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의사 회원 가입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회원 가입 정보 인증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회원 정보 찾기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, </a:t>
            </a:r>
            <a:r>
              <a:rPr lang="ko-KR" altLang="en-US" sz="1500" dirty="0" err="1" smtClean="0">
                <a:ea typeface="문체부 돋음체" panose="020B0609000101010101" pitchFamily="49" charset="-127"/>
              </a:rPr>
              <a:t>마이페이지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 기능 구현</a:t>
            </a:r>
            <a:endParaRPr lang="en-US" altLang="ko-KR" sz="1500" dirty="0">
              <a:ea typeface="문체부 돋음체" panose="020B0609000101010101" pitchFamily="49" charset="-127"/>
            </a:endParaRPr>
          </a:p>
          <a:p>
            <a:r>
              <a:rPr lang="en-US" altLang="ko-KR" sz="1500" dirty="0" smtClean="0">
                <a:ea typeface="문체부 돋음체" panose="020B0609000101010101" pitchFamily="49" charset="-127"/>
              </a:rPr>
              <a:t>Spring Security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설정 및 적용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구글 이메일 전송 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API, Java Mail Sender: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이메일 인증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en-US" altLang="ko-KR" sz="1500" dirty="0" smtClean="0">
                <a:ea typeface="문체부 돋음체" panose="020B0609000101010101" pitchFamily="49" charset="-127"/>
              </a:rPr>
              <a:t> </a:t>
            </a:r>
            <a:endParaRPr lang="ko-KR" altLang="en-US" sz="1500" dirty="0">
              <a:ea typeface="문체부 돋음체" panose="020B0609000101010101" pitchFamily="49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09253" y="2340976"/>
            <a:ext cx="3527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>
                <a:ea typeface="문체부 돋음체" panose="020B0609000101010101" pitchFamily="49" charset="-127"/>
              </a:rPr>
              <a:t>응급실 검색 및 결과</a:t>
            </a:r>
            <a:r>
              <a:rPr lang="en-US" altLang="ko-KR" sz="1500" smtClean="0">
                <a:ea typeface="문체부 돋음체" panose="020B0609000101010101" pitchFamily="49" charset="-127"/>
              </a:rPr>
              <a:t>,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관리자 화면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공공 데이터 실시간 검색 및 </a:t>
            </a:r>
            <a:r>
              <a:rPr lang="ko-KR" altLang="en-US" sz="1500" dirty="0" err="1" smtClean="0">
                <a:ea typeface="문체부 돋음체" panose="020B0609000101010101" pitchFamily="49" charset="-127"/>
              </a:rPr>
              <a:t>파싱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카카오 맵 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API: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응급실 위치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/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상세 정보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응급실 상세 페이지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응급실 리뷰 작성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/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수정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en-US" altLang="ko-KR" sz="1500" dirty="0" smtClean="0">
                <a:ea typeface="문체부 돋음체" panose="020B0609000101010101" pitchFamily="49" charset="-127"/>
              </a:rPr>
              <a:t> </a:t>
            </a:r>
            <a:endParaRPr lang="ko-KR" altLang="en-US" sz="1500" dirty="0">
              <a:ea typeface="문체부 돋음체" panose="020B0609000101010101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46825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팀장</a:t>
            </a:r>
            <a:endParaRPr lang="ko-KR" altLang="en-US" sz="20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44830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242835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5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25875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팀 구성</a:t>
            </a:r>
            <a:endParaRPr lang="ko-KR" altLang="en-US" sz="35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4109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332114" y="1644161"/>
            <a:ext cx="3527772" cy="4844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6898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최아영</a:t>
            </a:r>
            <a:endParaRPr lang="ko-KR" altLang="en-US" sz="25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94903" y="1301262"/>
            <a:ext cx="2202194" cy="53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공민혁</a:t>
            </a:r>
            <a:endParaRPr lang="ko-KR" altLang="en-US" sz="25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3579" y="2340976"/>
            <a:ext cx="35277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커뮤니티 화면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커뮤니티 </a:t>
            </a:r>
            <a:r>
              <a:rPr lang="ko-KR" altLang="en-US" sz="1500" dirty="0" err="1" smtClean="0">
                <a:ea typeface="문체부 돋음체" panose="020B0609000101010101" pitchFamily="49" charset="-127"/>
              </a:rPr>
              <a:t>게시글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 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CRUD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기능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err="1" smtClean="0">
                <a:ea typeface="문체부 돋음체" panose="020B0609000101010101" pitchFamily="49" charset="-127"/>
              </a:rPr>
              <a:t>게시글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 검색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en-US" altLang="ko-KR" sz="1500" dirty="0" smtClean="0">
                <a:ea typeface="문체부 돋음체" panose="020B0609000101010101" pitchFamily="49" charset="-127"/>
              </a:rPr>
              <a:t> </a:t>
            </a:r>
            <a:endParaRPr lang="ko-KR" altLang="en-US" sz="1500" dirty="0">
              <a:ea typeface="문체부 돋음체" panose="020B0609000101010101" pitchFamily="49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02347" y="2340976"/>
            <a:ext cx="35277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증상 검색</a:t>
            </a:r>
            <a:r>
              <a:rPr lang="en-US" altLang="ko-KR" sz="1500" dirty="0" smtClean="0">
                <a:ea typeface="문체부 돋음체" panose="020B0609000101010101" pitchFamily="49" charset="-127"/>
              </a:rPr>
              <a:t>, </a:t>
            </a:r>
            <a:r>
              <a:rPr lang="ko-KR" altLang="en-US" sz="1500" dirty="0" smtClean="0">
                <a:ea typeface="문체부 돋음체" panose="020B0609000101010101" pitchFamily="49" charset="-127"/>
              </a:rPr>
              <a:t>결과 화면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증상 검색 기능 구현</a:t>
            </a:r>
            <a:endParaRPr lang="en-US" altLang="ko-KR" sz="1500" dirty="0" smtClean="0">
              <a:ea typeface="문체부 돋음체" panose="020B0609000101010101" pitchFamily="49" charset="-127"/>
            </a:endParaRPr>
          </a:p>
          <a:p>
            <a:r>
              <a:rPr lang="ko-KR" altLang="en-US" sz="1500" dirty="0" smtClean="0">
                <a:ea typeface="문체부 돋음체" panose="020B0609000101010101" pitchFamily="49" charset="-127"/>
              </a:rPr>
              <a:t>증상 검색 결과 기능 구현</a:t>
            </a:r>
            <a:endParaRPr lang="ko-KR" altLang="en-US" sz="1500" dirty="0">
              <a:ea typeface="문체부 돋음체" panose="020B0609000101010101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46825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44830" y="6260123"/>
            <a:ext cx="1702340" cy="386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팀원</a:t>
            </a:r>
            <a:endParaRPr lang="ko-KR" altLang="en-US" sz="2000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>
            <a:stCxn id="5" idx="2"/>
            <a:endCxn id="32" idx="2"/>
          </p:cNvCxnSpPr>
          <p:nvPr/>
        </p:nvCxnSpPr>
        <p:spPr>
          <a:xfrm>
            <a:off x="1274323" y="2092569"/>
            <a:ext cx="0" cy="4255492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41329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프로젝트 구조</a:t>
            </a:r>
            <a:endParaRPr lang="ko-KR" altLang="en-US" sz="35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40972" y="1415561"/>
            <a:ext cx="1666702" cy="677008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ea typeface="문체부 제목 돋음체" panose="020B0609000101010101" pitchFamily="49" charset="-127"/>
              </a:rPr>
              <a:t>회원</a:t>
            </a:r>
            <a:endParaRPr lang="ko-KR" altLang="en-US" sz="2000" dirty="0">
              <a:ea typeface="문체부 제목 돋음체" panose="020B0609000101010101" pitchFamily="49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340111" y="1415561"/>
            <a:ext cx="1666702" cy="677008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ea typeface="문체부 제목 돋음체" panose="020B0609000101010101" pitchFamily="49" charset="-127"/>
              </a:rPr>
              <a:t>증상 검색</a:t>
            </a:r>
            <a:endParaRPr lang="ko-KR" altLang="en-US" sz="2000" dirty="0">
              <a:ea typeface="문체부 제목 돋음체" panose="020B0609000101010101" pitchFamily="49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39250" y="1415561"/>
            <a:ext cx="1666702" cy="677008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ea typeface="문체부 제목 돋음체" panose="020B0609000101010101" pitchFamily="49" charset="-127"/>
              </a:rPr>
              <a:t>응급실 검색</a:t>
            </a:r>
            <a:endParaRPr lang="ko-KR" altLang="en-US" sz="2000" dirty="0">
              <a:ea typeface="문체부 제목 돋음체" panose="020B0609000101010101" pitchFamily="49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138389" y="1415561"/>
            <a:ext cx="1666702" cy="677008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ea typeface="문체부 제목 돋음체" panose="020B0609000101010101" pitchFamily="49" charset="-127"/>
              </a:rPr>
              <a:t>커뮤니티</a:t>
            </a:r>
            <a:endParaRPr lang="ko-KR" altLang="en-US" sz="2000" dirty="0">
              <a:ea typeface="문체부 제목 돋음체" panose="020B0609000101010101" pitchFamily="49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37528" y="1415561"/>
            <a:ext cx="1666702" cy="677008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ea typeface="문체부 제목 돋음체" panose="020B0609000101010101" pitchFamily="49" charset="-127"/>
              </a:rPr>
              <a:t>고객센터</a:t>
            </a:r>
            <a:endParaRPr lang="ko-KR" altLang="en-US" sz="2000" dirty="0">
              <a:ea typeface="문체부 제목 돋음체" panose="020B0609000101010101" pitchFamily="49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936667" y="1415561"/>
            <a:ext cx="1666702" cy="677008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ea typeface="문체부 제목 돋음체" panose="020B0609000101010101" pitchFamily="49" charset="-127"/>
              </a:rPr>
              <a:t>관리자</a:t>
            </a:r>
            <a:endParaRPr lang="ko-KR" altLang="en-US" sz="2000" dirty="0">
              <a:ea typeface="문체부 제목 돋음체" panose="020B0609000101010101" pitchFamily="49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40972" y="2303584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로그인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0972" y="3006970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회원약관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40972" y="3710356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회원가입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40972" y="4413742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아이디 찾기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40972" y="5117132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80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비밀번호 재설정</a:t>
            </a:r>
            <a:endParaRPr lang="ko-KR" altLang="en-US" sz="1480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40972" y="5820522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ea typeface="문체부 돋음체" panose="020B0609000101010101" pitchFamily="49" charset="-127"/>
              </a:rPr>
              <a:t>마이페이지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cxnSp>
        <p:nvCxnSpPr>
          <p:cNvPr id="35" name="직선 연결선 34"/>
          <p:cNvCxnSpPr>
            <a:endCxn id="37" idx="2"/>
          </p:cNvCxnSpPr>
          <p:nvPr/>
        </p:nvCxnSpPr>
        <p:spPr>
          <a:xfrm>
            <a:off x="3173462" y="2092569"/>
            <a:ext cx="0" cy="1441940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2340111" y="2303584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검색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40111" y="3006970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검색 결과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cxnSp>
        <p:nvCxnSpPr>
          <p:cNvPr id="42" name="직선 연결선 41"/>
          <p:cNvCxnSpPr>
            <a:endCxn id="44" idx="2"/>
          </p:cNvCxnSpPr>
          <p:nvPr/>
        </p:nvCxnSpPr>
        <p:spPr>
          <a:xfrm>
            <a:off x="5072601" y="2092569"/>
            <a:ext cx="0" cy="1441940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4239250" y="2303584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검색 및 지도 출력</a:t>
            </a:r>
            <a:endParaRPr lang="ko-KR" altLang="en-US" sz="1350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239250" y="3006970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상세 페이지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cxnSp>
        <p:nvCxnSpPr>
          <p:cNvPr id="49" name="직선 연결선 48"/>
          <p:cNvCxnSpPr>
            <a:endCxn id="52" idx="2"/>
          </p:cNvCxnSpPr>
          <p:nvPr/>
        </p:nvCxnSpPr>
        <p:spPr>
          <a:xfrm>
            <a:off x="6971739" y="2092569"/>
            <a:ext cx="0" cy="2145326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6138388" y="2303584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자유 게시판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38388" y="3006970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질문 게시판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38388" y="3710356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내가 사는 동네</a:t>
            </a:r>
            <a:endParaRPr lang="ko-KR" altLang="en-US" sz="1600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cxnSp>
        <p:nvCxnSpPr>
          <p:cNvPr id="56" name="직선 연결선 55"/>
          <p:cNvCxnSpPr>
            <a:endCxn id="60" idx="2"/>
          </p:cNvCxnSpPr>
          <p:nvPr/>
        </p:nvCxnSpPr>
        <p:spPr>
          <a:xfrm>
            <a:off x="8870876" y="2092569"/>
            <a:ext cx="0" cy="2848712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8037525" y="2303584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메인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037525" y="3006970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8037525" y="3710356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자주 묻는 질문</a:t>
            </a:r>
            <a:endParaRPr lang="ko-KR" altLang="en-US" sz="1600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037525" y="4413742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1:1 </a:t>
            </a:r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문의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cxnSp>
        <p:nvCxnSpPr>
          <p:cNvPr id="63" name="직선 연결선 62"/>
          <p:cNvCxnSpPr>
            <a:endCxn id="68" idx="2"/>
          </p:cNvCxnSpPr>
          <p:nvPr/>
        </p:nvCxnSpPr>
        <p:spPr>
          <a:xfrm>
            <a:off x="10770012" y="2092569"/>
            <a:ext cx="0" cy="3552102"/>
          </a:xfrm>
          <a:prstGeom prst="line">
            <a:avLst/>
          </a:prstGeom>
          <a:ln w="57150">
            <a:solidFill>
              <a:srgbClr val="2CE9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9936661" y="2303584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현황 보드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9936661" y="3006970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회원 관리</a:t>
            </a:r>
            <a:endParaRPr lang="ko-KR" altLang="en-US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9936661" y="3710356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병원 리뷰 관리</a:t>
            </a:r>
            <a:endParaRPr lang="ko-KR" altLang="en-US" sz="1600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9936661" y="4413742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커뮤니티 관리</a:t>
            </a:r>
            <a:endParaRPr lang="ko-KR" altLang="en-US" sz="1600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9936661" y="5117132"/>
            <a:ext cx="1666702" cy="527539"/>
          </a:xfrm>
          <a:prstGeom prst="roundRect">
            <a:avLst>
              <a:gd name="adj" fmla="val 29654"/>
            </a:avLst>
          </a:prstGeom>
          <a:solidFill>
            <a:schemeClr val="bg1"/>
          </a:solidFill>
          <a:ln>
            <a:solidFill>
              <a:srgbClr val="2CE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a typeface="문체부 돋음체" panose="020B0609000101010101" pitchFamily="49" charset="-127"/>
              </a:rPr>
              <a:t>고객센터 관리</a:t>
            </a:r>
            <a:endParaRPr lang="ko-KR" altLang="en-US" sz="1600" dirty="0">
              <a:solidFill>
                <a:schemeClr val="tx1"/>
              </a:solidFill>
              <a:ea typeface="문체부 돋음체" panose="020B0609000101010101" pitchFamily="49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8037525" y="5745787"/>
            <a:ext cx="1666702" cy="677008"/>
          </a:xfrm>
          <a:prstGeom prst="roundRect">
            <a:avLst>
              <a:gd name="adj" fmla="val 29654"/>
            </a:avLst>
          </a:prstGeom>
          <a:solidFill>
            <a:srgbClr val="2CE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ea typeface="문체부 제목 돋음체" panose="020B0609000101010101" pitchFamily="49" charset="-127"/>
              </a:rPr>
              <a:t>메세지</a:t>
            </a:r>
            <a:endParaRPr lang="ko-KR" altLang="en-US" sz="2000" dirty="0"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5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66475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데이터베이스 구조</a:t>
            </a:r>
            <a:endParaRPr lang="ko-KR" altLang="en-US" sz="35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724" y="1186698"/>
            <a:ext cx="6436551" cy="555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116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4552" y="97276"/>
            <a:ext cx="768485" cy="768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" y="97275"/>
            <a:ext cx="753847" cy="76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323" y="175098"/>
            <a:ext cx="66475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bg1"/>
                </a:solidFill>
                <a:ea typeface="문체부 제목 돋음체" panose="020B0609000101010101" pitchFamily="49" charset="-127"/>
              </a:rPr>
              <a:t>주요 기능</a:t>
            </a:r>
            <a:endParaRPr lang="ko-KR" altLang="en-US" sz="3500" dirty="0">
              <a:solidFill>
                <a:schemeClr val="bg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4323" y="1538654"/>
            <a:ext cx="97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문체부 돋음체" panose="020B0609000101010101" pitchFamily="49" charset="-127"/>
              </a:rPr>
              <a:t>회원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1441" y="153865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https://youtu.be/I96yOZbtrJs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4323" y="2153659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문체부 돋음체" panose="020B0609000101010101" pitchFamily="49" charset="-127"/>
              </a:rPr>
              <a:t>증상 검색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323" y="2768664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문체부 돋음체" panose="020B0609000101010101" pitchFamily="49" charset="-127"/>
              </a:rPr>
              <a:t>응급실 검색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4323" y="3383669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문체부 돋음체" panose="020B0609000101010101" pitchFamily="49" charset="-127"/>
              </a:rPr>
              <a:t>커뮤니티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4323" y="4613679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ea typeface="문체부 돋음체" panose="020B0609000101010101" pitchFamily="49" charset="-127"/>
              </a:rPr>
              <a:t>관리자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4323" y="5228684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ea typeface="문체부 돋음체" panose="020B0609000101010101" pitchFamily="49" charset="-127"/>
              </a:rPr>
              <a:t>메세징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1441" y="2153659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https://www.youtube.com/watch?v=ByoBZEMmdV8&amp;t=5s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81441" y="276866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6"/>
              </a:rPr>
              <a:t>https://youtu.be/ZcFvcr9JLsw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81441" y="3383669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7"/>
              </a:rPr>
              <a:t>https://youtu.be/cNR1Ie2AlBA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1441" y="4613679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hlinkClick r:id="rId8"/>
              </a:rPr>
              <a:t>https://</a:t>
            </a:r>
            <a:r>
              <a:rPr lang="en-US" altLang="ko-KR" u="sng" dirty="0" smtClean="0">
                <a:hlinkClick r:id="rId8"/>
              </a:rPr>
              <a:t>www.youtube.com/watch?v=NLcrA-eTEos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1441" y="522868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9"/>
              </a:rPr>
              <a:t>https://www.youtube.com/watch?v=_OgSrllc70U</a:t>
            </a:r>
            <a:r>
              <a:rPr lang="en-US" altLang="ko-KR"/>
              <a:t> 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74323" y="3990283"/>
            <a:ext cx="151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문체부 돋음체" panose="020B0609000101010101" pitchFamily="49" charset="-127"/>
              </a:rPr>
              <a:t>고객센터</a:t>
            </a:r>
            <a:endParaRPr lang="ko-KR" altLang="en-US" dirty="0">
              <a:ea typeface="문체부 돋음체" panose="020B060900010101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1441" y="3998674"/>
            <a:ext cx="92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0"/>
              </a:rPr>
              <a:t>https://www.youtube.com/watch?v=wYwiSY0EIKU</a:t>
            </a:r>
            <a:endParaRPr lang="ko-KR" altLang="en-US" dirty="0">
              <a:latin typeface="Bahnschrift" panose="020B0502040204020203" pitchFamily="34" charset="0"/>
              <a:ea typeface="문체부 돋음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48862" y="5843689"/>
            <a:ext cx="9357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https://www.youtube.com/playlist?list=PLxK0fGN5LM-VbruXG3z3G9Nr3PblKivOu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48862" y="6265637"/>
            <a:ext cx="9357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52.79.139.8:8181/</a:t>
            </a:r>
            <a:r>
              <a:rPr lang="en-US" altLang="ko-KR" b="1" dirty="0" err="1" smtClean="0"/>
              <a:t>swiftER</a:t>
            </a:r>
            <a:r>
              <a:rPr lang="en-US" altLang="ko-KR" b="1" dirty="0" smtClean="0"/>
              <a:t>/</a:t>
            </a:r>
            <a:r>
              <a:rPr lang="en-US" altLang="ko-KR" dirty="0" smtClean="0"/>
              <a:t> (</a:t>
            </a:r>
            <a:r>
              <a:rPr lang="ko-KR" altLang="en-US" dirty="0" smtClean="0"/>
              <a:t>관리자 아이디</a:t>
            </a:r>
            <a:r>
              <a:rPr lang="en-US" altLang="ko-KR" dirty="0" smtClean="0"/>
              <a:t>: et009153,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: !q2w3e4r)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60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351</Words>
  <Application>Microsoft Office PowerPoint</Application>
  <PresentationFormat>와이드스크린</PresentationFormat>
  <Paragraphs>115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문체부 제목 돋음체</vt:lpstr>
      <vt:lpstr>Bahnschrift</vt:lpstr>
      <vt:lpstr>문체부 돋음체</vt:lpstr>
      <vt:lpstr>맑은 고딕</vt:lpstr>
      <vt:lpstr>Arial</vt:lpstr>
      <vt:lpstr>Bahnschrift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java1</cp:lastModifiedBy>
  <cp:revision>55</cp:revision>
  <dcterms:created xsi:type="dcterms:W3CDTF">2023-05-14T14:46:53Z</dcterms:created>
  <dcterms:modified xsi:type="dcterms:W3CDTF">2023-05-16T00:55:58Z</dcterms:modified>
</cp:coreProperties>
</file>