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69" r:id="rId3"/>
    <p:sldId id="271" r:id="rId4"/>
    <p:sldId id="270" r:id="rId5"/>
    <p:sldId id="274" r:id="rId6"/>
    <p:sldId id="275" r:id="rId7"/>
    <p:sldId id="277" r:id="rId8"/>
    <p:sldId id="27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5B9BD5"/>
    <a:srgbClr val="BDD7EE"/>
    <a:srgbClr val="ABBEDD"/>
    <a:srgbClr val="E1E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0" autoAdjust="0"/>
  </p:normalViewPr>
  <p:slideViewPr>
    <p:cSldViewPr snapToGrid="0">
      <p:cViewPr varScale="1">
        <p:scale>
          <a:sx n="82" d="100"/>
          <a:sy n="82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A8140-25C2-4514-8FF4-A4DC305E710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B5DA3-ACB5-46D8-B83B-3419C70A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1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6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05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37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8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6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83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5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80/swiftER/cs/notice/view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80/swiftER/cs/faq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80/swiftER/cs/notice/view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89521"/>
              </p:ext>
            </p:extLst>
          </p:nvPr>
        </p:nvGraphicFramePr>
        <p:xfrm>
          <a:off x="1034464" y="214733"/>
          <a:ext cx="10628290" cy="6495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31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630864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269536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560331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812723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228879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72586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781140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07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Cs/Main-1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Main(</a:t>
                      </a:r>
                      <a:r>
                        <a:rPr lang="ko-KR" altLang="en-US" sz="1100" b="0" dirty="0" err="1"/>
                        <a:t>메인화면</a:t>
                      </a:r>
                      <a:r>
                        <a:rPr lang="en-US" altLang="ko-KR" sz="1100" b="0" dirty="0"/>
                        <a:t>)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고객센터 </a:t>
                      </a:r>
                      <a:r>
                        <a:rPr lang="ko-KR" altLang="en-US" sz="1100" b="0" dirty="0" err="1"/>
                        <a:t>메인화면</a:t>
                      </a:r>
                      <a:endParaRPr lang="ko-KR" alt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407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http://localhost:8080/swiftER/cs/main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94017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154693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공통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고객센터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공지사항 테이블 생성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자주하는 질문 테이블 생성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문의하기 테이블 생성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공지사항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자주하는 질문 글쓰기는 관리자 페이지에서 작성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72768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공지사항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kern="1100" baseline="0" dirty="0"/>
                        <a:t>글</a:t>
                      </a:r>
                      <a:r>
                        <a:rPr lang="en-US" altLang="ko-KR" sz="1000" kern="1100" baseline="0" dirty="0"/>
                        <a:t>5</a:t>
                      </a:r>
                      <a:r>
                        <a:rPr lang="ko-KR" altLang="en-US" sz="1000" kern="1100" baseline="0" dirty="0"/>
                        <a:t>개 </a:t>
                      </a:r>
                      <a:r>
                        <a:rPr lang="ko-KR" altLang="en-US" sz="1000" kern="1100" baseline="0" dirty="0" err="1"/>
                        <a:t>최신순으로</a:t>
                      </a:r>
                      <a:r>
                        <a:rPr lang="ko-KR" altLang="en-US" sz="1000" kern="1100" baseline="0" dirty="0"/>
                        <a:t> 노출</a:t>
                      </a:r>
                      <a:endParaRPr lang="en-US" altLang="ko-KR" sz="1000" kern="11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kern="1100" baseline="0" dirty="0"/>
                        <a:t>제목 </a:t>
                      </a:r>
                      <a:r>
                        <a:rPr lang="ko-KR" altLang="en-US" sz="1000" kern="1100" baseline="0" dirty="0" err="1"/>
                        <a:t>클릭시</a:t>
                      </a:r>
                      <a:r>
                        <a:rPr lang="ko-KR" altLang="en-US" sz="1000" kern="1100" baseline="0" dirty="0"/>
                        <a:t> 상세페이지 이동</a:t>
                      </a:r>
                      <a:endParaRPr lang="en-US" altLang="ko-KR" sz="1000" kern="11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kern="1100" baseline="0" dirty="0"/>
                        <a:t>제목 한 줄 노출</a:t>
                      </a:r>
                      <a:r>
                        <a:rPr lang="en-US" altLang="ko-KR" sz="1000" kern="1100" baseline="0" dirty="0"/>
                        <a:t> / </a:t>
                      </a:r>
                      <a:r>
                        <a:rPr lang="ko-KR" altLang="en-US" sz="1000" kern="1100" baseline="0" dirty="0"/>
                        <a:t>제목이 길 경우</a:t>
                      </a:r>
                      <a:r>
                        <a:rPr lang="en-US" altLang="ko-KR" sz="1000" kern="1100" baseline="0" dirty="0"/>
                        <a:t>(…) </a:t>
                      </a:r>
                      <a:r>
                        <a:rPr lang="ko-KR" altLang="en-US" sz="1000" kern="1100" baseline="0" dirty="0"/>
                        <a:t>처리</a:t>
                      </a:r>
                      <a:endParaRPr lang="en-US" altLang="ko-KR" sz="1000" kern="11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kern="1100" baseline="0" dirty="0"/>
                        <a:t>제목</a:t>
                      </a:r>
                      <a:r>
                        <a:rPr lang="en-US" altLang="ko-KR" sz="1000" kern="1100" baseline="0" dirty="0"/>
                        <a:t>, </a:t>
                      </a:r>
                      <a:r>
                        <a:rPr lang="ko-KR" altLang="en-US" sz="1000" kern="1100" baseline="0" dirty="0"/>
                        <a:t>게시물 </a:t>
                      </a:r>
                      <a:r>
                        <a:rPr lang="ko-KR" altLang="en-US" sz="1000" kern="1100" baseline="0" dirty="0" err="1"/>
                        <a:t>작성날짜</a:t>
                      </a:r>
                      <a:r>
                        <a:rPr lang="ko-KR" altLang="en-US" sz="1000" kern="1100" baseline="0" dirty="0"/>
                        <a:t> 출력</a:t>
                      </a:r>
                      <a:endParaRPr lang="en-US" altLang="ko-KR" sz="1000" kern="11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kern="1100" baseline="0" dirty="0"/>
                        <a:t>게시물 작성 날짜 년</a:t>
                      </a:r>
                      <a:r>
                        <a:rPr lang="en-US" altLang="ko-KR" sz="1000" kern="1100" baseline="0" dirty="0"/>
                        <a:t>,</a:t>
                      </a:r>
                      <a:r>
                        <a:rPr lang="ko-KR" altLang="en-US" sz="1000" kern="1100" baseline="0" dirty="0"/>
                        <a:t>월</a:t>
                      </a:r>
                      <a:r>
                        <a:rPr lang="en-US" altLang="ko-KR" sz="1000" kern="1100" baseline="0" dirty="0"/>
                        <a:t>,</a:t>
                      </a:r>
                      <a:r>
                        <a:rPr lang="ko-KR" altLang="en-US" sz="1000" kern="1100" baseline="0" dirty="0"/>
                        <a:t>일까지 출력</a:t>
                      </a:r>
                      <a:endParaRPr lang="en-US" altLang="ko-KR" sz="1000" kern="11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963205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자주하는질문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검색할 키워드 </a:t>
                      </a:r>
                      <a:r>
                        <a:rPr lang="ko-KR" altLang="en-US" sz="1000" dirty="0" err="1"/>
                        <a:t>입력시</a:t>
                      </a:r>
                      <a:r>
                        <a:rPr lang="ko-KR" altLang="en-US" sz="1000" dirty="0"/>
                        <a:t> 해당 키워드 게시물</a:t>
                      </a:r>
                      <a:r>
                        <a:rPr lang="ko-KR" altLang="en-US" sz="1000" baseline="0" dirty="0"/>
                        <a:t> 이동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카테고리 유형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해당 카테고리 게시물 페이지 이동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963205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문의하기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글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개 </a:t>
                      </a:r>
                      <a:r>
                        <a:rPr lang="ko-KR" altLang="en-US" sz="1000" dirty="0" err="1"/>
                        <a:t>최신순으로</a:t>
                      </a:r>
                      <a:r>
                        <a:rPr lang="ko-KR" altLang="en-US" sz="1000" dirty="0"/>
                        <a:t> 노출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제목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상세페이지 이동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제목 </a:t>
                      </a:r>
                      <a:r>
                        <a:rPr lang="ko-KR" altLang="en-US" sz="1000" dirty="0" err="1"/>
                        <a:t>한줄</a:t>
                      </a:r>
                      <a:r>
                        <a:rPr lang="ko-KR" altLang="en-US" sz="1000" dirty="0"/>
                        <a:t> 노출</a:t>
                      </a:r>
                      <a:r>
                        <a:rPr lang="en-US" altLang="ko-KR" sz="1000" baseline="0" dirty="0"/>
                        <a:t> / </a:t>
                      </a:r>
                      <a:r>
                        <a:rPr lang="ko-KR" altLang="en-US" sz="1000" baseline="0" dirty="0"/>
                        <a:t>제목이 </a:t>
                      </a:r>
                      <a:r>
                        <a:rPr lang="ko-KR" altLang="en-US" sz="1000" baseline="0" dirty="0" err="1"/>
                        <a:t>길경우</a:t>
                      </a:r>
                      <a:r>
                        <a:rPr lang="en-US" altLang="ko-KR" sz="1000" baseline="0" dirty="0"/>
                        <a:t>(…) </a:t>
                      </a:r>
                      <a:r>
                        <a:rPr lang="ko-KR" altLang="en-US" sz="1000" baseline="0" dirty="0"/>
                        <a:t>처리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737351" y="623301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46" name="타원 45"/>
          <p:cNvSpPr/>
          <p:nvPr/>
        </p:nvSpPr>
        <p:spPr>
          <a:xfrm>
            <a:off x="1737353" y="2573207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1737352" y="4081667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375287" y="1198163"/>
            <a:ext cx="7735462" cy="461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34465" y="1767059"/>
            <a:ext cx="8483608" cy="758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swiftER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고객센터</a:t>
            </a:r>
            <a:endParaRPr lang="en-US" altLang="ko-KR" sz="2000" b="1" dirty="0"/>
          </a:p>
          <a:p>
            <a:pPr algn="ctr"/>
            <a:r>
              <a:rPr lang="ko-KR" altLang="en-US" sz="1100" dirty="0" err="1"/>
              <a:t>궁금한점</a:t>
            </a:r>
            <a:r>
              <a:rPr lang="ko-KR" altLang="en-US" sz="1100" dirty="0"/>
              <a:t> 있으면 물어보세요</a:t>
            </a:r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2053242" y="2872547"/>
            <a:ext cx="603504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995052" y="2977697"/>
            <a:ext cx="624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NOTICE | </a:t>
            </a:r>
            <a:r>
              <a:rPr lang="ko-KR" altLang="en-US" sz="1200" dirty="0"/>
              <a:t>공공기관 고객만족도조사 관련 개인정보 제</a:t>
            </a:r>
            <a:r>
              <a:rPr lang="en-US" altLang="ko-KR" sz="1200" dirty="0"/>
              <a:t>3</a:t>
            </a:r>
            <a:r>
              <a:rPr lang="ko-KR" altLang="en-US" sz="1200" dirty="0"/>
              <a:t>자 </a:t>
            </a:r>
            <a:r>
              <a:rPr lang="ko-KR" altLang="en-US" sz="1200" dirty="0" err="1"/>
              <a:t>제공사항</a:t>
            </a:r>
            <a:r>
              <a:rPr lang="ko-KR" altLang="en-US" sz="1200" dirty="0"/>
              <a:t> 알림           </a:t>
            </a:r>
            <a:r>
              <a:rPr lang="en-US" altLang="ko-KR" sz="1200" dirty="0"/>
              <a:t>23.02.28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970111" y="25059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공지사항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95052" y="3180900"/>
            <a:ext cx="624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NOTICE | </a:t>
            </a:r>
            <a:r>
              <a:rPr lang="ko-KR" altLang="en-US" sz="1200" dirty="0"/>
              <a:t>공공기관 고객만족도조사 관련 개인정보 제</a:t>
            </a:r>
            <a:r>
              <a:rPr lang="en-US" altLang="ko-KR" sz="1200" dirty="0"/>
              <a:t>3</a:t>
            </a:r>
            <a:r>
              <a:rPr lang="ko-KR" altLang="en-US" sz="1200" dirty="0"/>
              <a:t>자 </a:t>
            </a:r>
            <a:r>
              <a:rPr lang="ko-KR" altLang="en-US" sz="1200" dirty="0" err="1"/>
              <a:t>제공사항</a:t>
            </a:r>
            <a:r>
              <a:rPr lang="ko-KR" altLang="en-US" sz="1200" dirty="0"/>
              <a:t> 알림           </a:t>
            </a:r>
            <a:r>
              <a:rPr lang="en-US" altLang="ko-KR" sz="1200" dirty="0"/>
              <a:t>23.02.28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995052" y="3376599"/>
            <a:ext cx="624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NOTICE | </a:t>
            </a:r>
            <a:r>
              <a:rPr lang="ko-KR" altLang="en-US" sz="1200" dirty="0"/>
              <a:t>공공기관 고객만족도조사 관련 개인정보 제</a:t>
            </a:r>
            <a:r>
              <a:rPr lang="en-US" altLang="ko-KR" sz="1200" dirty="0"/>
              <a:t>3</a:t>
            </a:r>
            <a:r>
              <a:rPr lang="ko-KR" altLang="en-US" sz="1200" dirty="0"/>
              <a:t>자 </a:t>
            </a:r>
            <a:r>
              <a:rPr lang="ko-KR" altLang="en-US" sz="1200" dirty="0" err="1"/>
              <a:t>제공사항</a:t>
            </a:r>
            <a:r>
              <a:rPr lang="ko-KR" altLang="en-US" sz="1200" dirty="0"/>
              <a:t> 알림           </a:t>
            </a:r>
            <a:r>
              <a:rPr lang="en-US" altLang="ko-KR" sz="1200" dirty="0"/>
              <a:t>23.02.28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995052" y="3571423"/>
            <a:ext cx="624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NOTICE | </a:t>
            </a:r>
            <a:r>
              <a:rPr lang="ko-KR" altLang="en-US" sz="1200" dirty="0"/>
              <a:t>공공기관 고객만족도조사 관련 개인정보 제</a:t>
            </a:r>
            <a:r>
              <a:rPr lang="en-US" altLang="ko-KR" sz="1200" dirty="0"/>
              <a:t>3</a:t>
            </a:r>
            <a:r>
              <a:rPr lang="ko-KR" altLang="en-US" sz="1200" dirty="0"/>
              <a:t>자 </a:t>
            </a:r>
            <a:r>
              <a:rPr lang="ko-KR" altLang="en-US" sz="1200" dirty="0" err="1"/>
              <a:t>제공사항</a:t>
            </a:r>
            <a:r>
              <a:rPr lang="ko-KR" altLang="en-US" sz="1200" dirty="0"/>
              <a:t> 알림</a:t>
            </a:r>
            <a:r>
              <a:rPr lang="en-US" altLang="ko-KR" sz="1200" dirty="0"/>
              <a:t>…</a:t>
            </a:r>
            <a:r>
              <a:rPr lang="ko-KR" altLang="en-US" sz="1200" dirty="0"/>
              <a:t>         </a:t>
            </a:r>
            <a:r>
              <a:rPr lang="en-US" altLang="ko-KR" sz="1200" dirty="0"/>
              <a:t>23.02.28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95051" y="3758394"/>
            <a:ext cx="624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NOTICE | </a:t>
            </a:r>
            <a:r>
              <a:rPr lang="ko-KR" altLang="en-US" sz="1200" dirty="0"/>
              <a:t>공공기관 고객만족도조사 관련 개인정보 제</a:t>
            </a:r>
            <a:r>
              <a:rPr lang="en-US" altLang="ko-KR" sz="1200" dirty="0"/>
              <a:t>3</a:t>
            </a:r>
            <a:r>
              <a:rPr lang="ko-KR" altLang="en-US" sz="1200" dirty="0"/>
              <a:t>자 </a:t>
            </a:r>
            <a:r>
              <a:rPr lang="ko-KR" altLang="en-US" sz="1200" dirty="0" err="1"/>
              <a:t>제공사항</a:t>
            </a:r>
            <a:r>
              <a:rPr lang="ko-KR" altLang="en-US" sz="1200" dirty="0"/>
              <a:t> 알림</a:t>
            </a:r>
            <a:r>
              <a:rPr lang="en-US" altLang="ko-KR" sz="1200" dirty="0"/>
              <a:t>…</a:t>
            </a:r>
            <a:r>
              <a:rPr lang="ko-KR" altLang="en-US" sz="1200" dirty="0"/>
              <a:t>         </a:t>
            </a:r>
            <a:r>
              <a:rPr lang="en-US" altLang="ko-KR" sz="1200" dirty="0"/>
              <a:t>23.02.28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053241" y="4383191"/>
            <a:ext cx="6035041" cy="670948"/>
          </a:xfrm>
          <a:prstGeom prst="rect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970111" y="402114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자주하는 질문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00943" y="452478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빠르게 찾기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92720" y="4524785"/>
            <a:ext cx="3647416" cy="369332"/>
          </a:xfrm>
          <a:prstGeom prst="rect">
            <a:avLst/>
          </a:prstGeom>
          <a:solidFill>
            <a:srgbClr val="EAE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464828" y="4524785"/>
            <a:ext cx="5320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70111" y="515479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유형별로 찾기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55038" y="5544689"/>
            <a:ext cx="6035041" cy="465413"/>
          </a:xfrm>
          <a:prstGeom prst="rect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574773" y="5608118"/>
            <a:ext cx="14879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웹사이트 이용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26238" y="5596832"/>
            <a:ext cx="59503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기타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60697" y="5608118"/>
            <a:ext cx="59503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증상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16181" y="5608118"/>
            <a:ext cx="59503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검사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16506" y="5608118"/>
            <a:ext cx="128272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치료및</a:t>
            </a:r>
            <a:r>
              <a:rPr lang="ko-KR" altLang="en-US" sz="1600" dirty="0"/>
              <a:t> 예방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70111" y="6164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문의하기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946" y="3182090"/>
            <a:ext cx="512108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6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90926"/>
              </p:ext>
            </p:extLst>
          </p:nvPr>
        </p:nvGraphicFramePr>
        <p:xfrm>
          <a:off x="1034464" y="214733"/>
          <a:ext cx="10628290" cy="6492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31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630864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269536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560331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812723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228879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72586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781140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0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Cs/Main-2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Main(</a:t>
                      </a:r>
                      <a:r>
                        <a:rPr lang="ko-KR" altLang="en-US" sz="1100" b="0" dirty="0" err="1"/>
                        <a:t>메인화면</a:t>
                      </a:r>
                      <a:r>
                        <a:rPr lang="en-US" altLang="ko-KR" sz="1100" b="0" dirty="0"/>
                        <a:t>)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고객센터 </a:t>
                      </a:r>
                      <a:r>
                        <a:rPr lang="ko-KR" altLang="en-US" sz="1100" b="0" dirty="0" err="1"/>
                        <a:t>메인화면</a:t>
                      </a:r>
                      <a:endParaRPr lang="ko-KR" alt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0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http://localhost:8080/swiftER/cs/main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58054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204071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문의하기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아이디 조건에 맞게 </a:t>
                      </a:r>
                      <a:r>
                        <a:rPr lang="ko-KR" altLang="en-US" sz="1000" dirty="0" err="1"/>
                        <a:t>마스킹</a:t>
                      </a:r>
                      <a:r>
                        <a:rPr lang="en-US" altLang="ko-KR" sz="1000" dirty="0"/>
                        <a:t>(Masking)</a:t>
                      </a:r>
                      <a:r>
                        <a:rPr lang="ko-KR" altLang="en-US" sz="1000" dirty="0"/>
                        <a:t> 처리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kern="1100" baseline="0" dirty="0"/>
                        <a:t>글</a:t>
                      </a:r>
                      <a:r>
                        <a:rPr lang="en-US" altLang="ko-KR" sz="1000" kern="1100" baseline="0" dirty="0"/>
                        <a:t>5</a:t>
                      </a:r>
                      <a:r>
                        <a:rPr lang="ko-KR" altLang="en-US" sz="1000" kern="1100" baseline="0" dirty="0"/>
                        <a:t>개 </a:t>
                      </a:r>
                      <a:r>
                        <a:rPr lang="ko-KR" altLang="en-US" sz="1000" kern="1100" baseline="0" dirty="0" err="1"/>
                        <a:t>최신순으로</a:t>
                      </a:r>
                      <a:r>
                        <a:rPr lang="ko-KR" altLang="en-US" sz="1000" kern="1100" baseline="0" dirty="0"/>
                        <a:t> 노출</a:t>
                      </a:r>
                      <a:endParaRPr lang="en-US" altLang="ko-KR" sz="1000" kern="11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kern="1100" baseline="0" dirty="0"/>
                        <a:t>제목 </a:t>
                      </a:r>
                      <a:r>
                        <a:rPr lang="ko-KR" altLang="en-US" sz="1000" kern="1100" baseline="0" dirty="0" err="1"/>
                        <a:t>클릭시</a:t>
                      </a:r>
                      <a:r>
                        <a:rPr lang="ko-KR" altLang="en-US" sz="1000" kern="1100" baseline="0" dirty="0"/>
                        <a:t> 상세페이지 이동</a:t>
                      </a:r>
                      <a:endParaRPr lang="en-US" altLang="ko-KR" sz="1000" kern="11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kern="1100" baseline="0" dirty="0"/>
                        <a:t>제목 한 줄 노출</a:t>
                      </a:r>
                      <a:r>
                        <a:rPr lang="en-US" altLang="ko-KR" sz="1000" kern="1100" baseline="0" dirty="0"/>
                        <a:t> / </a:t>
                      </a:r>
                      <a:r>
                        <a:rPr lang="ko-KR" altLang="en-US" sz="1000" kern="1100" baseline="0" dirty="0"/>
                        <a:t>제목이 길 경우</a:t>
                      </a:r>
                      <a:r>
                        <a:rPr lang="en-US" altLang="ko-KR" sz="1000" kern="1100" baseline="0" dirty="0"/>
                        <a:t>(…) </a:t>
                      </a:r>
                      <a:r>
                        <a:rPr lang="ko-KR" altLang="en-US" sz="1000" kern="1100" baseline="0" dirty="0"/>
                        <a:t>처리</a:t>
                      </a:r>
                      <a:endParaRPr lang="en-US" altLang="ko-KR" sz="1000" kern="11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kern="1100" baseline="0" dirty="0"/>
                        <a:t>제목</a:t>
                      </a:r>
                      <a:r>
                        <a:rPr lang="en-US" altLang="ko-KR" sz="1000" kern="1100" baseline="0" dirty="0"/>
                        <a:t>, </a:t>
                      </a:r>
                      <a:r>
                        <a:rPr lang="ko-KR" altLang="en-US" sz="1000" kern="1100" baseline="0" dirty="0"/>
                        <a:t>작성자 아이디</a:t>
                      </a:r>
                      <a:r>
                        <a:rPr lang="en-US" altLang="ko-KR" sz="1000" kern="1100" baseline="0" dirty="0"/>
                        <a:t>,     </a:t>
                      </a:r>
                      <a:r>
                        <a:rPr lang="ko-KR" altLang="en-US" sz="1000" kern="1100" baseline="0" dirty="0"/>
                        <a:t>게시물 </a:t>
                      </a:r>
                      <a:r>
                        <a:rPr lang="ko-KR" altLang="en-US" sz="1000" kern="1100" baseline="0" dirty="0" err="1"/>
                        <a:t>작성날짜</a:t>
                      </a:r>
                      <a:r>
                        <a:rPr lang="ko-KR" altLang="en-US" sz="1000" kern="1100" baseline="0" dirty="0"/>
                        <a:t> 출력</a:t>
                      </a:r>
                      <a:endParaRPr lang="en-US" altLang="ko-KR" sz="1000" kern="11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kern="1100" baseline="0" dirty="0"/>
                        <a:t>게시물 작성 날짜 년</a:t>
                      </a:r>
                      <a:r>
                        <a:rPr lang="en-US" altLang="ko-KR" sz="1000" kern="1100" baseline="0" dirty="0"/>
                        <a:t>,</a:t>
                      </a:r>
                      <a:r>
                        <a:rPr lang="ko-KR" altLang="en-US" sz="1000" kern="1100" baseline="0" dirty="0"/>
                        <a:t>월</a:t>
                      </a:r>
                      <a:r>
                        <a:rPr lang="en-US" altLang="ko-KR" sz="1000" kern="1100" baseline="0" dirty="0"/>
                        <a:t>,</a:t>
                      </a:r>
                      <a:r>
                        <a:rPr lang="ko-KR" altLang="en-US" sz="1000" kern="1100" baseline="0" dirty="0"/>
                        <a:t>일까지 출력</a:t>
                      </a:r>
                      <a:endParaRPr lang="en-US" altLang="ko-KR" sz="1000" kern="11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56999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1:1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 err="1"/>
                        <a:t>문의내역</a:t>
                      </a:r>
                      <a:r>
                        <a:rPr lang="ko-KR" altLang="en-US" sz="1000" baseline="0" dirty="0"/>
                        <a:t> 확인하기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버튼 </a:t>
                      </a:r>
                      <a:r>
                        <a:rPr lang="ko-KR" altLang="en-US" sz="1000" baseline="0" dirty="0" err="1"/>
                        <a:t>클릭시</a:t>
                      </a:r>
                      <a:r>
                        <a:rPr lang="ko-KR" altLang="en-US" sz="1000" baseline="0" dirty="0"/>
                        <a:t> 해당 사용자의 문의 내역 페이지 이동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문의 내역이 </a:t>
                      </a:r>
                      <a:r>
                        <a:rPr lang="ko-KR" altLang="en-US" sz="1000" baseline="0" dirty="0" err="1"/>
                        <a:t>없을경우</a:t>
                      </a:r>
                      <a:r>
                        <a:rPr lang="ko-KR" altLang="en-US" sz="1000" baseline="0" dirty="0"/>
                        <a:t>  </a:t>
                      </a:r>
                      <a:r>
                        <a:rPr lang="ko-KR" altLang="en-US" sz="1000" baseline="0" dirty="0" err="1"/>
                        <a:t>문의내역</a:t>
                      </a:r>
                      <a:r>
                        <a:rPr lang="ko-KR" altLang="en-US" sz="1000" baseline="0" dirty="0"/>
                        <a:t> 없음 출력</a:t>
                      </a:r>
                      <a:endParaRPr lang="en-US" altLang="ko-KR" sz="1000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/>
                        <a:t>1:1 </a:t>
                      </a:r>
                      <a:r>
                        <a:rPr lang="ko-KR" altLang="en-US" sz="1000" baseline="0" dirty="0"/>
                        <a:t>문의 ▶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버튼 </a:t>
                      </a:r>
                      <a:r>
                        <a:rPr lang="ko-KR" altLang="en-US" sz="1000" baseline="0" dirty="0" err="1"/>
                        <a:t>클릭시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1:1 </a:t>
                      </a:r>
                      <a:r>
                        <a:rPr lang="ko-KR" altLang="en-US" sz="1000" baseline="0" dirty="0"/>
                        <a:t>문의 작성하기 페이지 이동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175058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 err="1"/>
                        <a:t>푸터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로고 </a:t>
                      </a:r>
                      <a:r>
                        <a:rPr lang="ko-KR" altLang="en-US" sz="1000" baseline="0" dirty="0" err="1"/>
                        <a:t>클릭시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ko-KR" altLang="en-US" sz="1000" baseline="0" dirty="0" err="1"/>
                        <a:t>메인화면</a:t>
                      </a:r>
                      <a:r>
                        <a:rPr lang="ko-KR" altLang="en-US" sz="1000" baseline="0" dirty="0"/>
                        <a:t> 이동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각 키워드에 맞게 해당 페이지 이동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544749" y="5447487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46" name="타원 45"/>
          <p:cNvSpPr/>
          <p:nvPr/>
        </p:nvSpPr>
        <p:spPr>
          <a:xfrm>
            <a:off x="1741771" y="1194681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4979300" y="2832614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8428" y="1514657"/>
            <a:ext cx="624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QNA | </a:t>
            </a:r>
            <a:r>
              <a:rPr lang="ko-KR" altLang="en-US" sz="1200" dirty="0"/>
              <a:t>회원탈퇴는 어떻게 하나요</a:t>
            </a:r>
            <a:r>
              <a:rPr lang="en-US" altLang="ko-KR" sz="1200" dirty="0"/>
              <a:t>?                                      </a:t>
            </a:r>
            <a:r>
              <a:rPr lang="en-US" altLang="ko-KR" sz="1200" dirty="0" err="1"/>
              <a:t>chh</a:t>
            </a:r>
            <a:r>
              <a:rPr lang="ko-KR" altLang="en-US" sz="1200" dirty="0"/>
              <a:t>****</a:t>
            </a:r>
            <a:r>
              <a:rPr lang="en-US" altLang="ko-KR" sz="1200" dirty="0"/>
              <a:t>           23.02.28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961804" y="11263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문의하기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76113" y="1727645"/>
            <a:ext cx="624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QNA | </a:t>
            </a:r>
            <a:r>
              <a:rPr lang="ko-KR" altLang="en-US" sz="1200" dirty="0"/>
              <a:t>회원탈퇴는 어떻게 하나요</a:t>
            </a:r>
            <a:r>
              <a:rPr lang="en-US" altLang="ko-KR" sz="1200" dirty="0"/>
              <a:t>?                                      </a:t>
            </a:r>
            <a:r>
              <a:rPr lang="en-US" altLang="ko-KR" sz="1200" dirty="0" err="1"/>
              <a:t>chh</a:t>
            </a:r>
            <a:r>
              <a:rPr lang="ko-KR" altLang="en-US" sz="1200" dirty="0"/>
              <a:t>****</a:t>
            </a:r>
            <a:r>
              <a:rPr lang="en-US" altLang="ko-KR" sz="1200" dirty="0"/>
              <a:t>           23.02.28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978427" y="1932014"/>
            <a:ext cx="624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QNA | </a:t>
            </a:r>
            <a:r>
              <a:rPr lang="ko-KR" altLang="en-US" sz="1200" dirty="0"/>
              <a:t>회원탈퇴는 어떻게 하나요</a:t>
            </a:r>
            <a:r>
              <a:rPr lang="en-US" altLang="ko-KR" sz="1200" dirty="0"/>
              <a:t>?                                      </a:t>
            </a:r>
            <a:r>
              <a:rPr lang="en-US" altLang="ko-KR" sz="1200" dirty="0" err="1"/>
              <a:t>chh</a:t>
            </a:r>
            <a:r>
              <a:rPr lang="ko-KR" altLang="en-US" sz="1200" dirty="0"/>
              <a:t>****</a:t>
            </a:r>
            <a:r>
              <a:rPr lang="en-US" altLang="ko-KR" sz="1200" dirty="0"/>
              <a:t>           23.02.28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978428" y="2128376"/>
            <a:ext cx="624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QNA | </a:t>
            </a:r>
            <a:r>
              <a:rPr lang="ko-KR" altLang="en-US" sz="1200" dirty="0"/>
              <a:t>회원탈퇴는 어떻게 하나요</a:t>
            </a:r>
            <a:r>
              <a:rPr lang="en-US" altLang="ko-KR" sz="1200" dirty="0"/>
              <a:t>?                                      </a:t>
            </a:r>
            <a:r>
              <a:rPr lang="en-US" altLang="ko-KR" sz="1200" dirty="0" err="1"/>
              <a:t>chh</a:t>
            </a:r>
            <a:r>
              <a:rPr lang="ko-KR" altLang="en-US" sz="1200" dirty="0"/>
              <a:t>****</a:t>
            </a:r>
            <a:r>
              <a:rPr lang="en-US" altLang="ko-KR" sz="1200" dirty="0"/>
              <a:t>           23.02.28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978427" y="2327035"/>
            <a:ext cx="624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QNA | </a:t>
            </a:r>
            <a:r>
              <a:rPr lang="ko-KR" altLang="en-US" sz="1200" dirty="0"/>
              <a:t>회원탈퇴는 어떻게 하나요</a:t>
            </a:r>
            <a:r>
              <a:rPr lang="en-US" altLang="ko-KR" sz="1200" dirty="0"/>
              <a:t>?                                      </a:t>
            </a:r>
            <a:r>
              <a:rPr lang="en-US" altLang="ko-KR" sz="1200" dirty="0" err="1"/>
              <a:t>chh</a:t>
            </a:r>
            <a:r>
              <a:rPr lang="ko-KR" altLang="en-US" sz="1200" dirty="0"/>
              <a:t>****</a:t>
            </a:r>
            <a:r>
              <a:rPr lang="en-US" altLang="ko-KR" sz="1200" dirty="0"/>
              <a:t>           23.02.28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2086497" y="1476011"/>
            <a:ext cx="603504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34464" y="5244446"/>
            <a:ext cx="847529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5423" y="5425367"/>
            <a:ext cx="677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이용약관 </a:t>
            </a:r>
            <a:r>
              <a:rPr lang="en-US" altLang="ko-KR" sz="1200" dirty="0"/>
              <a:t>| </a:t>
            </a:r>
            <a:r>
              <a:rPr lang="ko-KR" altLang="en-US" sz="1200" dirty="0"/>
              <a:t>위치기반서비스 이용약관 </a:t>
            </a:r>
            <a:r>
              <a:rPr lang="en-US" altLang="ko-KR" sz="1200" dirty="0"/>
              <a:t>| </a:t>
            </a:r>
            <a:r>
              <a:rPr lang="ko-KR" altLang="en-US" sz="1200" dirty="0"/>
              <a:t>개인정보처리방침 </a:t>
            </a:r>
            <a:r>
              <a:rPr lang="en-US" altLang="ko-KR" sz="1200" dirty="0"/>
              <a:t>| </a:t>
            </a:r>
            <a:r>
              <a:rPr lang="ko-KR" altLang="en-US" sz="1200" dirty="0"/>
              <a:t>청소년보호정책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오시는길</a:t>
            </a:r>
            <a:r>
              <a:rPr lang="ko-KR" altLang="en-US" sz="1200" dirty="0"/>
              <a:t>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사이트맵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7" y="5799976"/>
            <a:ext cx="659476" cy="6594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48556" y="5683598"/>
            <a:ext cx="637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(48434) </a:t>
            </a:r>
            <a:r>
              <a:rPr lang="ko-KR" altLang="en-US" sz="1200" dirty="0"/>
              <a:t>부산 남구 </a:t>
            </a:r>
            <a:r>
              <a:rPr lang="ko-KR" altLang="en-US" sz="1200" dirty="0" err="1"/>
              <a:t>수영로</a:t>
            </a:r>
            <a:r>
              <a:rPr lang="ko-KR" altLang="en-US" sz="1200" dirty="0"/>
              <a:t> </a:t>
            </a:r>
            <a:r>
              <a:rPr lang="en-US" altLang="ko-KR" sz="1200" dirty="0"/>
              <a:t>299 </a:t>
            </a:r>
            <a:r>
              <a:rPr lang="ko-KR" altLang="en-US" sz="1200" dirty="0" err="1"/>
              <a:t>루미너스</a:t>
            </a:r>
            <a:r>
              <a:rPr lang="ko-KR" altLang="en-US" sz="1200" dirty="0"/>
              <a:t> 빌딩 </a:t>
            </a:r>
            <a:r>
              <a:rPr lang="en-US" altLang="ko-KR" sz="1200" dirty="0"/>
              <a:t>10</a:t>
            </a:r>
            <a:r>
              <a:rPr lang="ko-KR" altLang="en-US" sz="1200" dirty="0"/>
              <a:t>층               대표번호 </a:t>
            </a:r>
            <a:r>
              <a:rPr lang="en-US" altLang="ko-KR" sz="1200" dirty="0"/>
              <a:t>: 1588 - 8888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국립중앙의료원 중앙응급의료센터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2023(C) All rights Reserved .National Emergency Medical Center</a:t>
            </a:r>
            <a:r>
              <a:rPr lang="ko-KR" altLang="en-US" sz="1200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78184" y="3111346"/>
            <a:ext cx="2934391" cy="971457"/>
          </a:xfrm>
          <a:prstGeom prst="rect">
            <a:avLst/>
          </a:prstGeom>
          <a:solidFill>
            <a:srgbClr val="EAE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1:1 </a:t>
            </a:r>
            <a:r>
              <a:rPr lang="ko-KR" altLang="en-US" dirty="0" err="1">
                <a:solidFill>
                  <a:schemeClr val="tx1"/>
                </a:solidFill>
              </a:rPr>
              <a:t>문의내역</a:t>
            </a:r>
            <a:r>
              <a:rPr lang="ko-KR" altLang="en-US" dirty="0">
                <a:solidFill>
                  <a:schemeClr val="tx1"/>
                </a:solidFill>
              </a:rPr>
              <a:t> 확인하기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180672" y="3117558"/>
            <a:ext cx="2934391" cy="971457"/>
          </a:xfrm>
          <a:prstGeom prst="rect">
            <a:avLst/>
          </a:prstGeom>
          <a:solidFill>
            <a:srgbClr val="EAE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1:1 </a:t>
            </a:r>
            <a:r>
              <a:rPr lang="ko-KR" altLang="en-US" dirty="0">
                <a:solidFill>
                  <a:schemeClr val="tx1"/>
                </a:solidFill>
              </a:rPr>
              <a:t>문의 ▶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궁금하신 문의사항은 </a:t>
            </a:r>
            <a:r>
              <a:rPr lang="en-US" altLang="ko-KR" sz="1100" dirty="0">
                <a:solidFill>
                  <a:schemeClr val="tx1"/>
                </a:solidFill>
              </a:rPr>
              <a:t>1:1 </a:t>
            </a:r>
            <a:r>
              <a:rPr lang="ko-KR" altLang="en-US" sz="1100" dirty="0">
                <a:solidFill>
                  <a:schemeClr val="tx1"/>
                </a:solidFill>
              </a:rPr>
              <a:t>문의를 통해 문의하세요</a:t>
            </a:r>
          </a:p>
        </p:txBody>
      </p:sp>
    </p:spTree>
    <p:extLst>
      <p:ext uri="{BB962C8B-B14F-4D97-AF65-F5344CB8AC3E}">
        <p14:creationId xmlns:p14="http://schemas.microsoft.com/office/powerpoint/2010/main" val="113235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58301"/>
              </p:ext>
            </p:extLst>
          </p:nvPr>
        </p:nvGraphicFramePr>
        <p:xfrm>
          <a:off x="1034464" y="65314"/>
          <a:ext cx="10628290" cy="6681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31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630864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269536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560331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812723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228879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72586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781140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95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Cs/Notice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Notice(</a:t>
                      </a:r>
                      <a:r>
                        <a:rPr lang="ko-KR" altLang="en-US" sz="1100" b="0" dirty="0"/>
                        <a:t>공지사항</a:t>
                      </a:r>
                      <a:r>
                        <a:rPr lang="en-US" altLang="ko-KR" sz="1100" b="0" dirty="0"/>
                        <a:t>)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고객센터 공지사항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95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http://localhost:8080/swiftER/cs/notice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8217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1964165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공지사항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kern="1100" baseline="0" dirty="0"/>
                        <a:t>글</a:t>
                      </a:r>
                      <a:r>
                        <a:rPr lang="en-US" altLang="ko-KR" sz="1000" kern="1100" baseline="0" dirty="0"/>
                        <a:t>10</a:t>
                      </a:r>
                      <a:r>
                        <a:rPr lang="ko-KR" altLang="en-US" sz="1000" kern="1100" baseline="0" dirty="0"/>
                        <a:t>개 </a:t>
                      </a:r>
                      <a:r>
                        <a:rPr lang="ko-KR" altLang="en-US" sz="1000" kern="1100" baseline="0" dirty="0" err="1"/>
                        <a:t>최신순으로</a:t>
                      </a:r>
                      <a:r>
                        <a:rPr lang="ko-KR" altLang="en-US" sz="1000" kern="1100" baseline="0" dirty="0"/>
                        <a:t> 노출</a:t>
                      </a:r>
                      <a:endParaRPr lang="en-US" altLang="ko-KR" sz="1000" kern="11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kern="1100" baseline="0" dirty="0"/>
                        <a:t>중요한 공지사항 게시물 상단에 노출 되도록 출력</a:t>
                      </a:r>
                      <a:endParaRPr lang="en-US" altLang="ko-KR" sz="1000" kern="11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kern="1100" baseline="0" dirty="0"/>
                        <a:t>제목 한 줄 노출</a:t>
                      </a:r>
                      <a:r>
                        <a:rPr lang="en-US" altLang="ko-KR" sz="1000" kern="1100" baseline="0" dirty="0"/>
                        <a:t> / </a:t>
                      </a:r>
                      <a:r>
                        <a:rPr lang="ko-KR" altLang="en-US" sz="1000" kern="1100" baseline="0" dirty="0"/>
                        <a:t>제목이 길 경우</a:t>
                      </a:r>
                      <a:r>
                        <a:rPr lang="en-US" altLang="ko-KR" sz="1000" kern="1100" baseline="0" dirty="0"/>
                        <a:t>(…) </a:t>
                      </a:r>
                      <a:r>
                        <a:rPr lang="ko-KR" altLang="en-US" sz="1000" kern="1100" baseline="0" dirty="0"/>
                        <a:t>처리</a:t>
                      </a:r>
                      <a:endParaRPr lang="en-US" altLang="ko-KR" sz="1000" kern="11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kern="1100" baseline="0" dirty="0"/>
                        <a:t>번호</a:t>
                      </a:r>
                      <a:r>
                        <a:rPr lang="en-US" altLang="ko-KR" sz="1000" kern="1100" baseline="0" dirty="0"/>
                        <a:t>, </a:t>
                      </a:r>
                      <a:r>
                        <a:rPr lang="ko-KR" altLang="en-US" sz="1000" kern="1100" baseline="0" dirty="0"/>
                        <a:t>제목</a:t>
                      </a:r>
                      <a:r>
                        <a:rPr lang="en-US" altLang="ko-KR" sz="1000" kern="1100" baseline="0" dirty="0"/>
                        <a:t>, </a:t>
                      </a:r>
                      <a:r>
                        <a:rPr lang="ko-KR" altLang="en-US" sz="1000" kern="1100" baseline="0" dirty="0"/>
                        <a:t>게시물 </a:t>
                      </a:r>
                      <a:r>
                        <a:rPr lang="ko-KR" altLang="en-US" sz="1000" kern="1100" baseline="0" dirty="0" err="1"/>
                        <a:t>작성날짜</a:t>
                      </a:r>
                      <a:r>
                        <a:rPr lang="en-US" altLang="ko-KR" sz="1000" kern="1100" baseline="0" dirty="0"/>
                        <a:t>, </a:t>
                      </a:r>
                      <a:r>
                        <a:rPr lang="ko-KR" altLang="en-US" sz="1000" kern="1100" baseline="0" dirty="0"/>
                        <a:t>조회수 출력</a:t>
                      </a:r>
                      <a:endParaRPr lang="en-US" altLang="ko-KR" sz="1000" kern="11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해당 게시물 </a:t>
                      </a:r>
                      <a:r>
                        <a:rPr lang="ko-KR" altLang="en-US" sz="1000" dirty="0" err="1"/>
                        <a:t>조회시</a:t>
                      </a:r>
                      <a:r>
                        <a:rPr lang="ko-KR" altLang="en-US" sz="1000" dirty="0"/>
                        <a:t> 조회수 증가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게시물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상세페이지 이동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67574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게시물 검색 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해당 키워드 </a:t>
                      </a:r>
                      <a:r>
                        <a:rPr lang="ko-KR" altLang="en-US" sz="1000" baseline="0" dirty="0" err="1"/>
                        <a:t>입력후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ko-KR" altLang="en-US" sz="1000" baseline="0" dirty="0" err="1"/>
                        <a:t>검색시</a:t>
                      </a:r>
                      <a:r>
                        <a:rPr lang="ko-KR" altLang="en-US" sz="1000" baseline="0" dirty="0"/>
                        <a:t> 키워드에 맞는 게시물 출력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출력된 게시물은 등록일 기준 </a:t>
                      </a:r>
                      <a:r>
                        <a:rPr lang="ko-KR" altLang="en-US" sz="1000" baseline="0" dirty="0" err="1"/>
                        <a:t>최신순으로</a:t>
                      </a:r>
                      <a:r>
                        <a:rPr lang="ko-KR" altLang="en-US" sz="1000" baseline="0" dirty="0"/>
                        <a:t> 출력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1868495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페이지 번호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페이지 번호마다 글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개씩 출력 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페이지 번호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최신순으로</a:t>
                      </a:r>
                      <a:r>
                        <a:rPr lang="ko-KR" altLang="en-US" sz="1000" dirty="0"/>
                        <a:t> 출력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다음</a:t>
                      </a:r>
                      <a:r>
                        <a:rPr lang="ko-KR" altLang="en-US" sz="1000" baseline="0" dirty="0"/>
                        <a:t> 버튼 </a:t>
                      </a:r>
                      <a:r>
                        <a:rPr lang="ko-KR" altLang="en-US" sz="1000" baseline="0" dirty="0" err="1"/>
                        <a:t>클릭시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ko-KR" altLang="en-US" sz="1000" baseline="0" dirty="0" err="1"/>
                        <a:t>페이지번호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10</a:t>
                      </a:r>
                      <a:r>
                        <a:rPr lang="ko-KR" altLang="en-US" sz="1000" baseline="0" dirty="0"/>
                        <a:t>개 이동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현재 페이지번호에 하이라이트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3567857" y="5043173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46" name="타원 45"/>
          <p:cNvSpPr/>
          <p:nvPr/>
        </p:nvSpPr>
        <p:spPr>
          <a:xfrm>
            <a:off x="2184380" y="2653408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2874387" y="2183596"/>
            <a:ext cx="232757" cy="238081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034464" y="5468382"/>
            <a:ext cx="847529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5423" y="5565327"/>
            <a:ext cx="677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이용약관 </a:t>
            </a:r>
            <a:r>
              <a:rPr lang="en-US" altLang="ko-KR" sz="1200" dirty="0"/>
              <a:t>| </a:t>
            </a:r>
            <a:r>
              <a:rPr lang="ko-KR" altLang="en-US" sz="1200" dirty="0"/>
              <a:t>위치기반서비스 이용약관 </a:t>
            </a:r>
            <a:r>
              <a:rPr lang="en-US" altLang="ko-KR" sz="1200" dirty="0"/>
              <a:t>| </a:t>
            </a:r>
            <a:r>
              <a:rPr lang="ko-KR" altLang="en-US" sz="1200" dirty="0"/>
              <a:t>개인정보처리방침 </a:t>
            </a:r>
            <a:r>
              <a:rPr lang="en-US" altLang="ko-KR" sz="1200" dirty="0"/>
              <a:t>| </a:t>
            </a:r>
            <a:r>
              <a:rPr lang="ko-KR" altLang="en-US" sz="1200" dirty="0"/>
              <a:t>청소년보호정책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오시는길</a:t>
            </a:r>
            <a:r>
              <a:rPr lang="ko-KR" altLang="en-US" sz="1200" dirty="0"/>
              <a:t>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사이트맵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7" y="6014582"/>
            <a:ext cx="659476" cy="6594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48556" y="5786239"/>
            <a:ext cx="637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(48434) </a:t>
            </a:r>
            <a:r>
              <a:rPr lang="ko-KR" altLang="en-US" sz="1200" dirty="0"/>
              <a:t>부산 남구 </a:t>
            </a:r>
            <a:r>
              <a:rPr lang="ko-KR" altLang="en-US" sz="1200" dirty="0" err="1"/>
              <a:t>수영로</a:t>
            </a:r>
            <a:r>
              <a:rPr lang="ko-KR" altLang="en-US" sz="1200" dirty="0"/>
              <a:t> </a:t>
            </a:r>
            <a:r>
              <a:rPr lang="en-US" altLang="ko-KR" sz="1200" dirty="0"/>
              <a:t>299 </a:t>
            </a:r>
            <a:r>
              <a:rPr lang="ko-KR" altLang="en-US" sz="1200" dirty="0" err="1"/>
              <a:t>루미너스</a:t>
            </a:r>
            <a:r>
              <a:rPr lang="ko-KR" altLang="en-US" sz="1200" dirty="0"/>
              <a:t> 빌딩 </a:t>
            </a:r>
            <a:r>
              <a:rPr lang="en-US" altLang="ko-KR" sz="1200" dirty="0"/>
              <a:t>10</a:t>
            </a:r>
            <a:r>
              <a:rPr lang="ko-KR" altLang="en-US" sz="1200" dirty="0"/>
              <a:t>층               대표번호 </a:t>
            </a:r>
            <a:r>
              <a:rPr lang="en-US" altLang="ko-KR" sz="1200" dirty="0"/>
              <a:t>: 1588 - 8888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국립중앙의료원 중앙응급의료센터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2023(C) All rights Reserved .National Emergency Medical Center</a:t>
            </a:r>
            <a:r>
              <a:rPr lang="ko-KR" altLang="en-US" sz="1200" dirty="0"/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56448" y="1550128"/>
            <a:ext cx="2672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공지사항</a:t>
            </a:r>
            <a:endParaRPr lang="en-US" altLang="ko-KR" b="1" dirty="0"/>
          </a:p>
          <a:p>
            <a:r>
              <a:rPr lang="en-US" altLang="ko-KR" sz="1200" dirty="0" err="1"/>
              <a:t>swiftER</a:t>
            </a:r>
            <a:r>
              <a:rPr lang="ko-KR" altLang="en-US" sz="1200" dirty="0"/>
              <a:t>의 공지사항을 알려드립니다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217052" y="2190271"/>
            <a:ext cx="3647416" cy="266385"/>
          </a:xfrm>
          <a:prstGeom prst="rect">
            <a:avLst/>
          </a:prstGeom>
          <a:solidFill>
            <a:srgbClr val="EAE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957751" y="2198829"/>
            <a:ext cx="540327" cy="266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152995" y="2565150"/>
            <a:ext cx="6467303" cy="397939"/>
            <a:chOff x="2152995" y="2182590"/>
            <a:chExt cx="6467303" cy="397939"/>
          </a:xfrm>
        </p:grpSpPr>
        <p:sp>
          <p:nvSpPr>
            <p:cNvPr id="40" name="직사각형 39"/>
            <p:cNvSpPr/>
            <p:nvPr/>
          </p:nvSpPr>
          <p:spPr>
            <a:xfrm>
              <a:off x="2152995" y="2182590"/>
              <a:ext cx="6409112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152995" y="2534810"/>
              <a:ext cx="6409112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15315" y="2262911"/>
              <a:ext cx="6204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번호                              제목                                등록일자              조회수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377436" y="2938984"/>
            <a:ext cx="6280740" cy="1506473"/>
            <a:chOff x="2377436" y="2621742"/>
            <a:chExt cx="6280740" cy="1506473"/>
          </a:xfrm>
        </p:grpSpPr>
        <p:sp>
          <p:nvSpPr>
            <p:cNvPr id="35" name="TextBox 34"/>
            <p:cNvSpPr txBox="1"/>
            <p:nvPr/>
          </p:nvSpPr>
          <p:spPr>
            <a:xfrm>
              <a:off x="2415315" y="2621742"/>
              <a:ext cx="624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공지    </a:t>
              </a:r>
              <a:r>
                <a:rPr lang="en-US" altLang="ko-KR" sz="1200" dirty="0"/>
                <a:t>|    2023</a:t>
              </a:r>
              <a:r>
                <a:rPr lang="ko-KR" altLang="en-US" sz="1200" dirty="0"/>
                <a:t>년 </a:t>
              </a:r>
              <a:r>
                <a:rPr lang="en-US" altLang="ko-KR" sz="1200" dirty="0"/>
                <a:t>2</a:t>
              </a:r>
              <a:r>
                <a:rPr lang="ko-KR" altLang="en-US" sz="1200" dirty="0"/>
                <a:t>월 의료정보시스템 정기점검     </a:t>
              </a:r>
              <a:r>
                <a:rPr lang="en-US" altLang="ko-KR" sz="1200" dirty="0"/>
                <a:t>|     2023-02-28      |      2023</a:t>
              </a:r>
              <a:endParaRPr lang="ko-KR" alt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77437" y="3449723"/>
              <a:ext cx="624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1011    |    2023</a:t>
              </a:r>
              <a:r>
                <a:rPr lang="ko-KR" altLang="en-US" sz="1200" dirty="0"/>
                <a:t>년 </a:t>
              </a:r>
              <a:r>
                <a:rPr lang="en-US" altLang="ko-KR" sz="1200" dirty="0"/>
                <a:t>2</a:t>
              </a:r>
              <a:r>
                <a:rPr lang="ko-KR" altLang="en-US" sz="1200" dirty="0"/>
                <a:t>월 의료정보시스템 정기점검     </a:t>
              </a:r>
              <a:r>
                <a:rPr lang="en-US" altLang="ko-KR" sz="1200" dirty="0"/>
                <a:t>|     2023-02-28      |      2023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5315" y="2832646"/>
              <a:ext cx="624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공지    </a:t>
              </a:r>
              <a:r>
                <a:rPr lang="en-US" altLang="ko-KR" sz="1200" dirty="0"/>
                <a:t>|    2023</a:t>
              </a:r>
              <a:r>
                <a:rPr lang="ko-KR" altLang="en-US" sz="1200" dirty="0"/>
                <a:t>년 </a:t>
              </a:r>
              <a:r>
                <a:rPr lang="en-US" altLang="ko-KR" sz="1200" dirty="0"/>
                <a:t>2</a:t>
              </a:r>
              <a:r>
                <a:rPr lang="ko-KR" altLang="en-US" sz="1200" dirty="0"/>
                <a:t>월 의료정보시스템 정기점검     </a:t>
              </a:r>
              <a:r>
                <a:rPr lang="en-US" altLang="ko-KR" sz="1200" dirty="0"/>
                <a:t>|     2023-02-25      |      22020</a:t>
              </a:r>
              <a:endParaRPr lang="ko-KR" alt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15314" y="3037345"/>
              <a:ext cx="624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공지    </a:t>
              </a:r>
              <a:r>
                <a:rPr lang="en-US" altLang="ko-KR" sz="1200" dirty="0"/>
                <a:t>|    2023</a:t>
              </a:r>
              <a:r>
                <a:rPr lang="ko-KR" altLang="en-US" sz="1200" dirty="0"/>
                <a:t>년 </a:t>
              </a:r>
              <a:r>
                <a:rPr lang="en-US" altLang="ko-KR" sz="1200" dirty="0"/>
                <a:t>1</a:t>
              </a:r>
              <a:r>
                <a:rPr lang="ko-KR" altLang="en-US" sz="1200" dirty="0"/>
                <a:t>월 의료정보시스템 정기점검     </a:t>
              </a:r>
              <a:r>
                <a:rPr lang="en-US" altLang="ko-KR" sz="1200" dirty="0"/>
                <a:t>|     2023-01-25      |      2021</a:t>
              </a:r>
              <a:endParaRPr lang="ko-KR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15314" y="3237452"/>
              <a:ext cx="624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공지    </a:t>
              </a:r>
              <a:r>
                <a:rPr lang="en-US" altLang="ko-KR" sz="1200" dirty="0"/>
                <a:t>|    2023</a:t>
              </a:r>
              <a:r>
                <a:rPr lang="ko-KR" altLang="en-US" sz="1200" dirty="0"/>
                <a:t>년 </a:t>
              </a:r>
              <a:r>
                <a:rPr lang="en-US" altLang="ko-KR" sz="1200" dirty="0"/>
                <a:t>1</a:t>
              </a:r>
              <a:r>
                <a:rPr lang="ko-KR" altLang="en-US" sz="1200" dirty="0"/>
                <a:t>월 의료정보시스템 정기점검     </a:t>
              </a:r>
              <a:r>
                <a:rPr lang="en-US" altLang="ko-KR" sz="1200" dirty="0"/>
                <a:t>|     2023-01-25      |      2020</a:t>
              </a:r>
              <a:endParaRPr lang="ko-KR" alt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77436" y="3654500"/>
              <a:ext cx="624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1010    | </a:t>
              </a:r>
              <a:r>
                <a:rPr lang="ko-KR" altLang="en-US" sz="1200" dirty="0"/>
                <a:t>   홈페이지 서비스 </a:t>
              </a:r>
              <a:r>
                <a:rPr lang="ko-KR" altLang="en-US" sz="1200" dirty="0" err="1"/>
                <a:t>일시중지</a:t>
              </a:r>
              <a:r>
                <a:rPr lang="ko-KR" altLang="en-US" sz="1200" dirty="0"/>
                <a:t> 안내             </a:t>
              </a:r>
              <a:r>
                <a:rPr lang="en-US" altLang="ko-KR" sz="1200" dirty="0"/>
                <a:t>|     2023-02-28      |      2018</a:t>
              </a:r>
              <a:endParaRPr lang="ko-KR" alt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77436" y="3851216"/>
              <a:ext cx="624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1009    | </a:t>
              </a:r>
              <a:r>
                <a:rPr lang="ko-KR" altLang="en-US" sz="1200" dirty="0"/>
                <a:t>   </a:t>
              </a:r>
              <a:r>
                <a:rPr lang="en-US" altLang="ko-KR" sz="1200" dirty="0"/>
                <a:t>2022</a:t>
              </a:r>
              <a:r>
                <a:rPr lang="ko-KR" altLang="en-US" sz="1200" dirty="0"/>
                <a:t>년도 </a:t>
              </a:r>
              <a:r>
                <a:rPr lang="ko-KR" altLang="en-US" sz="1200" dirty="0" err="1"/>
                <a:t>기획재정부</a:t>
              </a:r>
              <a:r>
                <a:rPr lang="ko-KR" altLang="en-US" sz="1200" dirty="0"/>
                <a:t> 고객만족도 조사    </a:t>
              </a:r>
              <a:r>
                <a:rPr lang="en-US" altLang="ko-KR" sz="1200" dirty="0"/>
                <a:t>|     2023-02-25      |      2018</a:t>
              </a:r>
              <a:endParaRPr lang="ko-KR" altLang="en-US" sz="1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156534" y="4275273"/>
            <a:ext cx="2311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b="1" dirty="0"/>
              <a:t>.</a:t>
            </a:r>
          </a:p>
          <a:p>
            <a:pPr algn="dist"/>
            <a:r>
              <a:rPr lang="en-US" altLang="ko-KR" sz="1400" b="1" dirty="0"/>
              <a:t>.</a:t>
            </a:r>
          </a:p>
          <a:p>
            <a:pPr algn="dist"/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3900193" y="5046465"/>
            <a:ext cx="2746269" cy="231449"/>
            <a:chOff x="3900193" y="4869180"/>
            <a:chExt cx="2746269" cy="231449"/>
          </a:xfrm>
        </p:grpSpPr>
        <p:sp>
          <p:nvSpPr>
            <p:cNvPr id="5" name="직사각형 4"/>
            <p:cNvSpPr/>
            <p:nvPr/>
          </p:nvSpPr>
          <p:spPr>
            <a:xfrm>
              <a:off x="3900193" y="4874446"/>
              <a:ext cx="221718" cy="22618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185596" y="4871060"/>
              <a:ext cx="221718" cy="226183"/>
            </a:xfrm>
            <a:prstGeom prst="rect">
              <a:avLst/>
            </a:prstGeom>
            <a:solidFill>
              <a:srgbClr val="EAE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463625" y="4874343"/>
              <a:ext cx="221718" cy="226183"/>
            </a:xfrm>
            <a:prstGeom prst="rect">
              <a:avLst/>
            </a:prstGeom>
            <a:solidFill>
              <a:srgbClr val="EAE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739650" y="4872802"/>
              <a:ext cx="221718" cy="226183"/>
            </a:xfrm>
            <a:prstGeom prst="rect">
              <a:avLst/>
            </a:prstGeom>
            <a:solidFill>
              <a:srgbClr val="EAE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014097" y="4872802"/>
              <a:ext cx="221718" cy="226183"/>
            </a:xfrm>
            <a:prstGeom prst="rect">
              <a:avLst/>
            </a:prstGeom>
            <a:solidFill>
              <a:srgbClr val="EAE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292616" y="4869180"/>
              <a:ext cx="221718" cy="226183"/>
            </a:xfrm>
            <a:prstGeom prst="rect">
              <a:avLst/>
            </a:prstGeom>
            <a:solidFill>
              <a:srgbClr val="EAE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578019" y="4872802"/>
              <a:ext cx="221718" cy="226183"/>
            </a:xfrm>
            <a:prstGeom prst="rect">
              <a:avLst/>
            </a:prstGeom>
            <a:solidFill>
              <a:srgbClr val="EAE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863422" y="4871850"/>
              <a:ext cx="221718" cy="226183"/>
            </a:xfrm>
            <a:prstGeom prst="rect">
              <a:avLst/>
            </a:prstGeom>
            <a:solidFill>
              <a:srgbClr val="EAE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150297" y="4873820"/>
              <a:ext cx="221718" cy="226183"/>
            </a:xfrm>
            <a:prstGeom prst="rect">
              <a:avLst/>
            </a:prstGeom>
            <a:solidFill>
              <a:srgbClr val="EAE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424744" y="4871964"/>
              <a:ext cx="221718" cy="226183"/>
            </a:xfrm>
            <a:prstGeom prst="rect">
              <a:avLst/>
            </a:prstGeom>
            <a:solidFill>
              <a:srgbClr val="EAE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&gt;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535744" y="909783"/>
            <a:ext cx="7735462" cy="461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05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994445"/>
              </p:ext>
            </p:extLst>
          </p:nvPr>
        </p:nvGraphicFramePr>
        <p:xfrm>
          <a:off x="1034464" y="214732"/>
          <a:ext cx="10628290" cy="647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31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630864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269536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560331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812723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228879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72586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781140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41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Cs/Notice/view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Notice/view</a:t>
                      </a:r>
                    </a:p>
                    <a:p>
                      <a:pPr algn="ctr" latinLnBrk="1"/>
                      <a:r>
                        <a:rPr lang="en-US" altLang="ko-KR" sz="1100" b="0" dirty="0"/>
                        <a:t>(</a:t>
                      </a:r>
                      <a:r>
                        <a:rPr lang="ko-KR" altLang="en-US" sz="1100" b="0" dirty="0"/>
                        <a:t>상세페이지</a:t>
                      </a:r>
                      <a:r>
                        <a:rPr lang="en-US" altLang="ko-KR" sz="1100" b="0" dirty="0"/>
                        <a:t>)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고객센터 공지사항 </a:t>
                      </a:r>
                      <a:r>
                        <a:rPr lang="ko-KR" altLang="en-US" sz="1100" b="0" dirty="0" err="1"/>
                        <a:t>상세피이지</a:t>
                      </a:r>
                      <a:endParaRPr lang="ko-KR" alt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14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hlinkClick r:id="rId2"/>
                        </a:rPr>
                        <a:t>http://localhost:8080/swiftER/cs/notice/view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555711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102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공지사항 게시물 제목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해당 게시물 제목 출력</a:t>
                      </a:r>
                      <a:endParaRPr lang="en-US" altLang="ko-KR" sz="1000" baseline="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72609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공지사항 게시물 내용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baseline="0" dirty="0"/>
                        <a:t>- </a:t>
                      </a:r>
                      <a:r>
                        <a:rPr lang="ko-KR" altLang="en-US" sz="1000" baseline="0" dirty="0"/>
                        <a:t>해당 게시물 내용 출력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205259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aseline="0" dirty="0"/>
                        <a:t>공지사항 게시물 </a:t>
                      </a:r>
                      <a:r>
                        <a:rPr lang="ko-KR" altLang="en-US" sz="1000" baseline="0" dirty="0" err="1"/>
                        <a:t>이동버튼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/>
                        <a:t>이전글</a:t>
                      </a:r>
                      <a:r>
                        <a:rPr lang="ko-KR" altLang="en-US" sz="1000" baseline="0" dirty="0"/>
                        <a:t> 버튼 </a:t>
                      </a:r>
                      <a:r>
                        <a:rPr lang="ko-KR" altLang="en-US" sz="1000" baseline="0" dirty="0" err="1"/>
                        <a:t>클릭시</a:t>
                      </a:r>
                      <a:r>
                        <a:rPr lang="ko-KR" altLang="en-US" sz="1000" baseline="0" dirty="0"/>
                        <a:t> 해당 게시물 전 게시물 이동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/>
                        <a:t>이전글이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ko-KR" altLang="en-US" sz="1000" baseline="0" dirty="0" err="1"/>
                        <a:t>없을시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ko-KR" altLang="en-US" sz="1000" baseline="0" dirty="0" err="1"/>
                        <a:t>이전글이</a:t>
                      </a:r>
                      <a:r>
                        <a:rPr lang="ko-KR" altLang="en-US" sz="1000" baseline="0" dirty="0"/>
                        <a:t> 없습니다 출력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버튼 하단에 </a:t>
                      </a:r>
                      <a:r>
                        <a:rPr lang="ko-KR" altLang="en-US" sz="1000" baseline="0" dirty="0" err="1"/>
                        <a:t>해당글</a:t>
                      </a:r>
                      <a:r>
                        <a:rPr lang="ko-KR" altLang="en-US" sz="1000" baseline="0" dirty="0"/>
                        <a:t> 제목 출력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/>
                        <a:t>다음글</a:t>
                      </a:r>
                      <a:r>
                        <a:rPr lang="ko-KR" altLang="en-US" sz="1000" baseline="0" dirty="0"/>
                        <a:t> 버튼 동일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135848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aseline="0" dirty="0" err="1"/>
                        <a:t>목록버튼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버튼 </a:t>
                      </a:r>
                      <a:r>
                        <a:rPr lang="ko-KR" altLang="en-US" sz="1000" baseline="0" dirty="0" err="1"/>
                        <a:t>클릭시</a:t>
                      </a:r>
                      <a:r>
                        <a:rPr lang="ko-KR" altLang="en-US" sz="1000" baseline="0" dirty="0"/>
                        <a:t> 공지사항 리스트 출력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93174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3000298" y="440993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46" name="타원 45"/>
          <p:cNvSpPr/>
          <p:nvPr/>
        </p:nvSpPr>
        <p:spPr>
          <a:xfrm>
            <a:off x="4549688" y="1769968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2767541" y="297477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034464" y="5412399"/>
            <a:ext cx="847529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845423" y="5528005"/>
            <a:ext cx="7273639" cy="1181561"/>
            <a:chOff x="1845423" y="5425367"/>
            <a:chExt cx="7273639" cy="1181561"/>
          </a:xfrm>
        </p:grpSpPr>
        <p:sp>
          <p:nvSpPr>
            <p:cNvPr id="17" name="TextBox 16"/>
            <p:cNvSpPr txBox="1"/>
            <p:nvPr/>
          </p:nvSpPr>
          <p:spPr>
            <a:xfrm>
              <a:off x="1845423" y="5425367"/>
              <a:ext cx="6774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이용약관 </a:t>
              </a:r>
              <a:r>
                <a:rPr lang="en-US" altLang="ko-KR" sz="1200" dirty="0"/>
                <a:t>| </a:t>
              </a:r>
              <a:r>
                <a:rPr lang="ko-KR" altLang="en-US" sz="1200" dirty="0"/>
                <a:t>위치기반서비스 이용약관 </a:t>
              </a:r>
              <a:r>
                <a:rPr lang="en-US" altLang="ko-KR" sz="1200" dirty="0"/>
                <a:t>| </a:t>
              </a:r>
              <a:r>
                <a:rPr lang="ko-KR" altLang="en-US" sz="1200" dirty="0"/>
                <a:t>개인정보처리방침 </a:t>
              </a:r>
              <a:r>
                <a:rPr lang="en-US" altLang="ko-KR" sz="1200" dirty="0"/>
                <a:t>| </a:t>
              </a:r>
              <a:r>
                <a:rPr lang="ko-KR" altLang="en-US" sz="1200" dirty="0"/>
                <a:t>청소년보호정책 </a:t>
              </a:r>
              <a:r>
                <a:rPr lang="en-US" altLang="ko-KR" sz="1200" dirty="0"/>
                <a:t>| </a:t>
              </a:r>
              <a:r>
                <a:rPr lang="ko-KR" altLang="en-US" sz="1200" dirty="0" err="1"/>
                <a:t>오시는길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| </a:t>
              </a:r>
              <a:r>
                <a:rPr lang="ko-KR" altLang="en-US" sz="1200" dirty="0" err="1"/>
                <a:t>사이트맵</a:t>
              </a:r>
              <a:endParaRPr lang="ko-KR" altLang="en-US" sz="1200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637" y="5799976"/>
              <a:ext cx="659476" cy="65947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748556" y="5683598"/>
              <a:ext cx="63705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/>
                <a:t>(48434) </a:t>
              </a:r>
              <a:r>
                <a:rPr lang="ko-KR" altLang="en-US" sz="1200" dirty="0"/>
                <a:t>부산 남구 </a:t>
              </a:r>
              <a:r>
                <a:rPr lang="ko-KR" altLang="en-US" sz="1200" dirty="0" err="1"/>
                <a:t>수영로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299 </a:t>
              </a:r>
              <a:r>
                <a:rPr lang="ko-KR" altLang="en-US" sz="1200" dirty="0" err="1"/>
                <a:t>루미너스</a:t>
              </a:r>
              <a:r>
                <a:rPr lang="ko-KR" altLang="en-US" sz="1200" dirty="0"/>
                <a:t> 빌딩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층               대표번호 </a:t>
              </a:r>
              <a:r>
                <a:rPr lang="en-US" altLang="ko-KR" sz="1200" dirty="0"/>
                <a:t>: 1588 - 8888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국립중앙의료원 중앙응급의료센터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2023(C) All rights Reserved .National Emergency Medical Center</a:t>
              </a:r>
              <a:r>
                <a:rPr lang="ko-KR" altLang="en-US" sz="1200" dirty="0"/>
                <a:t> 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069824" y="1717350"/>
            <a:ext cx="2672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공지사항</a:t>
            </a:r>
            <a:endParaRPr lang="en-US" altLang="ko-KR" b="1" dirty="0"/>
          </a:p>
          <a:p>
            <a:r>
              <a:rPr lang="en-US" altLang="ko-KR" sz="1200" dirty="0" err="1"/>
              <a:t>swiftER</a:t>
            </a:r>
            <a:r>
              <a:rPr lang="ko-KR" altLang="en-US" sz="1200" dirty="0"/>
              <a:t>의 공지사항을 알려드립니다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211186" y="2315956"/>
            <a:ext cx="6409112" cy="448262"/>
            <a:chOff x="2211186" y="1662808"/>
            <a:chExt cx="6409112" cy="448262"/>
          </a:xfrm>
        </p:grpSpPr>
        <p:sp>
          <p:nvSpPr>
            <p:cNvPr id="71" name="TextBox 70"/>
            <p:cNvSpPr txBox="1"/>
            <p:nvPr/>
          </p:nvSpPr>
          <p:spPr>
            <a:xfrm>
              <a:off x="3895059" y="1772516"/>
              <a:ext cx="36309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2023</a:t>
              </a:r>
              <a:r>
                <a:rPr lang="ko-KR" altLang="en-US" sz="1600" dirty="0"/>
                <a:t>년 </a:t>
              </a:r>
              <a:r>
                <a:rPr lang="en-US" altLang="ko-KR" sz="1600" dirty="0"/>
                <a:t>2</a:t>
              </a:r>
              <a:r>
                <a:rPr lang="ko-KR" altLang="en-US" sz="1600" dirty="0"/>
                <a:t>월 의료정보시스템 정기점검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211186" y="1662808"/>
              <a:ext cx="6409112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91069" y="1818919"/>
              <a:ext cx="555205" cy="2524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261057" y="2877637"/>
            <a:ext cx="62428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질병 의료정보시스템 점검이 다음과 같이 진행될 예정입니다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171450" indent="-171450" algn="ctr">
              <a:buFontTx/>
              <a:buChar char="-"/>
            </a:pPr>
            <a:r>
              <a:rPr lang="ko-KR" altLang="en-US" sz="1200" dirty="0" err="1"/>
              <a:t>작업일시</a:t>
            </a:r>
            <a:r>
              <a:rPr lang="ko-KR" altLang="en-US" sz="1200" dirty="0"/>
              <a:t> </a:t>
            </a:r>
            <a:r>
              <a:rPr lang="en-US" altLang="ko-KR" sz="1200" dirty="0"/>
              <a:t>–</a:t>
            </a:r>
          </a:p>
          <a:p>
            <a:pPr algn="ctr"/>
            <a:r>
              <a:rPr lang="en-US" altLang="ko-KR" sz="1200" dirty="0"/>
              <a:t>2023</a:t>
            </a:r>
            <a:r>
              <a:rPr lang="ko-KR" altLang="en-US" sz="1200" dirty="0"/>
              <a:t>년 </a:t>
            </a:r>
            <a:r>
              <a:rPr lang="en-US" altLang="ko-KR" sz="1200" dirty="0"/>
              <a:t>2</a:t>
            </a:r>
            <a:r>
              <a:rPr lang="ko-KR" altLang="en-US" sz="1200" dirty="0"/>
              <a:t>월 </a:t>
            </a:r>
            <a:r>
              <a:rPr lang="en-US" altLang="ko-KR" sz="1200" dirty="0"/>
              <a:t>28</a:t>
            </a:r>
            <a:r>
              <a:rPr lang="ko-KR" altLang="en-US" sz="1200" dirty="0"/>
              <a:t>일</a:t>
            </a:r>
            <a:r>
              <a:rPr lang="en-US" altLang="ko-KR" sz="1200" dirty="0"/>
              <a:t>(</a:t>
            </a:r>
            <a:r>
              <a:rPr lang="ko-KR" altLang="en-US" sz="1200" dirty="0"/>
              <a:t>화</a:t>
            </a:r>
            <a:r>
              <a:rPr lang="en-US" altLang="ko-KR" sz="1200" dirty="0"/>
              <a:t>), </a:t>
            </a:r>
            <a:r>
              <a:rPr lang="ko-KR" altLang="en-US" sz="1200" dirty="0"/>
              <a:t>새벽 </a:t>
            </a:r>
            <a:r>
              <a:rPr lang="en-US" altLang="ko-KR" sz="1200" dirty="0"/>
              <a:t>01:00 ~ 04:00</a:t>
            </a:r>
          </a:p>
          <a:p>
            <a:endParaRPr lang="en-US" altLang="ko-KR" sz="1200" dirty="0"/>
          </a:p>
          <a:p>
            <a:pPr algn="ctr"/>
            <a:r>
              <a:rPr lang="ko-KR" altLang="en-US" sz="1200" dirty="0"/>
              <a:t>해당 시간에는 </a:t>
            </a:r>
            <a:r>
              <a:rPr lang="ko-KR" altLang="en-US" sz="1200" dirty="0" err="1"/>
              <a:t>질병정보에</a:t>
            </a:r>
            <a:r>
              <a:rPr lang="ko-KR" altLang="en-US" sz="1200" dirty="0"/>
              <a:t> 대해 원활하지 않을 수 있습니다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사이트 이용에 참고해 주시기 바랍니다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211186" y="4297858"/>
            <a:ext cx="6418443" cy="672968"/>
            <a:chOff x="2211186" y="3989947"/>
            <a:chExt cx="6418443" cy="672968"/>
          </a:xfrm>
        </p:grpSpPr>
        <p:sp>
          <p:nvSpPr>
            <p:cNvPr id="75" name="직사각형 74"/>
            <p:cNvSpPr/>
            <p:nvPr/>
          </p:nvSpPr>
          <p:spPr>
            <a:xfrm>
              <a:off x="2220517" y="4617196"/>
              <a:ext cx="6409112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220517" y="3989947"/>
              <a:ext cx="6409112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rot="5400000">
              <a:off x="5157753" y="4311922"/>
              <a:ext cx="496475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1186" y="4051725"/>
              <a:ext cx="151035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이전글</a:t>
              </a:r>
              <a:endParaRPr lang="en-US" altLang="ko-KR" sz="1600" dirty="0"/>
            </a:p>
            <a:p>
              <a:r>
                <a:rPr lang="ko-KR" altLang="en-US" sz="1200" dirty="0" err="1"/>
                <a:t>이전글이</a:t>
              </a:r>
              <a:r>
                <a:rPr lang="ko-KR" altLang="en-US" sz="1200" dirty="0"/>
                <a:t> 없습니다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46782" y="4082503"/>
              <a:ext cx="27735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 dirty="0" err="1"/>
                <a:t>다음글</a:t>
              </a:r>
              <a:endParaRPr lang="en-US" altLang="ko-KR" sz="1600" dirty="0"/>
            </a:p>
            <a:p>
              <a:pPr algn="r"/>
              <a:r>
                <a:rPr lang="en-US" altLang="ko-KR" sz="1200" dirty="0"/>
                <a:t>2023</a:t>
              </a:r>
              <a:r>
                <a:rPr lang="ko-KR" altLang="en-US" sz="1200" dirty="0"/>
                <a:t>년 </a:t>
              </a:r>
              <a:r>
                <a:rPr lang="en-US" altLang="ko-KR" sz="1200" dirty="0"/>
                <a:t>2</a:t>
              </a:r>
              <a:r>
                <a:rPr lang="ko-KR" altLang="en-US" sz="1200" dirty="0"/>
                <a:t>월 의료정보시스템 정기점검</a:t>
              </a:r>
              <a:endParaRPr lang="en-US" altLang="ko-KR" sz="1200" dirty="0"/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8079971" y="5040174"/>
            <a:ext cx="540327" cy="26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224294" y="2840854"/>
            <a:ext cx="640911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7819221" y="504719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1404380" y="1171418"/>
            <a:ext cx="7735462" cy="461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06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73326"/>
              </p:ext>
            </p:extLst>
          </p:nvPr>
        </p:nvGraphicFramePr>
        <p:xfrm>
          <a:off x="1034464" y="214733"/>
          <a:ext cx="10628290" cy="6475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31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630864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269536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560331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812723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228879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72586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781140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57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Cs/</a:t>
                      </a:r>
                      <a:r>
                        <a:rPr lang="en-US" altLang="ko-KR" sz="1100" b="0" dirty="0" err="1"/>
                        <a:t>Faq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Faq</a:t>
                      </a:r>
                      <a:r>
                        <a:rPr lang="en-US" altLang="ko-KR" sz="1100" b="0" dirty="0"/>
                        <a:t>(</a:t>
                      </a:r>
                      <a:r>
                        <a:rPr lang="ko-KR" altLang="en-US" sz="1100" b="0" dirty="0" err="1"/>
                        <a:t>자주하는질문</a:t>
                      </a:r>
                      <a:r>
                        <a:rPr lang="en-US" altLang="ko-KR" sz="1100" b="0" dirty="0"/>
                        <a:t>)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고객센터 </a:t>
                      </a:r>
                      <a:r>
                        <a:rPr lang="ko-KR" altLang="en-US" sz="1100" b="0" dirty="0" err="1"/>
                        <a:t>자주하는질문</a:t>
                      </a:r>
                      <a:endParaRPr lang="ko-KR" alt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457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hlinkClick r:id="rId2"/>
                        </a:rPr>
                        <a:t>http://localhost:8080/swiftER/cs/faq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442516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2135569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자주하는 질문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카테고리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해당 카테고리에 대한 키워드 게시물 목록 출력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err="1"/>
                        <a:t>카테고리별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하이라이트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81785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게시물 목록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/>
                        <a:t>카테고리별</a:t>
                      </a:r>
                      <a:r>
                        <a:rPr lang="ko-KR" altLang="en-US" sz="1000" baseline="0" dirty="0"/>
                        <a:t> 질문 목록 출력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216353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게시물 질문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답변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게시물 질문에 대한 답변 내용 펼치기 기능</a:t>
                      </a:r>
                      <a:endParaRPr lang="en-US" altLang="ko-KR" sz="1000" baseline="0" dirty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해당 게시물 질문에 대한 답변 출력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다른 게시물 펼치기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baseline="0" dirty="0"/>
                        <a:t> 펼쳐져 있던 게시물 줄이기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펼쳐진 게시물 </a:t>
                      </a:r>
                      <a:r>
                        <a:rPr lang="ko-KR" altLang="en-US" sz="1000" baseline="0" dirty="0" err="1"/>
                        <a:t>클릭시</a:t>
                      </a:r>
                      <a:r>
                        <a:rPr lang="ko-KR" altLang="en-US" sz="1000" baseline="0" dirty="0"/>
                        <a:t>  다시 줄이기 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2336138" y="2209328"/>
            <a:ext cx="219473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034464" y="5524364"/>
            <a:ext cx="847529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845423" y="5555997"/>
            <a:ext cx="7273639" cy="1181561"/>
            <a:chOff x="1845423" y="5425367"/>
            <a:chExt cx="7273639" cy="1181561"/>
          </a:xfrm>
        </p:grpSpPr>
        <p:sp>
          <p:nvSpPr>
            <p:cNvPr id="17" name="TextBox 16"/>
            <p:cNvSpPr txBox="1"/>
            <p:nvPr/>
          </p:nvSpPr>
          <p:spPr>
            <a:xfrm>
              <a:off x="1845423" y="5425367"/>
              <a:ext cx="6774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이용약관 </a:t>
              </a:r>
              <a:r>
                <a:rPr lang="en-US" altLang="ko-KR" sz="1200" dirty="0"/>
                <a:t>| </a:t>
              </a:r>
              <a:r>
                <a:rPr lang="ko-KR" altLang="en-US" sz="1200" dirty="0"/>
                <a:t>위치기반서비스 이용약관 </a:t>
              </a:r>
              <a:r>
                <a:rPr lang="en-US" altLang="ko-KR" sz="1200" dirty="0"/>
                <a:t>| </a:t>
              </a:r>
              <a:r>
                <a:rPr lang="ko-KR" altLang="en-US" sz="1200" dirty="0"/>
                <a:t>개인정보처리방침 </a:t>
              </a:r>
              <a:r>
                <a:rPr lang="en-US" altLang="ko-KR" sz="1200" dirty="0"/>
                <a:t>| </a:t>
              </a:r>
              <a:r>
                <a:rPr lang="ko-KR" altLang="en-US" sz="1200" dirty="0"/>
                <a:t>청소년보호정책 </a:t>
              </a:r>
              <a:r>
                <a:rPr lang="en-US" altLang="ko-KR" sz="1200" dirty="0"/>
                <a:t>| </a:t>
              </a:r>
              <a:r>
                <a:rPr lang="ko-KR" altLang="en-US" sz="1200" dirty="0" err="1"/>
                <a:t>오시는길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| </a:t>
              </a:r>
              <a:r>
                <a:rPr lang="ko-KR" altLang="en-US" sz="1200" dirty="0" err="1"/>
                <a:t>사이트맵</a:t>
              </a:r>
              <a:endParaRPr lang="ko-KR" altLang="en-US" sz="1200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637" y="5799976"/>
              <a:ext cx="659476" cy="65947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748556" y="5683598"/>
              <a:ext cx="63705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/>
                <a:t>(48434) </a:t>
              </a:r>
              <a:r>
                <a:rPr lang="ko-KR" altLang="en-US" sz="1200" dirty="0"/>
                <a:t>부산 남구 </a:t>
              </a:r>
              <a:r>
                <a:rPr lang="ko-KR" altLang="en-US" sz="1200" dirty="0" err="1"/>
                <a:t>수영로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299 </a:t>
              </a:r>
              <a:r>
                <a:rPr lang="ko-KR" altLang="en-US" sz="1200" dirty="0" err="1"/>
                <a:t>루미너스</a:t>
              </a:r>
              <a:r>
                <a:rPr lang="ko-KR" altLang="en-US" sz="1200" dirty="0"/>
                <a:t> 빌딩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층               대표번호 </a:t>
              </a:r>
              <a:r>
                <a:rPr lang="en-US" altLang="ko-KR" sz="1200" dirty="0"/>
                <a:t>: 1588 - 8888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국립중앙의료원 중앙응급의료센터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2023(C) All rights Reserved .National Emergency Medical Center</a:t>
              </a:r>
              <a:r>
                <a:rPr lang="ko-KR" altLang="en-US" sz="1200" dirty="0"/>
                <a:t> 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583269" y="2664128"/>
            <a:ext cx="6204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대상포진이 일어났는데 어떻게 해야 하나요</a:t>
            </a:r>
            <a:r>
              <a:rPr lang="en-US" altLang="ko-KR" sz="1200" dirty="0"/>
              <a:t>?                                                  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868237" y="1590371"/>
            <a:ext cx="30346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자주하는 질문</a:t>
            </a:r>
            <a:endParaRPr lang="en-US" altLang="ko-KR" b="1" dirty="0"/>
          </a:p>
          <a:p>
            <a:r>
              <a:rPr lang="en-US" altLang="ko-KR" sz="1200" dirty="0" err="1"/>
              <a:t>swiftER</a:t>
            </a:r>
            <a:r>
              <a:rPr lang="ko-KR" altLang="en-US" sz="1200" dirty="0"/>
              <a:t>의 자주하는 질문을 알려드립니다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180988" y="2151698"/>
            <a:ext cx="6409112" cy="440507"/>
            <a:chOff x="2152995" y="1787802"/>
            <a:chExt cx="6409112" cy="440507"/>
          </a:xfrm>
        </p:grpSpPr>
        <p:sp>
          <p:nvSpPr>
            <p:cNvPr id="38" name="직사각형 37"/>
            <p:cNvSpPr/>
            <p:nvPr/>
          </p:nvSpPr>
          <p:spPr>
            <a:xfrm>
              <a:off x="2629369" y="1788579"/>
              <a:ext cx="1102932" cy="3767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질병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152995" y="2182590"/>
              <a:ext cx="6409112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742194" y="1794404"/>
              <a:ext cx="1102932" cy="370897"/>
            </a:xfrm>
            <a:prstGeom prst="rect">
              <a:avLst/>
            </a:prstGeom>
            <a:solidFill>
              <a:srgbClr val="EAE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치료 및 예방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845126" y="1791062"/>
              <a:ext cx="1102932" cy="377746"/>
            </a:xfrm>
            <a:prstGeom prst="rect">
              <a:avLst/>
            </a:prstGeom>
            <a:solidFill>
              <a:srgbClr val="EAE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증상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940811" y="1787802"/>
              <a:ext cx="1102932" cy="377499"/>
            </a:xfrm>
            <a:prstGeom prst="rect">
              <a:avLst/>
            </a:prstGeom>
            <a:solidFill>
              <a:srgbClr val="EAE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검사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043743" y="1791061"/>
              <a:ext cx="1102932" cy="371758"/>
            </a:xfrm>
            <a:prstGeom prst="rect">
              <a:avLst/>
            </a:prstGeom>
            <a:solidFill>
              <a:srgbClr val="EAE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기타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79796" y="2955775"/>
            <a:ext cx="6204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고지혈증을</a:t>
            </a:r>
            <a:r>
              <a:rPr lang="ko-KR" altLang="en-US" sz="1200" dirty="0"/>
              <a:t> 막는 </a:t>
            </a:r>
            <a:r>
              <a:rPr lang="ko-KR" altLang="en-US" sz="1200" dirty="0" err="1"/>
              <a:t>예방방법은</a:t>
            </a:r>
            <a:r>
              <a:rPr lang="ko-KR" altLang="en-US" sz="1200" dirty="0"/>
              <a:t> 뭐가 있나요</a:t>
            </a:r>
            <a:r>
              <a:rPr lang="en-US" altLang="ko-KR" sz="1200" dirty="0"/>
              <a:t>?</a:t>
            </a:r>
            <a:r>
              <a:rPr lang="ko-KR" altLang="en-US" sz="1200" dirty="0"/>
              <a:t>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79796" y="3234028"/>
            <a:ext cx="6204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족저근막염은</a:t>
            </a:r>
            <a:r>
              <a:rPr lang="ko-KR" altLang="en-US" sz="1200" dirty="0"/>
              <a:t> 어디 병원으로 가야 하나요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579795" y="3535239"/>
            <a:ext cx="6204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족저근막염은</a:t>
            </a:r>
            <a:r>
              <a:rPr lang="ko-KR" altLang="en-US" sz="1200" dirty="0"/>
              <a:t> 꼭 수술을 해야 하나요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2589126" y="3827332"/>
            <a:ext cx="6204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족저근막염에</a:t>
            </a:r>
            <a:r>
              <a:rPr lang="ko-KR" altLang="en-US" sz="1200" dirty="0"/>
              <a:t> 효과적인 치료방법이 궁금해요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579795" y="4121065"/>
            <a:ext cx="6204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뇌성마비는 </a:t>
            </a:r>
            <a:r>
              <a:rPr lang="en-US" altLang="ko-KR" sz="1200" dirty="0" err="1"/>
              <a:t>mri</a:t>
            </a:r>
            <a:r>
              <a:rPr lang="ko-KR" altLang="en-US" sz="1200" dirty="0"/>
              <a:t>로 진단이 되나요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317476" y="2597967"/>
            <a:ext cx="39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Q.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22407" y="2889574"/>
            <a:ext cx="39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Q.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17476" y="3169983"/>
            <a:ext cx="39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Q.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22407" y="3459114"/>
            <a:ext cx="39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Q.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36669" y="3770137"/>
            <a:ext cx="39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Q.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26807" y="4072353"/>
            <a:ext cx="39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Q.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260044" y="2955775"/>
            <a:ext cx="6350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260044" y="3240246"/>
            <a:ext cx="6350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250712" y="3521732"/>
            <a:ext cx="6350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260042" y="3822648"/>
            <a:ext cx="6350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0042" y="4132321"/>
            <a:ext cx="6350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269373" y="4404972"/>
            <a:ext cx="6350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5400000">
            <a:off x="8305059" y="260002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rot="5400000">
            <a:off x="8300659" y="291931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 rot="5400000">
            <a:off x="8305059" y="318132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 rot="5400000">
            <a:off x="8300128" y="347979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 rot="5400000">
            <a:off x="8301219" y="380058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 rot="16200000">
            <a:off x="8262345" y="410392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277143" y="4325965"/>
            <a:ext cx="6526953" cy="1155239"/>
            <a:chOff x="2277143" y="3943410"/>
            <a:chExt cx="6526953" cy="1155239"/>
          </a:xfrm>
        </p:grpSpPr>
        <p:cxnSp>
          <p:nvCxnSpPr>
            <p:cNvPr id="81" name="직선 연결선 80"/>
            <p:cNvCxnSpPr/>
            <p:nvPr/>
          </p:nvCxnSpPr>
          <p:spPr>
            <a:xfrm>
              <a:off x="2277143" y="5098649"/>
              <a:ext cx="6350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336138" y="3943410"/>
              <a:ext cx="398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A.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599113" y="4031088"/>
              <a:ext cx="6204983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소아 장애의 가장 큰 원인 중 하나인 뇌성 마비는 단일 질병이 아니라 다양한 원인과 </a:t>
              </a:r>
              <a:r>
                <a:rPr lang="ko-KR" altLang="en-US" sz="1050" dirty="0" err="1"/>
                <a:t>병변을</a:t>
              </a:r>
              <a:r>
                <a:rPr lang="ko-KR" altLang="en-US" sz="1050" dirty="0"/>
                <a:t> 포함하는 임상 증후군을 말합니다</a:t>
              </a:r>
              <a:r>
                <a:rPr lang="en-US" altLang="ko-KR" sz="1050" dirty="0"/>
                <a:t>. </a:t>
              </a:r>
            </a:p>
            <a:p>
              <a:endParaRPr lang="en-US" altLang="ko-KR" sz="1050" dirty="0"/>
            </a:p>
            <a:p>
              <a:r>
                <a:rPr lang="ko-KR" altLang="en-US" sz="1050" dirty="0"/>
                <a:t>뇌 </a:t>
              </a:r>
              <a:r>
                <a:rPr lang="en-US" altLang="ko-KR" sz="1050" dirty="0"/>
                <a:t>MRI</a:t>
              </a:r>
              <a:r>
                <a:rPr lang="ko-KR" altLang="en-US" sz="1050" dirty="0"/>
                <a:t>나 머리 </a:t>
              </a:r>
              <a:r>
                <a:rPr lang="en-US" altLang="ko-KR" sz="1050" dirty="0"/>
                <a:t>US, </a:t>
              </a:r>
              <a:r>
                <a:rPr lang="ko-KR" altLang="en-US" sz="1050" dirty="0"/>
                <a:t>머리 </a:t>
              </a:r>
              <a:r>
                <a:rPr lang="en-US" altLang="ko-KR" sz="1050" dirty="0"/>
                <a:t>CT </a:t>
              </a:r>
              <a:r>
                <a:rPr lang="ko-KR" altLang="en-US" sz="1050" dirty="0"/>
                <a:t>로 미성숙한 뇌 소견을 보일 경우 이러한 뇌성마비를 추정해 볼 수는 있겠습니다만 이러한 영상 검사 자체로만 뇌성 마비를 진단하지는 않습니다</a:t>
              </a:r>
              <a:r>
                <a:rPr lang="en-US" altLang="ko-KR" sz="1050" dirty="0"/>
                <a:t>.</a:t>
              </a:r>
            </a:p>
            <a:p>
              <a:r>
                <a:rPr lang="ko-KR" altLang="en-US" sz="1050" dirty="0"/>
                <a:t>감사합니다</a:t>
              </a:r>
              <a:endParaRPr lang="ko-KR" altLang="en-US" sz="300" dirty="0"/>
            </a:p>
          </p:txBody>
        </p:sp>
      </p:grpSp>
      <p:sp>
        <p:nvSpPr>
          <p:cNvPr id="84" name="타원 83"/>
          <p:cNvSpPr/>
          <p:nvPr/>
        </p:nvSpPr>
        <p:spPr>
          <a:xfrm>
            <a:off x="2007873" y="2679990"/>
            <a:ext cx="219473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85" name="타원 84"/>
          <p:cNvSpPr/>
          <p:nvPr/>
        </p:nvSpPr>
        <p:spPr>
          <a:xfrm>
            <a:off x="2347038" y="4765414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86" name="직사각형 85"/>
          <p:cNvSpPr/>
          <p:nvPr/>
        </p:nvSpPr>
        <p:spPr>
          <a:xfrm>
            <a:off x="1517812" y="1151573"/>
            <a:ext cx="7735462" cy="461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74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26374"/>
              </p:ext>
            </p:extLst>
          </p:nvPr>
        </p:nvGraphicFramePr>
        <p:xfrm>
          <a:off x="1034464" y="93429"/>
          <a:ext cx="10628290" cy="6437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31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630864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269536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560331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812723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228879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72586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781140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84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Cs/</a:t>
                      </a:r>
                      <a:r>
                        <a:rPr lang="en-US" altLang="ko-KR" sz="1100" b="0" dirty="0" err="1"/>
                        <a:t>Qna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Qna</a:t>
                      </a:r>
                      <a:r>
                        <a:rPr lang="en-US" altLang="ko-KR" sz="1100" b="0" dirty="0"/>
                        <a:t>(</a:t>
                      </a:r>
                      <a:r>
                        <a:rPr lang="ko-KR" altLang="en-US" sz="1100" b="0" dirty="0"/>
                        <a:t>문의하기</a:t>
                      </a:r>
                      <a:r>
                        <a:rPr lang="en-US" altLang="ko-KR" sz="1100" b="0" dirty="0"/>
                        <a:t>)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고객센터 문의하기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484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http://localhost:8080/swiftER/cs/qna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468348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62440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문의하기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문의하기 제목 출력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595419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/>
                        <a:t>게시물 리스트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kern="1100" baseline="0" dirty="0"/>
                        <a:t>글</a:t>
                      </a:r>
                      <a:r>
                        <a:rPr lang="en-US" altLang="ko-KR" sz="1000" kern="1100" baseline="0" dirty="0"/>
                        <a:t>10</a:t>
                      </a:r>
                      <a:r>
                        <a:rPr lang="ko-KR" altLang="en-US" sz="1000" kern="1100" baseline="0" dirty="0"/>
                        <a:t>개 최신순으로 노출</a:t>
                      </a:r>
                      <a:endParaRPr lang="en-US" altLang="ko-KR" sz="1000" kern="11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kern="1100" baseline="0" dirty="0"/>
                        <a:t>제목 한 줄 노출</a:t>
                      </a:r>
                      <a:r>
                        <a:rPr lang="en-US" altLang="ko-KR" sz="1000" kern="1100" baseline="0" dirty="0"/>
                        <a:t> / </a:t>
                      </a:r>
                      <a:r>
                        <a:rPr lang="ko-KR" altLang="en-US" sz="1000" kern="1100" baseline="0" dirty="0"/>
                        <a:t>제목이 길 경우</a:t>
                      </a:r>
                      <a:r>
                        <a:rPr lang="en-US" altLang="ko-KR" sz="1000" kern="1100" baseline="0" dirty="0"/>
                        <a:t>(…) </a:t>
                      </a:r>
                      <a:r>
                        <a:rPr lang="ko-KR" altLang="en-US" sz="1000" kern="1100" baseline="0" dirty="0"/>
                        <a:t>처리</a:t>
                      </a:r>
                      <a:endParaRPr lang="en-US" altLang="ko-KR" sz="1000" kern="11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kern="1100" baseline="0" dirty="0"/>
                        <a:t>번호</a:t>
                      </a:r>
                      <a:r>
                        <a:rPr lang="en-US" altLang="ko-KR" sz="1000" kern="1100" baseline="0" dirty="0"/>
                        <a:t>, </a:t>
                      </a:r>
                      <a:r>
                        <a:rPr lang="ko-KR" altLang="en-US" sz="1000" kern="1100" baseline="0" dirty="0"/>
                        <a:t>제목</a:t>
                      </a:r>
                      <a:r>
                        <a:rPr lang="en-US" altLang="ko-KR" sz="1000" kern="1100" baseline="0" dirty="0"/>
                        <a:t>, </a:t>
                      </a:r>
                      <a:r>
                        <a:rPr lang="ko-KR" altLang="en-US" sz="1000" kern="1100" baseline="0" dirty="0"/>
                        <a:t>아이디 등록일자 출력</a:t>
                      </a:r>
                      <a:endParaRPr lang="en-US" altLang="ko-KR" sz="1000" kern="11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아이디 </a:t>
                      </a:r>
                      <a:r>
                        <a:rPr lang="ko-KR" altLang="en-US" sz="1000" dirty="0" err="1"/>
                        <a:t>마스킹</a:t>
                      </a:r>
                      <a:r>
                        <a:rPr lang="ko-KR" altLang="en-US" sz="1000" dirty="0"/>
                        <a:t> 처리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게시물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상세페이지 이동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dirty="0"/>
                    </a:p>
                    <a:p>
                      <a:pPr latinLnBrk="1"/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141067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페이지 번호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페이지 번호는 글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개당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개씩 출력 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페이지 번호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최신순으로</a:t>
                      </a:r>
                      <a:r>
                        <a:rPr lang="ko-KR" altLang="en-US" sz="1000" dirty="0"/>
                        <a:t> 출력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다음</a:t>
                      </a:r>
                      <a:r>
                        <a:rPr lang="ko-KR" altLang="en-US" sz="1000" baseline="0" dirty="0"/>
                        <a:t> 버튼 </a:t>
                      </a:r>
                      <a:r>
                        <a:rPr lang="ko-KR" altLang="en-US" sz="1000" baseline="0" dirty="0" err="1"/>
                        <a:t>클릭시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ko-KR" altLang="en-US" sz="1000" baseline="0" dirty="0" err="1"/>
                        <a:t>페이지번호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10</a:t>
                      </a:r>
                      <a:r>
                        <a:rPr lang="ko-KR" altLang="en-US" sz="1000" baseline="0" dirty="0"/>
                        <a:t>개 이동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현재 페이지번호에 하이라이트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114491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aseline="0" dirty="0"/>
                        <a:t>글쓰기</a:t>
                      </a:r>
                      <a:endParaRPr lang="en-US" altLang="ko-KR" sz="1000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/>
                        <a:t>- </a:t>
                      </a:r>
                      <a:r>
                        <a:rPr lang="ko-KR" altLang="en-US" sz="1000" baseline="0" dirty="0"/>
                        <a:t>버튼 </a:t>
                      </a:r>
                      <a:r>
                        <a:rPr lang="ko-KR" altLang="en-US" sz="1000" baseline="0" dirty="0" err="1"/>
                        <a:t>클릭시</a:t>
                      </a:r>
                      <a:r>
                        <a:rPr lang="ko-KR" altLang="en-US" sz="1000" baseline="0" dirty="0"/>
                        <a:t> 글쓰기 페이지 이동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308342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3800245" y="4801962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46" name="타원 45"/>
          <p:cNvSpPr/>
          <p:nvPr/>
        </p:nvSpPr>
        <p:spPr>
          <a:xfrm>
            <a:off x="3335100" y="161883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2142311" y="2745605"/>
            <a:ext cx="223376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2" name="타원 51"/>
          <p:cNvSpPr/>
          <p:nvPr/>
        </p:nvSpPr>
        <p:spPr>
          <a:xfrm>
            <a:off x="7676485" y="4432552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034464" y="5244446"/>
            <a:ext cx="847529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5423" y="5425367"/>
            <a:ext cx="677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이용약관 </a:t>
            </a:r>
            <a:r>
              <a:rPr lang="en-US" altLang="ko-KR" sz="1200" dirty="0"/>
              <a:t>| </a:t>
            </a:r>
            <a:r>
              <a:rPr lang="ko-KR" altLang="en-US" sz="1200" dirty="0"/>
              <a:t>위치기반서비스 이용약관 </a:t>
            </a:r>
            <a:r>
              <a:rPr lang="en-US" altLang="ko-KR" sz="1200" dirty="0"/>
              <a:t>| </a:t>
            </a:r>
            <a:r>
              <a:rPr lang="ko-KR" altLang="en-US" sz="1200" dirty="0"/>
              <a:t>개인정보처리방침 </a:t>
            </a:r>
            <a:r>
              <a:rPr lang="en-US" altLang="ko-KR" sz="1200" dirty="0"/>
              <a:t>| </a:t>
            </a:r>
            <a:r>
              <a:rPr lang="ko-KR" altLang="en-US" sz="1200" dirty="0"/>
              <a:t>청소년보호정책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오시는길</a:t>
            </a:r>
            <a:r>
              <a:rPr lang="ko-KR" altLang="en-US" sz="1200" dirty="0"/>
              <a:t>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사이트맵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7" y="5799976"/>
            <a:ext cx="659476" cy="6594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48556" y="5683598"/>
            <a:ext cx="637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(48434) </a:t>
            </a:r>
            <a:r>
              <a:rPr lang="ko-KR" altLang="en-US" sz="1200" dirty="0"/>
              <a:t>부산 남구 </a:t>
            </a:r>
            <a:r>
              <a:rPr lang="ko-KR" altLang="en-US" sz="1200" dirty="0" err="1"/>
              <a:t>수영로</a:t>
            </a:r>
            <a:r>
              <a:rPr lang="ko-KR" altLang="en-US" sz="1200" dirty="0"/>
              <a:t> </a:t>
            </a:r>
            <a:r>
              <a:rPr lang="en-US" altLang="ko-KR" sz="1200" dirty="0"/>
              <a:t>299 </a:t>
            </a:r>
            <a:r>
              <a:rPr lang="ko-KR" altLang="en-US" sz="1200" dirty="0" err="1"/>
              <a:t>루미너스</a:t>
            </a:r>
            <a:r>
              <a:rPr lang="ko-KR" altLang="en-US" sz="1200" dirty="0"/>
              <a:t> 빌딩 </a:t>
            </a:r>
            <a:r>
              <a:rPr lang="en-US" altLang="ko-KR" sz="1200" dirty="0"/>
              <a:t>10</a:t>
            </a:r>
            <a:r>
              <a:rPr lang="ko-KR" altLang="en-US" sz="1200" dirty="0"/>
              <a:t>층               대표번호 </a:t>
            </a:r>
            <a:r>
              <a:rPr lang="en-US" altLang="ko-KR" sz="1200" dirty="0"/>
              <a:t>: 1588 - 8888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국립중앙의료원 중앙응급의료센터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2023(C) All rights Reserved .National Emergency Medical Center</a:t>
            </a:r>
            <a:r>
              <a:rPr lang="ko-KR" altLang="en-US" sz="1200" dirty="0"/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0374" y="1568262"/>
            <a:ext cx="2672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문의하기</a:t>
            </a:r>
            <a:endParaRPr lang="en-US" altLang="ko-KR" b="1" dirty="0"/>
          </a:p>
          <a:p>
            <a:r>
              <a:rPr lang="en-US" altLang="ko-KR" sz="1200" dirty="0" err="1"/>
              <a:t>swiftER</a:t>
            </a:r>
            <a:r>
              <a:rPr lang="ko-KR" altLang="en-US" sz="1200" dirty="0"/>
              <a:t>의 문의하기를 알려드립니다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24314" y="3927117"/>
            <a:ext cx="2311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b="1" dirty="0"/>
              <a:t>.</a:t>
            </a:r>
          </a:p>
          <a:p>
            <a:pPr algn="dist"/>
            <a:r>
              <a:rPr lang="en-US" altLang="ko-KR" sz="1400" b="1" dirty="0"/>
              <a:t>.</a:t>
            </a:r>
          </a:p>
          <a:p>
            <a:pPr algn="dist"/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62" name="직사각형 61"/>
          <p:cNvSpPr/>
          <p:nvPr/>
        </p:nvSpPr>
        <p:spPr>
          <a:xfrm>
            <a:off x="1417316" y="1141527"/>
            <a:ext cx="7735462" cy="461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1032388" y="2121221"/>
            <a:ext cx="847737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2277938" y="2228734"/>
            <a:ext cx="6467303" cy="397939"/>
            <a:chOff x="2152995" y="2182590"/>
            <a:chExt cx="6467303" cy="397939"/>
          </a:xfrm>
        </p:grpSpPr>
        <p:sp>
          <p:nvSpPr>
            <p:cNvPr id="67" name="직사각형 66"/>
            <p:cNvSpPr/>
            <p:nvPr/>
          </p:nvSpPr>
          <p:spPr>
            <a:xfrm>
              <a:off x="2152995" y="2182590"/>
              <a:ext cx="6409112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152995" y="2534810"/>
              <a:ext cx="6409112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15315" y="2262911"/>
              <a:ext cx="6204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번호                              제목                                 아이디               등록일자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90287" y="3254769"/>
            <a:ext cx="6526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1997      |        </a:t>
            </a:r>
            <a:r>
              <a:rPr lang="ko-KR" altLang="en-US" sz="1200" dirty="0"/>
              <a:t>속이 쓰리고 아픈데 어찌해야 하나요</a:t>
            </a:r>
            <a:r>
              <a:rPr lang="en-US" altLang="ko-KR" sz="1200" dirty="0"/>
              <a:t>   |       </a:t>
            </a:r>
            <a:r>
              <a:rPr lang="en-US" altLang="ko-KR" sz="1200" dirty="0" err="1"/>
              <a:t>sna</a:t>
            </a:r>
            <a:r>
              <a:rPr lang="ko-KR" altLang="en-US" sz="1200" dirty="0"/>
              <a:t>***      </a:t>
            </a:r>
            <a:r>
              <a:rPr lang="en-US" altLang="ko-KR" sz="1200" dirty="0"/>
              <a:t>|   2017-01-21      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490067" y="2691098"/>
            <a:ext cx="6465231" cy="1227869"/>
            <a:chOff x="2574040" y="2663105"/>
            <a:chExt cx="6465231" cy="1227869"/>
          </a:xfrm>
        </p:grpSpPr>
        <p:sp>
          <p:nvSpPr>
            <p:cNvPr id="50" name="TextBox 49"/>
            <p:cNvSpPr txBox="1"/>
            <p:nvPr/>
          </p:nvSpPr>
          <p:spPr>
            <a:xfrm>
              <a:off x="2574040" y="2663105"/>
              <a:ext cx="629029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28600" indent="-228600">
                <a:buAutoNum type="arabicPlain" startAt="2000"/>
              </a:pPr>
              <a:r>
                <a:rPr lang="en-US" altLang="ko-KR" sz="1200" dirty="0"/>
                <a:t>      | </a:t>
              </a:r>
              <a:r>
                <a:rPr lang="ko-KR" altLang="en-US" sz="1200" dirty="0"/>
                <a:t>       회원탈퇴는 어떻게 하나요</a:t>
              </a:r>
              <a:r>
                <a:rPr lang="en-US" altLang="ko-KR" sz="1200" dirty="0"/>
                <a:t>?               |       </a:t>
              </a:r>
              <a:r>
                <a:rPr lang="en-US" altLang="ko-KR" sz="1200" dirty="0" err="1"/>
                <a:t>chh</a:t>
              </a:r>
              <a:r>
                <a:rPr lang="ko-KR" altLang="en-US" sz="1200" dirty="0"/>
                <a:t>****     </a:t>
              </a:r>
              <a:r>
                <a:rPr lang="en-US" altLang="ko-KR" sz="1200" dirty="0"/>
                <a:t>|   2018-02-01</a:t>
              </a:r>
            </a:p>
            <a:p>
              <a:r>
                <a:rPr lang="en-US" altLang="ko-KR" sz="1200" dirty="0"/>
                <a:t>1999      |        </a:t>
              </a:r>
              <a:r>
                <a:rPr lang="ko-KR" altLang="en-US" sz="1200" dirty="0" err="1"/>
                <a:t>병원정보는</a:t>
              </a:r>
              <a:r>
                <a:rPr lang="ko-KR" altLang="en-US" sz="1200" dirty="0"/>
                <a:t> 어떻게 찾나요</a:t>
              </a:r>
              <a:r>
                <a:rPr lang="en-US" altLang="ko-KR" sz="1200" dirty="0"/>
                <a:t>?               |       min</a:t>
              </a:r>
              <a:r>
                <a:rPr lang="ko-KR" altLang="en-US" sz="1200" dirty="0"/>
                <a:t>**       </a:t>
              </a:r>
              <a:r>
                <a:rPr lang="en-US" altLang="ko-KR" sz="1200" dirty="0"/>
                <a:t>|   2017-02-22</a:t>
              </a:r>
            </a:p>
            <a:p>
              <a:pPr marL="228600" indent="-228600">
                <a:buAutoNum type="arabicPlain" startAt="1998"/>
              </a:pPr>
              <a:r>
                <a:rPr lang="en-US" altLang="ko-KR" sz="1200" dirty="0"/>
                <a:t>      |        </a:t>
              </a:r>
              <a:r>
                <a:rPr lang="ko-KR" altLang="en-US" sz="1200" dirty="0"/>
                <a:t>속이 쓰리고 아픈데 어찌해야 하나요</a:t>
              </a:r>
              <a:r>
                <a:rPr lang="en-US" altLang="ko-KR" sz="1200" dirty="0"/>
                <a:t>   |       </a:t>
              </a:r>
              <a:r>
                <a:rPr lang="en-US" altLang="ko-KR" sz="1200" dirty="0" err="1"/>
                <a:t>sna</a:t>
              </a:r>
              <a:r>
                <a:rPr lang="ko-KR" altLang="en-US" sz="1200" dirty="0"/>
                <a:t>***      </a:t>
              </a:r>
              <a:r>
                <a:rPr lang="en-US" altLang="ko-KR" sz="1200" dirty="0"/>
                <a:t>|   2017-01-22       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74040" y="3416603"/>
              <a:ext cx="6465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1996      |        </a:t>
              </a:r>
              <a:r>
                <a:rPr lang="ko-KR" altLang="en-US" sz="1200" dirty="0"/>
                <a:t>속이 쓰리고 </a:t>
              </a:r>
              <a:r>
                <a:rPr lang="ko-KR" altLang="en-US" sz="1200" dirty="0" err="1"/>
                <a:t>배가아파요</a:t>
              </a:r>
              <a:r>
                <a:rPr lang="ko-KR" altLang="en-US" sz="1200" dirty="0"/>
                <a:t>                </a:t>
              </a:r>
              <a:r>
                <a:rPr lang="en-US" altLang="ko-KR" sz="1200" dirty="0"/>
                <a:t>   |       </a:t>
              </a:r>
              <a:r>
                <a:rPr lang="en-US" altLang="ko-KR" sz="1200" dirty="0" err="1"/>
                <a:t>sna</a:t>
              </a:r>
              <a:r>
                <a:rPr lang="ko-KR" altLang="en-US" sz="1200" dirty="0"/>
                <a:t>***      </a:t>
              </a:r>
              <a:r>
                <a:rPr lang="en-US" altLang="ko-KR" sz="1200" dirty="0"/>
                <a:t>|   2017-01-20     </a:t>
              </a:r>
              <a:endParaRPr lang="ko-KR" alt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4040" y="3613975"/>
              <a:ext cx="6465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1995      |        </a:t>
              </a:r>
              <a:r>
                <a:rPr lang="ko-KR" altLang="en-US" sz="1200" dirty="0"/>
                <a:t>속이 쓰리고 </a:t>
              </a:r>
              <a:r>
                <a:rPr lang="ko-KR" altLang="en-US" sz="1200" dirty="0" err="1"/>
                <a:t>배가아파요</a:t>
              </a:r>
              <a:r>
                <a:rPr lang="ko-KR" altLang="en-US" sz="1200" dirty="0"/>
                <a:t>                </a:t>
              </a:r>
              <a:r>
                <a:rPr lang="en-US" altLang="ko-KR" sz="1200" dirty="0"/>
                <a:t>   |       </a:t>
              </a:r>
              <a:r>
                <a:rPr lang="en-US" altLang="ko-KR" sz="1200" dirty="0" err="1"/>
                <a:t>sna</a:t>
              </a:r>
              <a:r>
                <a:rPr lang="ko-KR" altLang="en-US" sz="1200" dirty="0"/>
                <a:t>***      </a:t>
              </a:r>
              <a:r>
                <a:rPr lang="en-US" altLang="ko-KR" sz="1200" dirty="0"/>
                <a:t>|   2017-01-17     </a:t>
              </a:r>
              <a:endParaRPr lang="ko-KR" altLang="en-US" sz="1200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122115" y="4812389"/>
            <a:ext cx="2746269" cy="231449"/>
            <a:chOff x="3900193" y="4869180"/>
            <a:chExt cx="2746269" cy="231449"/>
          </a:xfrm>
        </p:grpSpPr>
        <p:sp>
          <p:nvSpPr>
            <p:cNvPr id="75" name="직사각형 74"/>
            <p:cNvSpPr/>
            <p:nvPr/>
          </p:nvSpPr>
          <p:spPr>
            <a:xfrm>
              <a:off x="3900193" y="4874446"/>
              <a:ext cx="221718" cy="22618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185596" y="4871060"/>
              <a:ext cx="221718" cy="226183"/>
            </a:xfrm>
            <a:prstGeom prst="rect">
              <a:avLst/>
            </a:prstGeom>
            <a:solidFill>
              <a:srgbClr val="EAE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463625" y="4874343"/>
              <a:ext cx="221718" cy="226183"/>
            </a:xfrm>
            <a:prstGeom prst="rect">
              <a:avLst/>
            </a:prstGeom>
            <a:solidFill>
              <a:srgbClr val="EAE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739650" y="4872802"/>
              <a:ext cx="221718" cy="226183"/>
            </a:xfrm>
            <a:prstGeom prst="rect">
              <a:avLst/>
            </a:prstGeom>
            <a:solidFill>
              <a:srgbClr val="EAE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014097" y="4872802"/>
              <a:ext cx="221718" cy="226183"/>
            </a:xfrm>
            <a:prstGeom prst="rect">
              <a:avLst/>
            </a:prstGeom>
            <a:solidFill>
              <a:srgbClr val="EAE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292616" y="4869180"/>
              <a:ext cx="221718" cy="226183"/>
            </a:xfrm>
            <a:prstGeom prst="rect">
              <a:avLst/>
            </a:prstGeom>
            <a:solidFill>
              <a:srgbClr val="EAE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578019" y="4872802"/>
              <a:ext cx="221718" cy="226183"/>
            </a:xfrm>
            <a:prstGeom prst="rect">
              <a:avLst/>
            </a:prstGeom>
            <a:solidFill>
              <a:srgbClr val="EAE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863422" y="4871850"/>
              <a:ext cx="221718" cy="226183"/>
            </a:xfrm>
            <a:prstGeom prst="rect">
              <a:avLst/>
            </a:prstGeom>
            <a:solidFill>
              <a:srgbClr val="EAE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150297" y="4873820"/>
              <a:ext cx="221718" cy="226183"/>
            </a:xfrm>
            <a:prstGeom prst="rect">
              <a:avLst/>
            </a:prstGeom>
            <a:solidFill>
              <a:srgbClr val="EAE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424744" y="4871964"/>
              <a:ext cx="221718" cy="226183"/>
            </a:xfrm>
            <a:prstGeom prst="rect">
              <a:avLst/>
            </a:prstGeom>
            <a:solidFill>
              <a:srgbClr val="EAE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&gt;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8014994" y="4443204"/>
            <a:ext cx="653402" cy="26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163512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97493"/>
              </p:ext>
            </p:extLst>
          </p:nvPr>
        </p:nvGraphicFramePr>
        <p:xfrm>
          <a:off x="1034464" y="214732"/>
          <a:ext cx="10628290" cy="647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31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630864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269536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560331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812723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228879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72586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781140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41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Cs/</a:t>
                      </a:r>
                      <a:r>
                        <a:rPr lang="en-US" altLang="ko-KR" sz="1100" b="0" dirty="0" err="1"/>
                        <a:t>Qna</a:t>
                      </a:r>
                      <a:r>
                        <a:rPr lang="en-US" altLang="ko-KR" sz="1100" b="0" dirty="0"/>
                        <a:t>/view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qna</a:t>
                      </a:r>
                      <a:r>
                        <a:rPr lang="en-US" altLang="ko-KR" sz="1100" b="0" dirty="0"/>
                        <a:t>/view</a:t>
                      </a:r>
                    </a:p>
                    <a:p>
                      <a:pPr algn="ctr" latinLnBrk="1"/>
                      <a:r>
                        <a:rPr lang="en-US" altLang="ko-KR" sz="1100" b="0" dirty="0"/>
                        <a:t>(</a:t>
                      </a:r>
                      <a:r>
                        <a:rPr lang="ko-KR" altLang="en-US" sz="1100" b="0" dirty="0"/>
                        <a:t>상세페이지</a:t>
                      </a:r>
                      <a:r>
                        <a:rPr lang="en-US" altLang="ko-KR" sz="1100" b="0" dirty="0"/>
                        <a:t>)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고객센터 문의하기 </a:t>
                      </a:r>
                      <a:r>
                        <a:rPr lang="ko-KR" altLang="en-US" sz="1100" b="0" dirty="0" err="1"/>
                        <a:t>상세피이지</a:t>
                      </a:r>
                      <a:endParaRPr lang="ko-KR" alt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14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hlinkClick r:id="rId2"/>
                        </a:rPr>
                        <a:t>http://localhost:8080/swiftER/cs/qna/view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555711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102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문의하기 게시물 제목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해당 게시물 제목 출력</a:t>
                      </a:r>
                      <a:endParaRPr lang="en-US" altLang="ko-KR" sz="1000" baseline="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72609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문의하기 게시물 내용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baseline="0" dirty="0"/>
                        <a:t>- </a:t>
                      </a:r>
                      <a:r>
                        <a:rPr lang="ko-KR" altLang="en-US" sz="1000" baseline="0" dirty="0"/>
                        <a:t>해당 게시물 내용 출력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205259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aseline="0" dirty="0"/>
                        <a:t>문의하기 답변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해당 게시물 답변 게시물 내용 출력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해당 게시물 답변이 </a:t>
                      </a:r>
                      <a:r>
                        <a:rPr lang="ko-KR" altLang="en-US" sz="1000" baseline="0" dirty="0" err="1"/>
                        <a:t>없을시</a:t>
                      </a:r>
                      <a:r>
                        <a:rPr lang="ko-KR" altLang="en-US" sz="1000" baseline="0" dirty="0"/>
                        <a:t> 해당 게시물 답변이 없음 출력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135848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aseline="0" dirty="0" err="1"/>
                        <a:t>목록버튼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버튼 </a:t>
                      </a:r>
                      <a:r>
                        <a:rPr lang="ko-KR" altLang="en-US" sz="1000" baseline="0" dirty="0" err="1"/>
                        <a:t>클릭시</a:t>
                      </a:r>
                      <a:r>
                        <a:rPr lang="ko-KR" altLang="en-US" sz="1000" baseline="0" dirty="0"/>
                        <a:t> 문의사항 리스트 출력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93174"/>
                  </a:ext>
                </a:extLst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4549688" y="1769968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3519782" y="309815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034464" y="5412399"/>
            <a:ext cx="847529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845423" y="5528005"/>
            <a:ext cx="7273639" cy="1181561"/>
            <a:chOff x="1845423" y="5425367"/>
            <a:chExt cx="7273639" cy="1181561"/>
          </a:xfrm>
        </p:grpSpPr>
        <p:sp>
          <p:nvSpPr>
            <p:cNvPr id="17" name="TextBox 16"/>
            <p:cNvSpPr txBox="1"/>
            <p:nvPr/>
          </p:nvSpPr>
          <p:spPr>
            <a:xfrm>
              <a:off x="1845423" y="5425367"/>
              <a:ext cx="6774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이용약관 </a:t>
              </a:r>
              <a:r>
                <a:rPr lang="en-US" altLang="ko-KR" sz="1200" dirty="0"/>
                <a:t>| </a:t>
              </a:r>
              <a:r>
                <a:rPr lang="ko-KR" altLang="en-US" sz="1200" dirty="0"/>
                <a:t>위치기반서비스 이용약관 </a:t>
              </a:r>
              <a:r>
                <a:rPr lang="en-US" altLang="ko-KR" sz="1200" dirty="0"/>
                <a:t>| </a:t>
              </a:r>
              <a:r>
                <a:rPr lang="ko-KR" altLang="en-US" sz="1200" dirty="0"/>
                <a:t>개인정보처리방침 </a:t>
              </a:r>
              <a:r>
                <a:rPr lang="en-US" altLang="ko-KR" sz="1200" dirty="0"/>
                <a:t>| </a:t>
              </a:r>
              <a:r>
                <a:rPr lang="ko-KR" altLang="en-US" sz="1200" dirty="0"/>
                <a:t>청소년보호정책 </a:t>
              </a:r>
              <a:r>
                <a:rPr lang="en-US" altLang="ko-KR" sz="1200" dirty="0"/>
                <a:t>| </a:t>
              </a:r>
              <a:r>
                <a:rPr lang="ko-KR" altLang="en-US" sz="1200" dirty="0" err="1"/>
                <a:t>오시는길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| </a:t>
              </a:r>
              <a:r>
                <a:rPr lang="ko-KR" altLang="en-US" sz="1200" dirty="0" err="1"/>
                <a:t>사이트맵</a:t>
              </a:r>
              <a:endParaRPr lang="ko-KR" altLang="en-US" sz="1200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637" y="5799976"/>
              <a:ext cx="659476" cy="65947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748556" y="5683598"/>
              <a:ext cx="63705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/>
                <a:t>(48434) </a:t>
              </a:r>
              <a:r>
                <a:rPr lang="ko-KR" altLang="en-US" sz="1200" dirty="0"/>
                <a:t>부산 남구 </a:t>
              </a:r>
              <a:r>
                <a:rPr lang="ko-KR" altLang="en-US" sz="1200" dirty="0" err="1"/>
                <a:t>수영로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299 </a:t>
              </a:r>
              <a:r>
                <a:rPr lang="ko-KR" altLang="en-US" sz="1200" dirty="0" err="1"/>
                <a:t>루미너스</a:t>
              </a:r>
              <a:r>
                <a:rPr lang="ko-KR" altLang="en-US" sz="1200" dirty="0"/>
                <a:t> 빌딩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층               대표번호 </a:t>
              </a:r>
              <a:r>
                <a:rPr lang="en-US" altLang="ko-KR" sz="1200" dirty="0"/>
                <a:t>: 1588 - 8888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국립중앙의료원 중앙응급의료센터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2023(C) All rights Reserved .National Emergency Medical Center</a:t>
              </a:r>
              <a:r>
                <a:rPr lang="ko-KR" altLang="en-US" sz="1200" dirty="0"/>
                <a:t> 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211186" y="2315956"/>
            <a:ext cx="6409112" cy="467245"/>
            <a:chOff x="2211186" y="1662808"/>
            <a:chExt cx="6409112" cy="467245"/>
          </a:xfrm>
        </p:grpSpPr>
        <p:sp>
          <p:nvSpPr>
            <p:cNvPr id="71" name="TextBox 70"/>
            <p:cNvSpPr txBox="1"/>
            <p:nvPr/>
          </p:nvSpPr>
          <p:spPr>
            <a:xfrm>
              <a:off x="3752539" y="1791499"/>
              <a:ext cx="36309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2000. </a:t>
              </a:r>
              <a:r>
                <a:rPr lang="ko-KR" altLang="en-US" sz="1600" dirty="0"/>
                <a:t>회원탈퇴는 어떻게 하나요</a:t>
              </a:r>
              <a:r>
                <a:rPr lang="en-US" altLang="ko-KR" sz="1600" dirty="0"/>
                <a:t>?</a:t>
              </a:r>
              <a:endParaRPr lang="ko-KR" altLang="en-US" sz="1600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211186" y="1662808"/>
              <a:ext cx="6409112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307418" y="4107913"/>
            <a:ext cx="624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Re.</a:t>
            </a:r>
            <a:r>
              <a:rPr lang="ko-KR" altLang="en-US" sz="1200" dirty="0"/>
              <a:t> 회원탈퇴는 회원정보 들어가시고 회원탈퇴 하시면 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8079971" y="5040174"/>
            <a:ext cx="540327" cy="26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224294" y="2840854"/>
            <a:ext cx="640911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7819221" y="504719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1404380" y="1171418"/>
            <a:ext cx="7735462" cy="461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6215B-7C77-F35C-1CC9-EC6A3D292FDD}"/>
              </a:ext>
            </a:extLst>
          </p:cNvPr>
          <p:cNvSpPr txBox="1"/>
          <p:nvPr/>
        </p:nvSpPr>
        <p:spPr>
          <a:xfrm>
            <a:off x="4092682" y="1672980"/>
            <a:ext cx="2672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문의하기</a:t>
            </a:r>
            <a:endParaRPr lang="en-US" altLang="ko-KR" b="1" dirty="0"/>
          </a:p>
          <a:p>
            <a:r>
              <a:rPr lang="en-US" altLang="ko-KR" sz="1200" dirty="0" err="1"/>
              <a:t>swiftER</a:t>
            </a:r>
            <a:r>
              <a:rPr lang="ko-KR" altLang="en-US" sz="1200" dirty="0"/>
              <a:t>의 문의하기를 알려드립니다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C5545-791E-7986-AD04-50A23CEEE034}"/>
              </a:ext>
            </a:extLst>
          </p:cNvPr>
          <p:cNvSpPr txBox="1"/>
          <p:nvPr/>
        </p:nvSpPr>
        <p:spPr>
          <a:xfrm>
            <a:off x="2150680" y="3103179"/>
            <a:ext cx="624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회원탈퇴를 하고싶은데 </a:t>
            </a:r>
            <a:r>
              <a:rPr lang="ko-KR" altLang="en-US" sz="1200"/>
              <a:t>어떻게 하나요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153599-83E0-D91A-D632-7AEBAE37AF9D}"/>
              </a:ext>
            </a:extLst>
          </p:cNvPr>
          <p:cNvSpPr/>
          <p:nvPr/>
        </p:nvSpPr>
        <p:spPr>
          <a:xfrm>
            <a:off x="995212" y="3619818"/>
            <a:ext cx="847529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7924A48-97F6-62B0-2416-3A119623FD4C}"/>
              </a:ext>
            </a:extLst>
          </p:cNvPr>
          <p:cNvSpPr/>
          <p:nvPr/>
        </p:nvSpPr>
        <p:spPr>
          <a:xfrm>
            <a:off x="2975956" y="415215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5707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129151"/>
              </p:ext>
            </p:extLst>
          </p:nvPr>
        </p:nvGraphicFramePr>
        <p:xfrm>
          <a:off x="1034464" y="93307"/>
          <a:ext cx="10628290" cy="6565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31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630864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269536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560331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812723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228879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72586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781140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89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Cs/Notice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qna</a:t>
                      </a:r>
                      <a:r>
                        <a:rPr lang="en-US" altLang="ko-KR" sz="1100" b="0" dirty="0"/>
                        <a:t>/write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고객센터 문의하기 글쓰기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489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http://localhost:8080/swiftER/cs/qna/write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473214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72401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문의하기 게시물 제목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해당 게시물 제목 출력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207495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게시물 </a:t>
                      </a:r>
                      <a:r>
                        <a:rPr lang="ko-KR" altLang="en-US" sz="1000" dirty="0" err="1"/>
                        <a:t>글작성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제목 내용 작성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 화면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aseline="0" dirty="0" err="1"/>
                        <a:t>Textarea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사용 글 </a:t>
                      </a:r>
                      <a:r>
                        <a:rPr lang="en-US" altLang="ko-KR" sz="1000" baseline="0" dirty="0"/>
                        <a:t>1000</a:t>
                      </a:r>
                      <a:r>
                        <a:rPr lang="ko-KR" altLang="en-US" sz="1000" baseline="0" dirty="0"/>
                        <a:t>자 내외 사용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231362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 err="1"/>
                        <a:t>글등록</a:t>
                      </a:r>
                      <a:r>
                        <a:rPr lang="ko-KR" altLang="en-US" sz="1000" dirty="0"/>
                        <a:t> 버튼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버튼 </a:t>
                      </a:r>
                      <a:r>
                        <a:rPr lang="ko-KR" altLang="en-US" sz="1000" baseline="0" dirty="0" err="1"/>
                        <a:t>클릭시</a:t>
                      </a:r>
                      <a:r>
                        <a:rPr lang="ko-KR" altLang="en-US" sz="1000" baseline="0" dirty="0"/>
                        <a:t> 해당 글 작성 완료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/>
                        <a:t>글작성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ko-KR" altLang="en-US" sz="1000" baseline="0" dirty="0" err="1"/>
                        <a:t>완료시</a:t>
                      </a:r>
                      <a:r>
                        <a:rPr lang="ko-KR" altLang="en-US" sz="1000" baseline="0" dirty="0"/>
                        <a:t> 해당 글 상세보기 화면으로 이동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357446" y="3705683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48" name="타원 47"/>
          <p:cNvSpPr/>
          <p:nvPr/>
        </p:nvSpPr>
        <p:spPr>
          <a:xfrm>
            <a:off x="8781884" y="465380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46" name="타원 45"/>
          <p:cNvSpPr/>
          <p:nvPr/>
        </p:nvSpPr>
        <p:spPr>
          <a:xfrm>
            <a:off x="4506893" y="1099803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2" name="타원 51"/>
          <p:cNvSpPr/>
          <p:nvPr/>
        </p:nvSpPr>
        <p:spPr>
          <a:xfrm>
            <a:off x="349134" y="319068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034464" y="5244446"/>
            <a:ext cx="847529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5423" y="5425367"/>
            <a:ext cx="677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이용약관 </a:t>
            </a:r>
            <a:r>
              <a:rPr lang="en-US" altLang="ko-KR" sz="1200" dirty="0"/>
              <a:t>| </a:t>
            </a:r>
            <a:r>
              <a:rPr lang="ko-KR" altLang="en-US" sz="1200" dirty="0"/>
              <a:t>위치기반서비스 이용약관 </a:t>
            </a:r>
            <a:r>
              <a:rPr lang="en-US" altLang="ko-KR" sz="1200" dirty="0"/>
              <a:t>| </a:t>
            </a:r>
            <a:r>
              <a:rPr lang="ko-KR" altLang="en-US" sz="1200" dirty="0"/>
              <a:t>개인정보처리방침 </a:t>
            </a:r>
            <a:r>
              <a:rPr lang="en-US" altLang="ko-KR" sz="1200" dirty="0"/>
              <a:t>| </a:t>
            </a:r>
            <a:r>
              <a:rPr lang="ko-KR" altLang="en-US" sz="1200" dirty="0"/>
              <a:t>청소년보호정책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오시는길</a:t>
            </a:r>
            <a:r>
              <a:rPr lang="ko-KR" altLang="en-US" sz="1200" dirty="0"/>
              <a:t>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사이트맵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7" y="5799976"/>
            <a:ext cx="659476" cy="6594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48556" y="5683598"/>
            <a:ext cx="637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(48434) </a:t>
            </a:r>
            <a:r>
              <a:rPr lang="ko-KR" altLang="en-US" sz="1200" dirty="0"/>
              <a:t>부산 남구 </a:t>
            </a:r>
            <a:r>
              <a:rPr lang="ko-KR" altLang="en-US" sz="1200" dirty="0" err="1"/>
              <a:t>수영로</a:t>
            </a:r>
            <a:r>
              <a:rPr lang="ko-KR" altLang="en-US" sz="1200" dirty="0"/>
              <a:t> </a:t>
            </a:r>
            <a:r>
              <a:rPr lang="en-US" altLang="ko-KR" sz="1200" dirty="0"/>
              <a:t>299 </a:t>
            </a:r>
            <a:r>
              <a:rPr lang="ko-KR" altLang="en-US" sz="1200" dirty="0" err="1"/>
              <a:t>루미너스</a:t>
            </a:r>
            <a:r>
              <a:rPr lang="ko-KR" altLang="en-US" sz="1200" dirty="0"/>
              <a:t> 빌딩 </a:t>
            </a:r>
            <a:r>
              <a:rPr lang="en-US" altLang="ko-KR" sz="1200" dirty="0"/>
              <a:t>10</a:t>
            </a:r>
            <a:r>
              <a:rPr lang="ko-KR" altLang="en-US" sz="1200" dirty="0"/>
              <a:t>층               대표번호 </a:t>
            </a:r>
            <a:r>
              <a:rPr lang="en-US" altLang="ko-KR" sz="1200" dirty="0"/>
              <a:t>: 1588 - 8888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국립중앙의료원 중앙응급의료센터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2023(C) All rights Reserved .National Emergency Medical Center</a:t>
            </a:r>
            <a:r>
              <a:rPr lang="ko-KR" altLang="en-US" sz="1200" dirty="0"/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56448" y="1138721"/>
            <a:ext cx="2672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문의하기</a:t>
            </a:r>
            <a:endParaRPr lang="en-US" altLang="ko-KR" b="1" dirty="0"/>
          </a:p>
          <a:p>
            <a:r>
              <a:rPr lang="en-US" altLang="ko-KR" sz="1200" dirty="0" err="1"/>
              <a:t>swiftER</a:t>
            </a:r>
            <a:r>
              <a:rPr lang="ko-KR" altLang="en-US" sz="1200" dirty="0"/>
              <a:t>의 문의하기를 알려드립니다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6CE187-4286-EB94-2EC5-C3BA627E149A}"/>
              </a:ext>
            </a:extLst>
          </p:cNvPr>
          <p:cNvSpPr/>
          <p:nvPr/>
        </p:nvSpPr>
        <p:spPr>
          <a:xfrm>
            <a:off x="1034464" y="1711613"/>
            <a:ext cx="847529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A7027F-912B-E4D4-9AAE-54D7EBF8E9CE}"/>
              </a:ext>
            </a:extLst>
          </p:cNvPr>
          <p:cNvSpPr/>
          <p:nvPr/>
        </p:nvSpPr>
        <p:spPr>
          <a:xfrm>
            <a:off x="2386130" y="2147759"/>
            <a:ext cx="5812972" cy="33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A42D07-1EFF-7250-EF34-7B11E4604C45}"/>
              </a:ext>
            </a:extLst>
          </p:cNvPr>
          <p:cNvSpPr/>
          <p:nvPr/>
        </p:nvSpPr>
        <p:spPr>
          <a:xfrm>
            <a:off x="2386130" y="2721590"/>
            <a:ext cx="5812972" cy="2098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FBC79-96F3-AE9D-759F-0DE9F1ADE080}"/>
              </a:ext>
            </a:extLst>
          </p:cNvPr>
          <p:cNvSpPr txBox="1"/>
          <p:nvPr/>
        </p:nvSpPr>
        <p:spPr>
          <a:xfrm>
            <a:off x="1522257" y="213001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BEE047-9BA0-F2FF-FB22-8DC244F62917}"/>
              </a:ext>
            </a:extLst>
          </p:cNvPr>
          <p:cNvSpPr txBox="1"/>
          <p:nvPr/>
        </p:nvSpPr>
        <p:spPr>
          <a:xfrm>
            <a:off x="1522256" y="270879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내용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4A2E1E-9E94-C326-87B9-574B40348BC1}"/>
              </a:ext>
            </a:extLst>
          </p:cNvPr>
          <p:cNvSpPr/>
          <p:nvPr/>
        </p:nvSpPr>
        <p:spPr>
          <a:xfrm>
            <a:off x="7669761" y="4919050"/>
            <a:ext cx="653402" cy="26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글목록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E4C01F-E669-6BA9-7BA6-C04398A0579E}"/>
              </a:ext>
            </a:extLst>
          </p:cNvPr>
          <p:cNvSpPr/>
          <p:nvPr/>
        </p:nvSpPr>
        <p:spPr>
          <a:xfrm>
            <a:off x="8493908" y="4919050"/>
            <a:ext cx="808711" cy="26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등록하기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A9405E9-1513-94F5-B34C-8533A57BBF23}"/>
              </a:ext>
            </a:extLst>
          </p:cNvPr>
          <p:cNvSpPr/>
          <p:nvPr/>
        </p:nvSpPr>
        <p:spPr>
          <a:xfrm>
            <a:off x="4922833" y="2806187"/>
            <a:ext cx="223376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4946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1617</Words>
  <Application>Microsoft Office PowerPoint</Application>
  <PresentationFormat>와이드스크린</PresentationFormat>
  <Paragraphs>400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공 민혁</cp:lastModifiedBy>
  <cp:revision>285</cp:revision>
  <dcterms:created xsi:type="dcterms:W3CDTF">2022-08-30T01:08:25Z</dcterms:created>
  <dcterms:modified xsi:type="dcterms:W3CDTF">2023-03-05T16:58:48Z</dcterms:modified>
</cp:coreProperties>
</file>