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75047"/>
              </p:ext>
            </p:extLst>
          </p:nvPr>
        </p:nvGraphicFramePr>
        <p:xfrm>
          <a:off x="1375288" y="1165693"/>
          <a:ext cx="9722203" cy="534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/main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메인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/>
                        <a:t>switfER</a:t>
                      </a:r>
                      <a:r>
                        <a:rPr lang="ko-KR" altLang="en-US" sz="1100" b="0" baseline="0" dirty="0" smtClean="0"/>
                        <a:t> 앱의 기능 및 정보 개괄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http://swiftER/main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 제작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클릭 시 메인</a:t>
                      </a:r>
                      <a:r>
                        <a:rPr lang="ko-KR" altLang="en-US" sz="1100" baseline="0" dirty="0" smtClean="0"/>
                        <a:t> 링크 이동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서비스 카테고리 메뉴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차 카테고리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차 카테고리 </a:t>
                      </a:r>
                      <a:r>
                        <a:rPr lang="en-US" altLang="ko-KR" sz="1100" dirty="0" smtClean="0"/>
                        <a:t>hover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2</a:t>
                      </a:r>
                      <a:r>
                        <a:rPr lang="ko-KR" altLang="en-US" sz="1100" baseline="0" dirty="0" smtClean="0"/>
                        <a:t>차 카테고리 출력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키워드 검색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키워드 입력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병원 페이지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커뮤니티에서 조회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배경 이미지 삽입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회원관련</a:t>
                      </a:r>
                      <a:r>
                        <a:rPr lang="ko-KR" altLang="en-US" sz="1100" dirty="0" smtClean="0"/>
                        <a:t> 링크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ko-KR" altLang="en-US" sz="1100" baseline="0" dirty="0" smtClean="0"/>
                        <a:t> 시 </a:t>
                      </a:r>
                      <a:r>
                        <a:rPr lang="ko-KR" altLang="en-US" sz="1100" baseline="0" dirty="0" err="1" smtClean="0"/>
                        <a:t>마이페이지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회원정보 출력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관리자 로그인 시 관리자 메뉴 출력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관리자 클릭 시 관리자 페이지로 이동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3"/>
            <a:ext cx="7315200" cy="4281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2202873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2643447"/>
            <a:ext cx="7315200" cy="3922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증상검색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응급실검색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약국검색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커뮤니티         고객센터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80960" y="2036619"/>
            <a:ext cx="1271847" cy="174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 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6044" y="3035694"/>
            <a:ext cx="7315200" cy="15612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60566" y="213863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7817025" y="259846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7550727" y="20222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617126" y="3065486"/>
            <a:ext cx="7294118" cy="1531452"/>
          </a:xfrm>
          <a:prstGeom prst="rect">
            <a:avLst/>
          </a:prstGeom>
          <a:gradFill flip="none" rotWithShape="1">
            <a:gsLst>
              <a:gs pos="0">
                <a:srgbClr val="2CE97B">
                  <a:alpha val="0"/>
                  <a:lumMod val="100000"/>
                </a:srgbClr>
              </a:gs>
              <a:gs pos="67000">
                <a:srgbClr val="01B1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74225" y="3990110"/>
            <a:ext cx="2992582" cy="232757"/>
          </a:xfrm>
          <a:prstGeom prst="rect">
            <a:avLst/>
          </a:prstGeom>
          <a:solidFill>
            <a:schemeClr val="bg1"/>
          </a:solidFill>
          <a:ln w="38100">
            <a:solidFill>
              <a:srgbClr val="01B1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771184" y="377361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0772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/main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메인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/>
                        <a:t>switfER</a:t>
                      </a:r>
                      <a:r>
                        <a:rPr lang="ko-KR" altLang="en-US" sz="1100" b="0" baseline="0" dirty="0" smtClean="0"/>
                        <a:t> 앱의 기능 및 정보 개괄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http://swiftER/main</a:t>
                      </a:r>
                      <a:endParaRPr lang="ko-KR" alt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주요기능 버튼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버튼 </a:t>
                      </a:r>
                      <a:r>
                        <a:rPr lang="ko-KR" altLang="en-US" sz="1100" dirty="0" err="1" smtClean="0"/>
                        <a:t>클릭시</a:t>
                      </a:r>
                      <a:r>
                        <a:rPr lang="ko-KR" altLang="en-US" sz="1100" dirty="0" smtClean="0"/>
                        <a:t> 해당 검색 페이지로 이동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배경 이미지 넣기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배너 이미지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푸터</a:t>
                      </a:r>
                      <a:r>
                        <a:rPr lang="ko-KR" altLang="en-US" sz="1100" dirty="0" smtClean="0"/>
                        <a:t> 영역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3"/>
            <a:ext cx="7315200" cy="4281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5323776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4903179"/>
            <a:ext cx="7315200" cy="268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서비스소개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서비스이용약관     개인정보처리방침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262" y="5363475"/>
            <a:ext cx="25353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swiftER</a:t>
            </a:r>
            <a:endParaRPr lang="en-US" altLang="ko-KR" sz="1100" dirty="0" smtClean="0"/>
          </a:p>
          <a:p>
            <a:r>
              <a:rPr lang="ko-KR" altLang="en-US" sz="1100" dirty="0" smtClean="0"/>
              <a:t>부산시 중구 </a:t>
            </a:r>
            <a:r>
              <a:rPr lang="ko-KR" altLang="en-US" sz="1100" dirty="0" err="1" smtClean="0"/>
              <a:t>광복로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93</a:t>
            </a:r>
            <a:r>
              <a:rPr lang="ko-KR" altLang="en-US" sz="1100" dirty="0" err="1" smtClean="0"/>
              <a:t>번길</a:t>
            </a:r>
            <a:endParaRPr lang="en-US" altLang="ko-KR" sz="1100" dirty="0" smtClean="0"/>
          </a:p>
          <a:p>
            <a:r>
              <a:rPr lang="en-US" altLang="ko-KR" sz="1100" dirty="0" smtClean="0"/>
              <a:t>2023© All rights reserved. </a:t>
            </a:r>
            <a:r>
              <a:rPr lang="en-US" altLang="ko-KR" sz="1100" dirty="0" err="1" smtClean="0"/>
              <a:t>swiftER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327563" y="2136373"/>
            <a:ext cx="1321724" cy="1519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증상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3315" y="2136373"/>
            <a:ext cx="1321724" cy="1519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병원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24501" y="2136373"/>
            <a:ext cx="1321724" cy="1519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약국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96044" y="4064925"/>
            <a:ext cx="7315200" cy="8412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91096" y="205485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8412479" y="3948546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7585363" y="486571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6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28695"/>
              </p:ext>
            </p:extLst>
          </p:nvPr>
        </p:nvGraphicFramePr>
        <p:xfrm>
          <a:off x="1375288" y="1165693"/>
          <a:ext cx="9722203" cy="56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5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/search/symptoms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증상 검색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현재 증상 선택으로 가능성 있는 질환 조회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5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http://swiftER/search/symptoms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4265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3763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증상 </a:t>
                      </a:r>
                      <a:r>
                        <a:rPr lang="ko-KR" altLang="en-US" sz="1000" dirty="0" err="1" smtClean="0"/>
                        <a:t>대분류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각 탭 클릭 시 하단에 세부 정보 출력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44520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증상 소분류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/>
                        <a:t>소분류마다</a:t>
                      </a:r>
                      <a:r>
                        <a:rPr lang="ko-KR" altLang="en-US" sz="1000" dirty="0" smtClean="0"/>
                        <a:t> 관련 증상 출력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/>
                        <a:t>증상마다</a:t>
                      </a:r>
                      <a:r>
                        <a:rPr lang="ko-KR" altLang="en-US" sz="1000" dirty="0" smtClean="0"/>
                        <a:t> 체크박스를 추가하여 사용자가 선택한 증상 체크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사용자가 스크롤해서 모든 소분류 볼 수 있도록 작업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3763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동물 접촉 정보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사용자가 질문에 대해 예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아니오 체크박스 선택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144520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 및 초기화 버튼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앱 테마에 맞는 색으로 지정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초기화 시 체크된 체크박스 모두 체크 해제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검색 버튼 클릭</a:t>
                      </a:r>
                      <a:r>
                        <a:rPr lang="ko-KR" altLang="en-US" sz="1000" baseline="0" dirty="0" smtClean="0"/>
                        <a:t> 시 하단에 검색 결과 출력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2"/>
            <a:ext cx="7315200" cy="46717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2202873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2643447"/>
            <a:ext cx="7315200" cy="3922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증상검색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응급실검색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약국검색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커뮤니티         고객센터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7600" y="2036620"/>
            <a:ext cx="1485207" cy="166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000" dirty="0" smtClean="0">
                <a:solidFill>
                  <a:schemeClr val="tx1"/>
                </a:solidFill>
              </a:rPr>
              <a:t>  회원정보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96133" y="366682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3264060" y="413664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2497820" y="5333506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27177" y="3182342"/>
            <a:ext cx="1514676" cy="54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증상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6349" y="3747041"/>
            <a:ext cx="4977115" cy="1496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66349" y="3747041"/>
            <a:ext cx="995423" cy="33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머리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61772" y="3747041"/>
            <a:ext cx="995423" cy="33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허리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757195" y="3747041"/>
            <a:ext cx="995423" cy="33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52618" y="3747041"/>
            <a:ext cx="995423" cy="33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팔다리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8041" y="3747041"/>
            <a:ext cx="995423" cy="33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6349" y="5293732"/>
            <a:ext cx="4977115" cy="90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2187" y="5359669"/>
            <a:ext cx="466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Q. </a:t>
            </a:r>
            <a:r>
              <a:rPr lang="ko-KR" altLang="en-US" sz="1100" dirty="0"/>
              <a:t>최근 일 주일 내 야생동물과 접촉했거나</a:t>
            </a:r>
            <a:r>
              <a:rPr lang="en-US" altLang="ko-KR" sz="1100" dirty="0"/>
              <a:t>, </a:t>
            </a:r>
            <a:r>
              <a:rPr lang="ko-KR" altLang="en-US" sz="1100" dirty="0"/>
              <a:t>반려동물의 체액이 피부와 </a:t>
            </a:r>
            <a:endParaRPr lang="en-US" altLang="ko-KR" sz="1100" dirty="0"/>
          </a:p>
          <a:p>
            <a:pPr algn="ctr"/>
            <a:r>
              <a:rPr lang="ko-KR" altLang="en-US" sz="1100" dirty="0"/>
              <a:t>접촉한 적이 있습니까</a:t>
            </a:r>
            <a:r>
              <a:rPr lang="en-US" altLang="ko-KR" sz="1100" dirty="0"/>
              <a:t>?</a:t>
            </a:r>
            <a:endParaRPr lang="ko-KR" altLang="en-US" sz="1100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70116" y="5823203"/>
            <a:ext cx="646777" cy="276999"/>
            <a:chOff x="3750197" y="5981148"/>
            <a:chExt cx="646777" cy="276999"/>
          </a:xfrm>
        </p:grpSpPr>
        <p:sp>
          <p:nvSpPr>
            <p:cNvPr id="12" name="타원 11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33987" y="5981148"/>
              <a:ext cx="462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07019" y="5823203"/>
            <a:ext cx="912995" cy="276999"/>
            <a:chOff x="3483979" y="5981148"/>
            <a:chExt cx="912995" cy="276999"/>
          </a:xfrm>
        </p:grpSpPr>
        <p:sp>
          <p:nvSpPr>
            <p:cNvPr id="27" name="타원 26"/>
            <p:cNvSpPr/>
            <p:nvPr/>
          </p:nvSpPr>
          <p:spPr>
            <a:xfrm>
              <a:off x="3483979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55565" y="5981148"/>
              <a:ext cx="641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아니오</a:t>
              </a:r>
              <a:endParaRPr lang="ko-KR" altLang="en-US" sz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22187" y="4158239"/>
            <a:ext cx="3825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눈</a:t>
            </a:r>
            <a:endParaRPr lang="en-US" altLang="ko-KR" sz="1200" b="1" dirty="0" smtClean="0"/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081813" y="4422380"/>
            <a:ext cx="1675382" cy="276999"/>
            <a:chOff x="3750197" y="5981148"/>
            <a:chExt cx="1675382" cy="276999"/>
          </a:xfrm>
        </p:grpSpPr>
        <p:sp>
          <p:nvSpPr>
            <p:cNvPr id="42" name="타원 41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3987" y="5981148"/>
              <a:ext cx="149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눈이 빠질 것 같음</a:t>
              </a:r>
              <a:endParaRPr lang="ko-KR" altLang="en-US" sz="12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0347" y="4422380"/>
            <a:ext cx="1675382" cy="276999"/>
            <a:chOff x="3750197" y="5981148"/>
            <a:chExt cx="1675382" cy="276999"/>
          </a:xfrm>
        </p:grpSpPr>
        <p:sp>
          <p:nvSpPr>
            <p:cNvPr id="45" name="타원 44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33987" y="5981148"/>
              <a:ext cx="149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눈이 부음</a:t>
              </a:r>
              <a:endParaRPr lang="ko-KR" altLang="en-US" sz="12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98981" y="4422380"/>
            <a:ext cx="1675382" cy="276999"/>
            <a:chOff x="3750197" y="5981148"/>
            <a:chExt cx="1675382" cy="276999"/>
          </a:xfrm>
        </p:grpSpPr>
        <p:sp>
          <p:nvSpPr>
            <p:cNvPr id="52" name="타원 51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3987" y="5981148"/>
              <a:ext cx="149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눈꼽이</a:t>
              </a:r>
              <a:r>
                <a:rPr lang="ko-KR" altLang="en-US" sz="1200" dirty="0" smtClean="0"/>
                <a:t> 많이 낌</a:t>
              </a:r>
              <a:endParaRPr lang="ko-KR" altLang="en-US" sz="1200" dirty="0"/>
            </a:p>
          </p:txBody>
        </p:sp>
      </p:grpSp>
      <p:sp>
        <p:nvSpPr>
          <p:cNvPr id="79" name="자유형 78"/>
          <p:cNvSpPr/>
          <p:nvPr/>
        </p:nvSpPr>
        <p:spPr>
          <a:xfrm>
            <a:off x="2922187" y="4745594"/>
            <a:ext cx="4624507" cy="162130"/>
          </a:xfrm>
          <a:custGeom>
            <a:avLst/>
            <a:gdLst>
              <a:gd name="connsiteX0" fmla="*/ 0 w 4560426"/>
              <a:gd name="connsiteY0" fmla="*/ 138922 h 138922"/>
              <a:gd name="connsiteX1" fmla="*/ 289367 w 4560426"/>
              <a:gd name="connsiteY1" fmla="*/ 26 h 138922"/>
              <a:gd name="connsiteX2" fmla="*/ 659757 w 4560426"/>
              <a:gd name="connsiteY2" fmla="*/ 127348 h 138922"/>
              <a:gd name="connsiteX3" fmla="*/ 1041722 w 4560426"/>
              <a:gd name="connsiteY3" fmla="*/ 11601 h 138922"/>
              <a:gd name="connsiteX4" fmla="*/ 1435261 w 4560426"/>
              <a:gd name="connsiteY4" fmla="*/ 115773 h 138922"/>
              <a:gd name="connsiteX5" fmla="*/ 1805651 w 4560426"/>
              <a:gd name="connsiteY5" fmla="*/ 26 h 138922"/>
              <a:gd name="connsiteX6" fmla="*/ 2187616 w 4560426"/>
              <a:gd name="connsiteY6" fmla="*/ 104198 h 138922"/>
              <a:gd name="connsiteX7" fmla="*/ 2615879 w 4560426"/>
              <a:gd name="connsiteY7" fmla="*/ 11601 h 138922"/>
              <a:gd name="connsiteX8" fmla="*/ 2963119 w 4560426"/>
              <a:gd name="connsiteY8" fmla="*/ 115773 h 138922"/>
              <a:gd name="connsiteX9" fmla="*/ 3298785 w 4560426"/>
              <a:gd name="connsiteY9" fmla="*/ 23176 h 138922"/>
              <a:gd name="connsiteX10" fmla="*/ 3738623 w 4560426"/>
              <a:gd name="connsiteY10" fmla="*/ 115773 h 138922"/>
              <a:gd name="connsiteX11" fmla="*/ 4085864 w 4560426"/>
              <a:gd name="connsiteY11" fmla="*/ 23176 h 138922"/>
              <a:gd name="connsiteX12" fmla="*/ 4560426 w 4560426"/>
              <a:gd name="connsiteY12" fmla="*/ 115773 h 1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0426" h="138922">
                <a:moveTo>
                  <a:pt x="0" y="138922"/>
                </a:moveTo>
                <a:cubicBezTo>
                  <a:pt x="89704" y="70438"/>
                  <a:pt x="179408" y="1955"/>
                  <a:pt x="289367" y="26"/>
                </a:cubicBezTo>
                <a:cubicBezTo>
                  <a:pt x="399326" y="-1903"/>
                  <a:pt x="534365" y="125419"/>
                  <a:pt x="659757" y="127348"/>
                </a:cubicBezTo>
                <a:cubicBezTo>
                  <a:pt x="785149" y="129277"/>
                  <a:pt x="912471" y="13530"/>
                  <a:pt x="1041722" y="11601"/>
                </a:cubicBezTo>
                <a:cubicBezTo>
                  <a:pt x="1170973" y="9672"/>
                  <a:pt x="1307940" y="117702"/>
                  <a:pt x="1435261" y="115773"/>
                </a:cubicBezTo>
                <a:cubicBezTo>
                  <a:pt x="1562582" y="113844"/>
                  <a:pt x="1680259" y="1955"/>
                  <a:pt x="1805651" y="26"/>
                </a:cubicBezTo>
                <a:cubicBezTo>
                  <a:pt x="1931043" y="-1903"/>
                  <a:pt x="2052578" y="102269"/>
                  <a:pt x="2187616" y="104198"/>
                </a:cubicBezTo>
                <a:cubicBezTo>
                  <a:pt x="2322654" y="106127"/>
                  <a:pt x="2486629" y="9672"/>
                  <a:pt x="2615879" y="11601"/>
                </a:cubicBezTo>
                <a:cubicBezTo>
                  <a:pt x="2745129" y="13530"/>
                  <a:pt x="2849301" y="113844"/>
                  <a:pt x="2963119" y="115773"/>
                </a:cubicBezTo>
                <a:cubicBezTo>
                  <a:pt x="3076937" y="117702"/>
                  <a:pt x="3169534" y="23176"/>
                  <a:pt x="3298785" y="23176"/>
                </a:cubicBezTo>
                <a:cubicBezTo>
                  <a:pt x="3428036" y="23176"/>
                  <a:pt x="3607443" y="115773"/>
                  <a:pt x="3738623" y="115773"/>
                </a:cubicBezTo>
                <a:cubicBezTo>
                  <a:pt x="3869803" y="115773"/>
                  <a:pt x="3948897" y="23176"/>
                  <a:pt x="4085864" y="23176"/>
                </a:cubicBezTo>
                <a:cubicBezTo>
                  <a:pt x="4222831" y="23176"/>
                  <a:pt x="4391628" y="69474"/>
                  <a:pt x="4560426" y="115773"/>
                </a:cubicBezTo>
              </a:path>
            </a:pathLst>
          </a:custGeom>
          <a:noFill/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2922187" y="4862445"/>
            <a:ext cx="4624507" cy="162130"/>
          </a:xfrm>
          <a:custGeom>
            <a:avLst/>
            <a:gdLst>
              <a:gd name="connsiteX0" fmla="*/ 0 w 4560426"/>
              <a:gd name="connsiteY0" fmla="*/ 138922 h 138922"/>
              <a:gd name="connsiteX1" fmla="*/ 289367 w 4560426"/>
              <a:gd name="connsiteY1" fmla="*/ 26 h 138922"/>
              <a:gd name="connsiteX2" fmla="*/ 659757 w 4560426"/>
              <a:gd name="connsiteY2" fmla="*/ 127348 h 138922"/>
              <a:gd name="connsiteX3" fmla="*/ 1041722 w 4560426"/>
              <a:gd name="connsiteY3" fmla="*/ 11601 h 138922"/>
              <a:gd name="connsiteX4" fmla="*/ 1435261 w 4560426"/>
              <a:gd name="connsiteY4" fmla="*/ 115773 h 138922"/>
              <a:gd name="connsiteX5" fmla="*/ 1805651 w 4560426"/>
              <a:gd name="connsiteY5" fmla="*/ 26 h 138922"/>
              <a:gd name="connsiteX6" fmla="*/ 2187616 w 4560426"/>
              <a:gd name="connsiteY6" fmla="*/ 104198 h 138922"/>
              <a:gd name="connsiteX7" fmla="*/ 2615879 w 4560426"/>
              <a:gd name="connsiteY7" fmla="*/ 11601 h 138922"/>
              <a:gd name="connsiteX8" fmla="*/ 2963119 w 4560426"/>
              <a:gd name="connsiteY8" fmla="*/ 115773 h 138922"/>
              <a:gd name="connsiteX9" fmla="*/ 3298785 w 4560426"/>
              <a:gd name="connsiteY9" fmla="*/ 23176 h 138922"/>
              <a:gd name="connsiteX10" fmla="*/ 3738623 w 4560426"/>
              <a:gd name="connsiteY10" fmla="*/ 115773 h 138922"/>
              <a:gd name="connsiteX11" fmla="*/ 4085864 w 4560426"/>
              <a:gd name="connsiteY11" fmla="*/ 23176 h 138922"/>
              <a:gd name="connsiteX12" fmla="*/ 4560426 w 4560426"/>
              <a:gd name="connsiteY12" fmla="*/ 115773 h 1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0426" h="138922">
                <a:moveTo>
                  <a:pt x="0" y="138922"/>
                </a:moveTo>
                <a:cubicBezTo>
                  <a:pt x="89704" y="70438"/>
                  <a:pt x="179408" y="1955"/>
                  <a:pt x="289367" y="26"/>
                </a:cubicBezTo>
                <a:cubicBezTo>
                  <a:pt x="399326" y="-1903"/>
                  <a:pt x="534365" y="125419"/>
                  <a:pt x="659757" y="127348"/>
                </a:cubicBezTo>
                <a:cubicBezTo>
                  <a:pt x="785149" y="129277"/>
                  <a:pt x="912471" y="13530"/>
                  <a:pt x="1041722" y="11601"/>
                </a:cubicBezTo>
                <a:cubicBezTo>
                  <a:pt x="1170973" y="9672"/>
                  <a:pt x="1307940" y="117702"/>
                  <a:pt x="1435261" y="115773"/>
                </a:cubicBezTo>
                <a:cubicBezTo>
                  <a:pt x="1562582" y="113844"/>
                  <a:pt x="1680259" y="1955"/>
                  <a:pt x="1805651" y="26"/>
                </a:cubicBezTo>
                <a:cubicBezTo>
                  <a:pt x="1931043" y="-1903"/>
                  <a:pt x="2052578" y="102269"/>
                  <a:pt x="2187616" y="104198"/>
                </a:cubicBezTo>
                <a:cubicBezTo>
                  <a:pt x="2322654" y="106127"/>
                  <a:pt x="2486629" y="9672"/>
                  <a:pt x="2615879" y="11601"/>
                </a:cubicBezTo>
                <a:cubicBezTo>
                  <a:pt x="2745129" y="13530"/>
                  <a:pt x="2849301" y="113844"/>
                  <a:pt x="2963119" y="115773"/>
                </a:cubicBezTo>
                <a:cubicBezTo>
                  <a:pt x="3076937" y="117702"/>
                  <a:pt x="3169534" y="23176"/>
                  <a:pt x="3298785" y="23176"/>
                </a:cubicBezTo>
                <a:cubicBezTo>
                  <a:pt x="3428036" y="23176"/>
                  <a:pt x="3607443" y="115773"/>
                  <a:pt x="3738623" y="115773"/>
                </a:cubicBezTo>
                <a:cubicBezTo>
                  <a:pt x="3869803" y="115773"/>
                  <a:pt x="3948897" y="23176"/>
                  <a:pt x="4085864" y="23176"/>
                </a:cubicBezTo>
                <a:cubicBezTo>
                  <a:pt x="4222831" y="23176"/>
                  <a:pt x="4391628" y="69474"/>
                  <a:pt x="4560426" y="115773"/>
                </a:cubicBezTo>
              </a:path>
            </a:pathLst>
          </a:custGeom>
          <a:noFill/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06734" y="6342608"/>
            <a:ext cx="1022465" cy="266007"/>
          </a:xfrm>
          <a:prstGeom prst="roundRect">
            <a:avLst/>
          </a:prstGeom>
          <a:gradFill flip="none" rotWithShape="1">
            <a:gsLst>
              <a:gs pos="0">
                <a:srgbClr val="2CE97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초기화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65866" y="6342608"/>
            <a:ext cx="1022465" cy="266007"/>
          </a:xfrm>
          <a:prstGeom prst="roundRect">
            <a:avLst/>
          </a:prstGeom>
          <a:solidFill>
            <a:srgbClr val="01B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39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57386"/>
              </p:ext>
            </p:extLst>
          </p:nvPr>
        </p:nvGraphicFramePr>
        <p:xfrm>
          <a:off x="1375288" y="1165693"/>
          <a:ext cx="9722203" cy="530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/search/symptoms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증상 검색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현재 증상 선택으로 가능성 있는 질환 조회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http://swiftER/search/symptoms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검색 결과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선택한 증상을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에서 조회하여 최대 </a:t>
                      </a:r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개 까지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각 병명 버튼 클릭 시 하단에 세부 내용 출력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검색 결과 세부 사항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각 병명의 주요 증상 및 관련 과 출력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3"/>
            <a:ext cx="7315200" cy="4281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5589995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5238846"/>
            <a:ext cx="7315200" cy="268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서비스소개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서비스이용약관     개인정보처리방침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262" y="5629694"/>
            <a:ext cx="25353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swiftER</a:t>
            </a:r>
            <a:endParaRPr lang="en-US" altLang="ko-KR" sz="1100" dirty="0" smtClean="0"/>
          </a:p>
          <a:p>
            <a:r>
              <a:rPr lang="ko-KR" altLang="en-US" sz="1100" dirty="0" smtClean="0"/>
              <a:t>부산시 중구 </a:t>
            </a:r>
            <a:r>
              <a:rPr lang="ko-KR" altLang="en-US" sz="1100" dirty="0" err="1" smtClean="0"/>
              <a:t>광복로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93</a:t>
            </a:r>
            <a:r>
              <a:rPr lang="ko-KR" altLang="en-US" sz="1100" dirty="0" err="1" smtClean="0"/>
              <a:t>번길</a:t>
            </a:r>
            <a:endParaRPr lang="en-US" altLang="ko-KR" sz="1100" dirty="0" smtClean="0"/>
          </a:p>
          <a:p>
            <a:r>
              <a:rPr lang="en-US" altLang="ko-KR" sz="1100" dirty="0" smtClean="0"/>
              <a:t>2023© All rights reserved. </a:t>
            </a:r>
            <a:r>
              <a:rPr lang="en-US" altLang="ko-KR" sz="1100" dirty="0" err="1" smtClean="0"/>
              <a:t>swiftER</a:t>
            </a:r>
            <a:endParaRPr lang="ko-KR" altLang="en-US" sz="1100" dirty="0"/>
          </a:p>
        </p:txBody>
      </p:sp>
      <p:sp>
        <p:nvSpPr>
          <p:cNvPr id="46" name="타원 45"/>
          <p:cNvSpPr/>
          <p:nvPr/>
        </p:nvSpPr>
        <p:spPr>
          <a:xfrm>
            <a:off x="5794500" y="217458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67696" y="2257063"/>
            <a:ext cx="622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선택하신 증상을 기반으로 검색한 결과입니다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30684" y="2756353"/>
            <a:ext cx="1134319" cy="38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감기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5003" y="2838904"/>
            <a:ext cx="26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,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3797759" y="2756353"/>
            <a:ext cx="1134319" cy="38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78" y="2838904"/>
            <a:ext cx="26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,</a:t>
            </a:r>
            <a:endParaRPr lang="ko-KR" altLang="en-US" sz="2000" dirty="0"/>
          </a:p>
        </p:txBody>
      </p:sp>
      <p:sp>
        <p:nvSpPr>
          <p:cNvPr id="23" name="직사각형 22"/>
          <p:cNvSpPr/>
          <p:nvPr/>
        </p:nvSpPr>
        <p:spPr>
          <a:xfrm>
            <a:off x="5227341" y="2756353"/>
            <a:ext cx="1134319" cy="38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61660" y="2838904"/>
            <a:ext cx="26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,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6629141" y="2756353"/>
            <a:ext cx="1134319" cy="38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30684" y="3320036"/>
            <a:ext cx="5367501" cy="1518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5" y="3419140"/>
            <a:ext cx="837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감기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8262" y="3769771"/>
            <a:ext cx="111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주요 증상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18262" y="4150105"/>
            <a:ext cx="111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관련 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3593416" y="342060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0684" y="4838217"/>
            <a:ext cx="536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본 페이지에서 제공하는 내용은 참고사항일 뿐 게시물에 대한 </a:t>
            </a:r>
            <a:r>
              <a:rPr lang="ko-KR" altLang="en-US" sz="900" dirty="0" err="1"/>
              <a:t>법적책임은</a:t>
            </a:r>
            <a:r>
              <a:rPr lang="ko-KR" altLang="en-US" sz="900" dirty="0"/>
              <a:t> 없음을 밝혀드립니다</a:t>
            </a:r>
            <a:r>
              <a:rPr lang="en-US" altLang="ko-KR" sz="900" dirty="0"/>
              <a:t>. </a:t>
            </a:r>
            <a:endParaRPr lang="en-US" altLang="ko-KR" sz="900" dirty="0" smtClean="0"/>
          </a:p>
          <a:p>
            <a:r>
              <a:rPr lang="ko-KR" altLang="en-US" sz="900" dirty="0" smtClean="0"/>
              <a:t>자세한 </a:t>
            </a:r>
            <a:r>
              <a:rPr lang="ko-KR" altLang="en-US" sz="900" dirty="0"/>
              <a:t>내용은 전문가와 상담하시기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3565003" y="3769771"/>
            <a:ext cx="39701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65003" y="4185699"/>
            <a:ext cx="39701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76926"/>
              </p:ext>
            </p:extLst>
          </p:nvPr>
        </p:nvGraphicFramePr>
        <p:xfrm>
          <a:off x="1375288" y="1165694"/>
          <a:ext cx="9722203" cy="566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29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/search/</a:t>
                      </a:r>
                      <a:r>
                        <a:rPr lang="en-US" altLang="ko-KR" sz="1100" b="0" dirty="0" err="1" smtClean="0"/>
                        <a:t>er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응급실 검색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사용자 선택 조건에 맞는 응급실 검색 및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9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http://swiftER/search/er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88738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5534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검색 필터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원하는 진료 과목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장비 정보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위치를 선택할 수 있도록 체크박스 출력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미선택시</a:t>
                      </a:r>
                      <a:r>
                        <a:rPr lang="ko-KR" altLang="en-US" sz="1100" dirty="0" smtClean="0"/>
                        <a:t> 모든 응급실 정보 출력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위치 조건은 도시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군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구 모두 </a:t>
                      </a:r>
                      <a:r>
                        <a:rPr lang="ko-KR" altLang="en-US" sz="1100" dirty="0" err="1" smtClean="0"/>
                        <a:t>드롭박스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71617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검색 및 초기화 버튼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앱 테마에 맞는 색으로 지정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초기화 시 체크된 체크박스 모두 체크 해제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검색 버튼 클릭</a:t>
                      </a:r>
                      <a:r>
                        <a:rPr lang="ko-KR" altLang="en-US" sz="1100" baseline="0" dirty="0" smtClean="0"/>
                        <a:t> 시 하단에 검색 결과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0584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0584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2"/>
            <a:ext cx="7315200" cy="4569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2202873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2643447"/>
            <a:ext cx="7315200" cy="3922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증상검색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응급실검색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약국검색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커뮤니티         고객센터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7600" y="2036620"/>
            <a:ext cx="1485207" cy="166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000" dirty="0" smtClean="0">
                <a:solidFill>
                  <a:schemeClr val="tx1"/>
                </a:solidFill>
              </a:rPr>
              <a:t>  회원정보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806671" y="371116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606246" y="575538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27177" y="3182342"/>
            <a:ext cx="1514676" cy="54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응급실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6349" y="3723892"/>
            <a:ext cx="4977115" cy="264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06734" y="5877098"/>
            <a:ext cx="1022465" cy="266007"/>
          </a:xfrm>
          <a:prstGeom prst="roundRect">
            <a:avLst/>
          </a:prstGeom>
          <a:gradFill flip="none" rotWithShape="1">
            <a:gsLst>
              <a:gs pos="0">
                <a:srgbClr val="2CE97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초기화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65866" y="5877098"/>
            <a:ext cx="1022465" cy="266007"/>
          </a:xfrm>
          <a:prstGeom prst="roundRect">
            <a:avLst/>
          </a:prstGeom>
          <a:solidFill>
            <a:srgbClr val="01B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180174" y="4806185"/>
            <a:ext cx="1156622" cy="246221"/>
            <a:chOff x="3750197" y="5981148"/>
            <a:chExt cx="1059083" cy="246221"/>
          </a:xfrm>
        </p:grpSpPr>
        <p:sp>
          <p:nvSpPr>
            <p:cNvPr id="48" name="타원 47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33987" y="5981148"/>
              <a:ext cx="875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일반</a:t>
              </a:r>
              <a:endParaRPr lang="ko-KR" altLang="en-US" sz="1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90134" y="4511514"/>
            <a:ext cx="114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진료 과목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990134" y="5105164"/>
            <a:ext cx="114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장비 정보</a:t>
            </a:r>
            <a:endParaRPr lang="ko-KR" altLang="en-US" sz="12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180174" y="5437387"/>
            <a:ext cx="1156622" cy="246221"/>
            <a:chOff x="3750197" y="5981148"/>
            <a:chExt cx="1059083" cy="246221"/>
          </a:xfrm>
        </p:grpSpPr>
        <p:sp>
          <p:nvSpPr>
            <p:cNvPr id="56" name="타원 55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33987" y="5981148"/>
              <a:ext cx="875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CT</a:t>
              </a:r>
              <a:endParaRPr lang="ko-KR" altLang="en-US" sz="10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853505" y="5437387"/>
            <a:ext cx="1059083" cy="246221"/>
            <a:chOff x="3750197" y="5981148"/>
            <a:chExt cx="1059083" cy="246221"/>
          </a:xfrm>
        </p:grpSpPr>
        <p:sp>
          <p:nvSpPr>
            <p:cNvPr id="59" name="타원 58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3987" y="5981148"/>
              <a:ext cx="875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MRI</a:t>
              </a:r>
              <a:endParaRPr lang="ko-KR" altLang="en-US" sz="10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600222" y="5437387"/>
            <a:ext cx="1059083" cy="246221"/>
            <a:chOff x="3750197" y="5981148"/>
            <a:chExt cx="1059083" cy="246221"/>
          </a:xfrm>
        </p:grpSpPr>
        <p:sp>
          <p:nvSpPr>
            <p:cNvPr id="63" name="타원 62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33987" y="5981148"/>
              <a:ext cx="875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조영촬영기</a:t>
              </a:r>
              <a:endParaRPr lang="ko-KR" altLang="en-US" sz="10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780635" y="5437387"/>
            <a:ext cx="1059083" cy="246221"/>
            <a:chOff x="3750197" y="5981148"/>
            <a:chExt cx="1059083" cy="246221"/>
          </a:xfrm>
        </p:grpSpPr>
        <p:sp>
          <p:nvSpPr>
            <p:cNvPr id="66" name="타원 65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33987" y="5981148"/>
              <a:ext cx="875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인큐베이터</a:t>
              </a:r>
              <a:endParaRPr lang="ko-KR" altLang="en-US" sz="10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945855" y="4806185"/>
            <a:ext cx="1156622" cy="246221"/>
            <a:chOff x="3750197" y="5981148"/>
            <a:chExt cx="1059083" cy="246221"/>
          </a:xfrm>
        </p:grpSpPr>
        <p:sp>
          <p:nvSpPr>
            <p:cNvPr id="69" name="타원 68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33987" y="5981148"/>
              <a:ext cx="875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내과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중환자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135607" y="4806185"/>
            <a:ext cx="1156622" cy="246221"/>
            <a:chOff x="3750197" y="5981148"/>
            <a:chExt cx="1059083" cy="246221"/>
          </a:xfrm>
        </p:grpSpPr>
        <p:sp>
          <p:nvSpPr>
            <p:cNvPr id="72" name="타원 71"/>
            <p:cNvSpPr/>
            <p:nvPr/>
          </p:nvSpPr>
          <p:spPr>
            <a:xfrm>
              <a:off x="3750197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33987" y="5981148"/>
              <a:ext cx="875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외</a:t>
              </a:r>
              <a:r>
                <a:rPr lang="ko-KR" altLang="en-US" sz="1000" dirty="0" smtClean="0"/>
                <a:t>과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중환자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288936" y="4806185"/>
            <a:ext cx="1428974" cy="246221"/>
            <a:chOff x="3500814" y="5981148"/>
            <a:chExt cx="1308467" cy="246221"/>
          </a:xfrm>
        </p:grpSpPr>
        <p:sp>
          <p:nvSpPr>
            <p:cNvPr id="75" name="타원 74"/>
            <p:cNvSpPr/>
            <p:nvPr/>
          </p:nvSpPr>
          <p:spPr>
            <a:xfrm>
              <a:off x="3500814" y="6050198"/>
              <a:ext cx="115748" cy="118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27324" y="5981148"/>
              <a:ext cx="1181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신경외과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중환자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025833" y="3904017"/>
            <a:ext cx="104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 조건</a:t>
            </a:r>
            <a:endParaRPr lang="ko-KR" altLang="en-US" sz="1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242595" y="4230893"/>
            <a:ext cx="733103" cy="199792"/>
            <a:chOff x="3541853" y="5344797"/>
            <a:chExt cx="733103" cy="199792"/>
          </a:xfrm>
        </p:grpSpPr>
        <p:sp>
          <p:nvSpPr>
            <p:cNvPr id="24" name="직사각형 23"/>
            <p:cNvSpPr/>
            <p:nvPr/>
          </p:nvSpPr>
          <p:spPr>
            <a:xfrm>
              <a:off x="3541853" y="5344797"/>
              <a:ext cx="733103" cy="199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097302" y="5397555"/>
              <a:ext cx="161028" cy="108059"/>
              <a:chOff x="507076" y="4258261"/>
              <a:chExt cx="366205" cy="175869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507076" y="4258261"/>
                <a:ext cx="182880" cy="17586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690401" y="4258261"/>
                <a:ext cx="182880" cy="17586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4179485" y="4230893"/>
            <a:ext cx="733103" cy="199792"/>
            <a:chOff x="3541853" y="5344797"/>
            <a:chExt cx="733103" cy="199792"/>
          </a:xfrm>
        </p:grpSpPr>
        <p:sp>
          <p:nvSpPr>
            <p:cNvPr id="85" name="직사각형 84"/>
            <p:cNvSpPr/>
            <p:nvPr/>
          </p:nvSpPr>
          <p:spPr>
            <a:xfrm>
              <a:off x="3541853" y="5344797"/>
              <a:ext cx="733103" cy="199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중구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097302" y="5397555"/>
              <a:ext cx="161028" cy="108059"/>
              <a:chOff x="507076" y="4258261"/>
              <a:chExt cx="366205" cy="175869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507076" y="4258261"/>
                <a:ext cx="182880" cy="17586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690401" y="4258261"/>
                <a:ext cx="182880" cy="17586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443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99341"/>
              </p:ext>
            </p:extLst>
          </p:nvPr>
        </p:nvGraphicFramePr>
        <p:xfrm>
          <a:off x="1375288" y="1165693"/>
          <a:ext cx="9722203" cy="547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/search/</a:t>
                      </a:r>
                      <a:r>
                        <a:rPr lang="en-US" altLang="ko-KR" sz="1100" b="0" dirty="0" err="1" smtClean="0"/>
                        <a:t>er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응급실 검색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사용자 선택 조건에 맞는 응급실 검색 및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http</a:t>
                      </a:r>
                      <a:r>
                        <a:rPr lang="en-US" altLang="ko-KR" sz="1100" smtClean="0"/>
                        <a:t>://swiftER/search/</a:t>
                      </a:r>
                      <a:r>
                        <a:rPr lang="en-US" altLang="ko-KR" sz="1100" dirty="0" smtClean="0"/>
                        <a:t>er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검색 결과 지도에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조건에 맞는 결과를 지도에 </a:t>
                      </a:r>
                      <a:r>
                        <a:rPr lang="ko-KR" altLang="en-US" sz="1100" dirty="0" err="1" smtClean="0"/>
                        <a:t>마커로</a:t>
                      </a:r>
                      <a:r>
                        <a:rPr lang="ko-KR" altLang="en-US" sz="1100" dirty="0" smtClean="0"/>
                        <a:t>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마커</a:t>
                      </a:r>
                      <a:r>
                        <a:rPr lang="ko-KR" altLang="en-US" sz="1100" dirty="0" smtClean="0"/>
                        <a:t> 마우스 </a:t>
                      </a:r>
                      <a:r>
                        <a:rPr lang="ko-KR" altLang="en-US" sz="1100" dirty="0" err="1" smtClean="0"/>
                        <a:t>호버</a:t>
                      </a:r>
                      <a:r>
                        <a:rPr lang="ko-KR" altLang="en-US" sz="1100" dirty="0" smtClean="0"/>
                        <a:t> 시 병원 이름 및 연락처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마커</a:t>
                      </a:r>
                      <a:r>
                        <a:rPr lang="ko-KR" altLang="en-US" sz="1100" dirty="0" smtClean="0"/>
                        <a:t> 클릭 시 병원 상세 페이지로 이동 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3"/>
            <a:ext cx="7315200" cy="4281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5589995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5238846"/>
            <a:ext cx="7315200" cy="268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서비스소개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서비스이용약관     개인정보처리방침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262" y="5629694"/>
            <a:ext cx="25353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swiftER</a:t>
            </a:r>
            <a:endParaRPr lang="en-US" altLang="ko-KR" sz="1100" dirty="0" smtClean="0"/>
          </a:p>
          <a:p>
            <a:r>
              <a:rPr lang="ko-KR" altLang="en-US" sz="1100" dirty="0" smtClean="0"/>
              <a:t>부산시 중구 </a:t>
            </a:r>
            <a:r>
              <a:rPr lang="ko-KR" altLang="en-US" sz="1100" dirty="0" err="1" smtClean="0"/>
              <a:t>광복로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93</a:t>
            </a:r>
            <a:r>
              <a:rPr lang="ko-KR" altLang="en-US" sz="1100" dirty="0" err="1" smtClean="0"/>
              <a:t>번길</a:t>
            </a:r>
            <a:endParaRPr lang="en-US" altLang="ko-KR" sz="1100" dirty="0" smtClean="0"/>
          </a:p>
          <a:p>
            <a:r>
              <a:rPr lang="en-US" altLang="ko-KR" sz="1100" dirty="0" smtClean="0"/>
              <a:t>2023© All rights reserved. </a:t>
            </a:r>
            <a:r>
              <a:rPr lang="en-US" altLang="ko-KR" sz="1100" dirty="0" err="1" smtClean="0"/>
              <a:t>swiftER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967696" y="2257063"/>
            <a:ext cx="622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선택하신 조건을 기반으로 검색한 결과입니다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0684" y="4838217"/>
            <a:ext cx="536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본 페이지에서 제공하는 내용은 참고사항일 뿐 게시물에 대한 </a:t>
            </a:r>
            <a:r>
              <a:rPr lang="ko-KR" altLang="en-US" sz="900" dirty="0" err="1"/>
              <a:t>법적책임은</a:t>
            </a:r>
            <a:r>
              <a:rPr lang="ko-KR" altLang="en-US" sz="900" dirty="0"/>
              <a:t> 없음을 밝혀드립니다</a:t>
            </a:r>
            <a:r>
              <a:rPr lang="en-US" altLang="ko-KR" sz="900" dirty="0"/>
              <a:t>. </a:t>
            </a:r>
            <a:endParaRPr lang="en-US" altLang="ko-KR" sz="900" dirty="0" smtClean="0"/>
          </a:p>
          <a:p>
            <a:r>
              <a:rPr lang="ko-KR" altLang="en-US" sz="900" dirty="0" smtClean="0"/>
              <a:t>자세한 </a:t>
            </a:r>
            <a:r>
              <a:rPr lang="ko-KR" altLang="en-US" sz="900" dirty="0"/>
              <a:t>내용은 전문가와 상담하시기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430684" y="2626822"/>
            <a:ext cx="5291840" cy="2111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36" y="2643426"/>
            <a:ext cx="5217025" cy="2072611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003632" y="230589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01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04390"/>
              </p:ext>
            </p:extLst>
          </p:nvPr>
        </p:nvGraphicFramePr>
        <p:xfrm>
          <a:off x="1375288" y="1165694"/>
          <a:ext cx="9722203" cy="561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29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/search/</a:t>
                      </a:r>
                      <a:r>
                        <a:rPr lang="en-US" altLang="ko-KR" sz="1100" b="0" dirty="0" err="1" smtClean="0"/>
                        <a:t>erDetail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응급실 개별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사용자가 선택한 응급실 정보 및 평가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9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http://swiftER/search/erDetail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88738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5534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응급실 정보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위치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진료과목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공지사항을 해당 공공 데이터 </a:t>
                      </a:r>
                      <a:r>
                        <a:rPr lang="en-US" altLang="ko-KR" sz="1100" dirty="0" err="1" smtClean="0"/>
                        <a:t>api</a:t>
                      </a:r>
                      <a:r>
                        <a:rPr lang="ko-KR" altLang="en-US" sz="1100" dirty="0" smtClean="0"/>
                        <a:t>에서 받아와서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탭이미지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css</a:t>
                      </a:r>
                      <a:r>
                        <a:rPr lang="ko-KR" altLang="en-US" sz="1100" dirty="0" smtClean="0"/>
                        <a:t>로 구현 불가 시 이미지 파일로 백그라운드에 넣기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71617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연락처 정보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전화번호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여러 개인 경우 모두 가져오기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와 웹사이트 정보를 해당 공공 데이터 </a:t>
                      </a:r>
                      <a:r>
                        <a:rPr lang="en-US" altLang="ko-KR" sz="1100" dirty="0" err="1" smtClean="0"/>
                        <a:t>api</a:t>
                      </a:r>
                      <a:r>
                        <a:rPr lang="ko-KR" altLang="en-US" sz="1100" dirty="0" smtClean="0"/>
                        <a:t>에서 받아와서 출력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0584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0584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2"/>
            <a:ext cx="7315200" cy="4569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2202873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2643447"/>
            <a:ext cx="7315200" cy="3922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증상검색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응급실검색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약국검색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커뮤니티         고객센터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7600" y="2036620"/>
            <a:ext cx="1485207" cy="166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000" dirty="0" smtClean="0">
                <a:solidFill>
                  <a:schemeClr val="tx1"/>
                </a:solidFill>
              </a:rPr>
              <a:t>  회원정보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471097" y="375838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7590795" y="39404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27177" y="3182342"/>
            <a:ext cx="2289526" cy="54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한사랑</a:t>
            </a:r>
            <a:r>
              <a:rPr lang="ko-KR" altLang="en-US" dirty="0" smtClean="0">
                <a:solidFill>
                  <a:schemeClr val="tx1"/>
                </a:solidFill>
              </a:rPr>
              <a:t> 병원 응급실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497733" y="4031510"/>
            <a:ext cx="2394201" cy="1218359"/>
            <a:chOff x="6041541" y="3946844"/>
            <a:chExt cx="2394201" cy="1218359"/>
          </a:xfrm>
        </p:grpSpPr>
        <p:sp>
          <p:nvSpPr>
            <p:cNvPr id="13" name="TextBox 12"/>
            <p:cNvSpPr txBox="1"/>
            <p:nvPr/>
          </p:nvSpPr>
          <p:spPr>
            <a:xfrm>
              <a:off x="6074928" y="4334206"/>
              <a:ext cx="2360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전화번호</a:t>
              </a:r>
              <a:r>
                <a:rPr lang="en-US" altLang="ko-KR" sz="1000" dirty="0"/>
                <a:t>: 051-125-3464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웹사이트</a:t>
              </a:r>
              <a:r>
                <a:rPr lang="en-US" altLang="ko-KR" sz="1000" dirty="0" smtClean="0"/>
                <a:t>: hansarang.org/</a:t>
              </a:r>
              <a:endParaRPr lang="en-US" altLang="ko-KR" sz="1000" dirty="0"/>
            </a:p>
            <a:p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41541" y="3946844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연락처 정보</a:t>
              </a:r>
              <a:endParaRPr lang="ko-KR" altLang="en-US" sz="14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08107" y="3882710"/>
            <a:ext cx="3793598" cy="844108"/>
            <a:chOff x="2150002" y="5160098"/>
            <a:chExt cx="3793598" cy="844108"/>
          </a:xfrm>
        </p:grpSpPr>
        <p:grpSp>
          <p:nvGrpSpPr>
            <p:cNvPr id="31" name="그룹 30"/>
            <p:cNvGrpSpPr/>
            <p:nvPr/>
          </p:nvGrpSpPr>
          <p:grpSpPr>
            <a:xfrm>
              <a:off x="2150002" y="5160098"/>
              <a:ext cx="3793598" cy="301075"/>
              <a:chOff x="2150002" y="5160098"/>
              <a:chExt cx="3793598" cy="301075"/>
            </a:xfrm>
          </p:grpSpPr>
          <p:sp>
            <p:nvSpPr>
              <p:cNvPr id="23" name="양쪽 모서리가 둥근 사각형 22"/>
              <p:cNvSpPr/>
              <p:nvPr/>
            </p:nvSpPr>
            <p:spPr>
              <a:xfrm>
                <a:off x="2150002" y="5160098"/>
                <a:ext cx="1137883" cy="2799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>
                <a:gradFill>
                  <a:gsLst>
                    <a:gs pos="0">
                      <a:srgbClr val="01B1FF"/>
                    </a:gs>
                    <a:gs pos="74000">
                      <a:srgbClr val="2CE97B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2718944" y="5433803"/>
                <a:ext cx="3224656" cy="0"/>
              </a:xfrm>
              <a:prstGeom prst="line">
                <a:avLst/>
              </a:prstGeom>
              <a:ln>
                <a:gradFill>
                  <a:gsLst>
                    <a:gs pos="0">
                      <a:srgbClr val="2CE97B"/>
                    </a:gs>
                    <a:gs pos="79000">
                      <a:srgbClr val="01B1FF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2158469" y="5381302"/>
                <a:ext cx="1118093" cy="79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450012" y="517359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위치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76945" y="5480986"/>
              <a:ext cx="2162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부산광역시 중구 </a:t>
              </a:r>
              <a:r>
                <a:rPr lang="ko-KR" altLang="en-US" sz="1000" dirty="0" err="1"/>
                <a:t>광복로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27</a:t>
              </a:r>
              <a:r>
                <a:rPr lang="ko-KR" altLang="en-US" sz="1000" dirty="0" err="1"/>
                <a:t>번길</a:t>
              </a:r>
              <a:endParaRPr lang="en-US" altLang="ko-KR" sz="1000" dirty="0"/>
            </a:p>
            <a:p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208107" y="4618247"/>
            <a:ext cx="3793598" cy="567109"/>
            <a:chOff x="2150002" y="5160098"/>
            <a:chExt cx="3793598" cy="567109"/>
          </a:xfrm>
        </p:grpSpPr>
        <p:grpSp>
          <p:nvGrpSpPr>
            <p:cNvPr id="79" name="그룹 78"/>
            <p:cNvGrpSpPr/>
            <p:nvPr/>
          </p:nvGrpSpPr>
          <p:grpSpPr>
            <a:xfrm>
              <a:off x="2150002" y="5160098"/>
              <a:ext cx="3793598" cy="301075"/>
              <a:chOff x="2150002" y="5160098"/>
              <a:chExt cx="3793598" cy="301075"/>
            </a:xfrm>
          </p:grpSpPr>
          <p:sp>
            <p:nvSpPr>
              <p:cNvPr id="82" name="양쪽 모서리가 둥근 사각형 81"/>
              <p:cNvSpPr/>
              <p:nvPr/>
            </p:nvSpPr>
            <p:spPr>
              <a:xfrm>
                <a:off x="2150002" y="5160098"/>
                <a:ext cx="1137883" cy="2799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>
                <a:gradFill>
                  <a:gsLst>
                    <a:gs pos="0">
                      <a:srgbClr val="01B1FF"/>
                    </a:gs>
                    <a:gs pos="74000">
                      <a:srgbClr val="2CE97B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2718944" y="5433803"/>
                <a:ext cx="3224656" cy="0"/>
              </a:xfrm>
              <a:prstGeom prst="line">
                <a:avLst/>
              </a:prstGeom>
              <a:ln>
                <a:gradFill>
                  <a:gsLst>
                    <a:gs pos="0">
                      <a:srgbClr val="2CE97B"/>
                    </a:gs>
                    <a:gs pos="79000">
                      <a:srgbClr val="01B1FF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직사각형 89"/>
              <p:cNvSpPr/>
              <p:nvPr/>
            </p:nvSpPr>
            <p:spPr>
              <a:xfrm>
                <a:off x="2158469" y="5381302"/>
                <a:ext cx="1118093" cy="79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324996" y="5173599"/>
              <a:ext cx="88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진료과목</a:t>
              </a:r>
              <a:endParaRPr lang="ko-KR" alt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6945" y="5480986"/>
              <a:ext cx="2162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안과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내과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정형외과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208107" y="5402035"/>
            <a:ext cx="3793598" cy="567109"/>
            <a:chOff x="2150002" y="5160098"/>
            <a:chExt cx="3793598" cy="567109"/>
          </a:xfrm>
        </p:grpSpPr>
        <p:grpSp>
          <p:nvGrpSpPr>
            <p:cNvPr id="92" name="그룹 91"/>
            <p:cNvGrpSpPr/>
            <p:nvPr/>
          </p:nvGrpSpPr>
          <p:grpSpPr>
            <a:xfrm>
              <a:off x="2150002" y="5160098"/>
              <a:ext cx="3793598" cy="301075"/>
              <a:chOff x="2150002" y="5160098"/>
              <a:chExt cx="3793598" cy="301075"/>
            </a:xfrm>
          </p:grpSpPr>
          <p:sp>
            <p:nvSpPr>
              <p:cNvPr id="95" name="양쪽 모서리가 둥근 사각형 94"/>
              <p:cNvSpPr/>
              <p:nvPr/>
            </p:nvSpPr>
            <p:spPr>
              <a:xfrm>
                <a:off x="2150002" y="5160098"/>
                <a:ext cx="1137883" cy="2799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>
                <a:gradFill>
                  <a:gsLst>
                    <a:gs pos="0">
                      <a:srgbClr val="01B1FF"/>
                    </a:gs>
                    <a:gs pos="74000">
                      <a:srgbClr val="2CE97B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2718944" y="5433803"/>
                <a:ext cx="3224656" cy="0"/>
              </a:xfrm>
              <a:prstGeom prst="line">
                <a:avLst/>
              </a:prstGeom>
              <a:ln>
                <a:gradFill>
                  <a:gsLst>
                    <a:gs pos="0">
                      <a:srgbClr val="2CE97B"/>
                    </a:gs>
                    <a:gs pos="79000">
                      <a:srgbClr val="01B1FF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2158469" y="5381302"/>
                <a:ext cx="1118093" cy="79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312565" y="5173599"/>
              <a:ext cx="84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</a:t>
              </a:r>
              <a:endParaRPr lang="ko-KR" altLang="en-US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6945" y="5480986"/>
              <a:ext cx="2162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성형외과 수술 불가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당직의 부재</a:t>
              </a:r>
              <a:r>
                <a:rPr lang="en-US" altLang="ko-KR" sz="1000" dirty="0" smtClean="0"/>
                <a:t>)</a:t>
              </a:r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88763" y="5451936"/>
            <a:ext cx="1573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최근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일 내 업데이트</a:t>
            </a:r>
            <a:endParaRPr lang="ko-KR" altLang="en-US" sz="800" dirty="0"/>
          </a:p>
        </p:txBody>
      </p:sp>
      <p:sp>
        <p:nvSpPr>
          <p:cNvPr id="41" name="실행 단추: 홈 40">
            <a:hlinkClick r:id="" action="ppaction://hlinkshowjump?jump=firstslide" highlightClick="1"/>
          </p:cNvPr>
          <p:cNvSpPr/>
          <p:nvPr/>
        </p:nvSpPr>
        <p:spPr>
          <a:xfrm>
            <a:off x="6434618" y="4783125"/>
            <a:ext cx="141693" cy="123702"/>
          </a:xfrm>
          <a:prstGeom prst="actionButtonHome">
            <a:avLst/>
          </a:prstGeom>
          <a:gradFill>
            <a:gsLst>
              <a:gs pos="0">
                <a:srgbClr val="2CE97B"/>
              </a:gs>
              <a:gs pos="74000">
                <a:srgbClr val="01B1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실행 단추: 홈 97">
            <a:hlinkClick r:id="" action="ppaction://hlinkshowjump?jump=firstslide" highlightClick="1"/>
          </p:cNvPr>
          <p:cNvSpPr/>
          <p:nvPr/>
        </p:nvSpPr>
        <p:spPr>
          <a:xfrm>
            <a:off x="6434618" y="4485936"/>
            <a:ext cx="141693" cy="123702"/>
          </a:xfrm>
          <a:prstGeom prst="actionButtonHome">
            <a:avLst/>
          </a:prstGeom>
          <a:gradFill>
            <a:gsLst>
              <a:gs pos="0">
                <a:srgbClr val="2CE97B"/>
              </a:gs>
              <a:gs pos="74000">
                <a:srgbClr val="01B1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75403"/>
              </p:ext>
            </p:extLst>
          </p:nvPr>
        </p:nvGraphicFramePr>
        <p:xfrm>
          <a:off x="1375288" y="1165693"/>
          <a:ext cx="9722203" cy="496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/search/</a:t>
                      </a:r>
                      <a:r>
                        <a:rPr lang="en-US" altLang="ko-KR" sz="1100" b="0" dirty="0" err="1" smtClean="0"/>
                        <a:t>erDetail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응급실 개별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사용자가 선택한 응급실 정보 및 평가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http://swiftER/search/erDetail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리뷰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해당 병원 리뷰 및 </a:t>
                      </a:r>
                      <a:r>
                        <a:rPr lang="ko-KR" altLang="en-US" sz="1100" baseline="0" dirty="0" err="1" smtClean="0"/>
                        <a:t>별점을</a:t>
                      </a:r>
                      <a:r>
                        <a:rPr lang="ko-KR" altLang="en-US" sz="1100" baseline="0" dirty="0" smtClean="0"/>
                        <a:t> 모두 출력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아이디 </a:t>
                      </a:r>
                      <a:r>
                        <a:rPr lang="ko-KR" altLang="en-US" sz="1100" baseline="0" dirty="0" err="1" smtClean="0"/>
                        <a:t>마스킹</a:t>
                      </a:r>
                      <a:r>
                        <a:rPr lang="ko-KR" altLang="en-US" sz="1100" baseline="0" dirty="0" smtClean="0"/>
                        <a:t> 처리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작성 날짜 출력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리뷰 작성은 마이 페이지 </a:t>
                      </a:r>
                      <a:r>
                        <a:rPr lang="en-US" altLang="ko-KR" sz="1100" dirty="0" smtClean="0"/>
                        <a:t>&gt; </a:t>
                      </a:r>
                      <a:r>
                        <a:rPr lang="ko-KR" altLang="en-US" sz="1100" dirty="0" smtClean="0"/>
                        <a:t>병원 </a:t>
                      </a:r>
                      <a:r>
                        <a:rPr lang="ko-KR" altLang="en-US" sz="1100" dirty="0" err="1" smtClean="0"/>
                        <a:t>내원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smtClean="0"/>
                        <a:t>기록에서 병원을 선택해서 남기기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96044" y="2019993"/>
            <a:ext cx="7315200" cy="4281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0735" y="5589995"/>
            <a:ext cx="856210" cy="339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044" y="5238846"/>
            <a:ext cx="7315200" cy="268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서비스소개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서비스이용약관     개인정보처리방침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262" y="5629694"/>
            <a:ext cx="25353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swiftER</a:t>
            </a:r>
            <a:endParaRPr lang="en-US" altLang="ko-KR" sz="1100" dirty="0" smtClean="0"/>
          </a:p>
          <a:p>
            <a:r>
              <a:rPr lang="ko-KR" altLang="en-US" sz="1100" dirty="0" smtClean="0"/>
              <a:t>부산시 중구 </a:t>
            </a:r>
            <a:r>
              <a:rPr lang="ko-KR" altLang="en-US" sz="1100" dirty="0" err="1" smtClean="0"/>
              <a:t>광복로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93</a:t>
            </a:r>
            <a:r>
              <a:rPr lang="ko-KR" altLang="en-US" sz="1100" dirty="0" err="1" smtClean="0"/>
              <a:t>번길</a:t>
            </a:r>
            <a:endParaRPr lang="en-US" altLang="ko-KR" sz="1100" dirty="0" smtClean="0"/>
          </a:p>
          <a:p>
            <a:r>
              <a:rPr lang="en-US" altLang="ko-KR" sz="1100" dirty="0" smtClean="0"/>
              <a:t>2023© All rights reserved. </a:t>
            </a:r>
            <a:r>
              <a:rPr lang="en-US" altLang="ko-KR" sz="1100" dirty="0" err="1" smtClean="0"/>
              <a:t>swiftER</a:t>
            </a:r>
            <a:endParaRPr lang="ko-KR" altLang="en-US" sz="1100" dirty="0"/>
          </a:p>
        </p:txBody>
      </p:sp>
      <p:sp>
        <p:nvSpPr>
          <p:cNvPr id="46" name="타원 45"/>
          <p:cNvSpPr/>
          <p:nvPr/>
        </p:nvSpPr>
        <p:spPr>
          <a:xfrm>
            <a:off x="4520270" y="2248076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78676" y="2319251"/>
            <a:ext cx="4098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고객님의 의견을 들려주세요</a:t>
            </a:r>
            <a:endParaRPr lang="ko-KR" altLang="en-US" sz="150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8676" y="2642416"/>
            <a:ext cx="6537191" cy="16934"/>
          </a:xfrm>
          <a:prstGeom prst="line">
            <a:avLst/>
          </a:prstGeom>
          <a:ln w="28575">
            <a:gradFill flip="none" rotWithShape="1">
              <a:gsLst>
                <a:gs pos="0">
                  <a:srgbClr val="01B1FF"/>
                </a:gs>
                <a:gs pos="74000">
                  <a:srgbClr val="2CE97B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07" y="2781531"/>
            <a:ext cx="895475" cy="2476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8000" y="2798384"/>
            <a:ext cx="1653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**** / </a:t>
            </a:r>
            <a:r>
              <a:rPr lang="ko-KR" altLang="en-US" sz="900" dirty="0" err="1" smtClean="0"/>
              <a:t>내원일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2023.02.28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869" y="3052428"/>
            <a:ext cx="5115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시설이 좋고 병원밥 맛은 여기가 최고입니다</a:t>
            </a:r>
            <a:endParaRPr lang="ko-KR" altLang="en-US" sz="1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07" y="3290489"/>
            <a:ext cx="895475" cy="2476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78869" y="3561386"/>
            <a:ext cx="546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코로나 </a:t>
            </a:r>
            <a:r>
              <a:rPr lang="ko-KR" altLang="en-US" sz="1000" dirty="0" err="1" smtClean="0"/>
              <a:t>확진자라고</a:t>
            </a:r>
            <a:r>
              <a:rPr lang="ko-KR" altLang="en-US" sz="1000" dirty="0" smtClean="0"/>
              <a:t> 한겨울에 </a:t>
            </a:r>
            <a:r>
              <a:rPr lang="ko-KR" altLang="en-US" sz="1000" dirty="0" err="1" smtClean="0"/>
              <a:t>칼바람</a:t>
            </a:r>
            <a:r>
              <a:rPr lang="ko-KR" altLang="en-US" sz="1000" dirty="0" smtClean="0"/>
              <a:t> 맞으면서 밖에서 대기하게 하더라고요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실망</a:t>
            </a:r>
            <a:endParaRPr lang="ko-KR" altLang="en-US" sz="10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07" y="3883516"/>
            <a:ext cx="895475" cy="24768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078869" y="4154413"/>
            <a:ext cx="546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코로나 </a:t>
            </a:r>
            <a:r>
              <a:rPr lang="ko-KR" altLang="en-US" sz="1000" dirty="0" err="1" smtClean="0"/>
              <a:t>확진자라고</a:t>
            </a:r>
            <a:r>
              <a:rPr lang="ko-KR" altLang="en-US" sz="1000" dirty="0" smtClean="0"/>
              <a:t> 한겨울에 </a:t>
            </a:r>
            <a:r>
              <a:rPr lang="ko-KR" altLang="en-US" sz="1000" dirty="0" err="1" smtClean="0"/>
              <a:t>칼바람</a:t>
            </a:r>
            <a:r>
              <a:rPr lang="ko-KR" altLang="en-US" sz="1000" dirty="0" smtClean="0"/>
              <a:t> 맞으면서 밖에서 대기하게 하더라고요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실망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858000" y="3289434"/>
            <a:ext cx="1653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**** / </a:t>
            </a:r>
            <a:r>
              <a:rPr lang="ko-KR" altLang="en-US" sz="900" dirty="0" err="1" smtClean="0"/>
              <a:t>내원일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2023.02.28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6858000" y="3883499"/>
            <a:ext cx="1653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**** / </a:t>
            </a:r>
            <a:r>
              <a:rPr lang="ko-KR" altLang="en-US" sz="900" dirty="0" err="1" smtClean="0"/>
              <a:t>내원일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2023.02.28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4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841</Words>
  <Application>Microsoft Office PowerPoint</Application>
  <PresentationFormat>와이드스크린</PresentationFormat>
  <Paragraphs>274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302</cp:revision>
  <dcterms:created xsi:type="dcterms:W3CDTF">2022-08-30T01:08:25Z</dcterms:created>
  <dcterms:modified xsi:type="dcterms:W3CDTF">2023-03-03T00:22:28Z</dcterms:modified>
</cp:coreProperties>
</file>