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22" r:id="rId4"/>
    <p:sldId id="323" r:id="rId5"/>
    <p:sldId id="324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28" r:id="rId14"/>
    <p:sldId id="329" r:id="rId15"/>
    <p:sldId id="325" r:id="rId16"/>
    <p:sldId id="326" r:id="rId17"/>
    <p:sldId id="327" r:id="rId18"/>
    <p:sldId id="321" r:id="rId19"/>
    <p:sldId id="284" r:id="rId20"/>
    <p:sldId id="31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E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9" autoAdjust="0"/>
    <p:restoredTop sz="79345" autoAdjust="0"/>
  </p:normalViewPr>
  <p:slideViewPr>
    <p:cSldViewPr snapToGrid="0">
      <p:cViewPr>
        <p:scale>
          <a:sx n="75" d="100"/>
          <a:sy n="75" d="100"/>
        </p:scale>
        <p:origin x="1099" y="29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C714C-B4A7-457B-92AA-320F1353C73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33153-BBCF-44B3-971E-0C3ED68EC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4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3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22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95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53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0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Quantization</a:t>
            </a: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전반적인 개념은 이제 마쳤고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그렇다면 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Quantization</a:t>
            </a: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실제로 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Deep Learning</a:t>
            </a: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어떤 효과와 성능을 보였는지 간단히 사례를 기반으로 </a:t>
            </a:r>
            <a:r>
              <a:rPr lang="ko-KR" altLang="en-US" sz="1800" b="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설명드리겠습니다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그래프는 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‘Learned Step Size Quantization’</a:t>
            </a: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가져온 것인데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 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Precision</a:t>
            </a: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Quantization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때 사용한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수를 말합니다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보통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8Bit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Quantization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진행한다 했는데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여기서는 그 비트 마저도 쪼개면서 성능을 하나하나 비교해본 것인데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가운데 빨간 부분을 잘 보면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ResNet-34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 bit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표현하였을 때의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Top-1 Accuracy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ResNet-18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4-bit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표현하였을 때 보다 성능이 더 좋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다는 것을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때 모델 사이즈는 오히려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ResNet-34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조금 더 가벼운 것도 확인가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능한 것으로 보아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통해서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양자화의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필요성과 연구 성과를 살펴볼 수 있습니다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20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Quantization</a:t>
            </a:r>
            <a:r>
              <a:rPr lang="ko-KR" altLang="en-US" dirty="0"/>
              <a:t>을 추후에 진행할 생각이라면</a:t>
            </a:r>
            <a:r>
              <a:rPr lang="en-US" altLang="ko-KR" dirty="0"/>
              <a:t>, </a:t>
            </a:r>
            <a:r>
              <a:rPr lang="ko-KR" altLang="en-US" dirty="0"/>
              <a:t>기억할 만한 사항으로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PyTorch</a:t>
            </a:r>
            <a:r>
              <a:rPr lang="en-US" altLang="ko-KR" dirty="0"/>
              <a:t> 1.3 </a:t>
            </a:r>
            <a:r>
              <a:rPr lang="ko-KR" altLang="en-US" dirty="0" err="1"/>
              <a:t>부터만</a:t>
            </a:r>
            <a:r>
              <a:rPr lang="ko-KR" altLang="en-US" dirty="0"/>
              <a:t> 해당 기능을 지원한다는 점까지 참고로 전달해드리며 이번 </a:t>
            </a:r>
            <a:r>
              <a:rPr lang="en-US" altLang="ko-KR" dirty="0"/>
              <a:t>Study</a:t>
            </a:r>
            <a:r>
              <a:rPr lang="ko-KR" altLang="en-US" dirty="0"/>
              <a:t>를 마무리 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9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페이지는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제가 이번에 </a:t>
            </a:r>
            <a:r>
              <a:rPr lang="en-US" altLang="ko-KR" dirty="0"/>
              <a:t>Quantization</a:t>
            </a:r>
            <a:r>
              <a:rPr lang="ko-KR" altLang="en-US" dirty="0"/>
              <a:t>을 공부하며 참고했던 사이트입니다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05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2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9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우선</a:t>
            </a:r>
            <a:r>
              <a:rPr lang="en-US" altLang="ko-KR" dirty="0"/>
              <a:t>, Quantization</a:t>
            </a:r>
            <a:r>
              <a:rPr lang="ko-KR" altLang="en-US" dirty="0"/>
              <a:t>이 왜 필요한지에 대해</a:t>
            </a:r>
            <a:r>
              <a:rPr lang="en-US" altLang="ko-KR" dirty="0"/>
              <a:t>, Quantization</a:t>
            </a:r>
            <a:r>
              <a:rPr lang="ko-KR" altLang="en-US" dirty="0"/>
              <a:t>이 개발된 배경에 대해 말씀드리겠습니다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발달되고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Deep Learning Model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Embedded Board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Mobile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환경에서도 손쉽게 사용하고 싶은데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위해서는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임베디드 보드의 처리 속도 한계와 용량의 한계를 극복해야 했으며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가능하다면 전력 소모량도 줄여야 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기존의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성능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최대한으로 유지한 채로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전력 사용량과 메모리 사용량은 줄이고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처리 속도는 빠르게 할 수 있는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방안을 연구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하기 시작하였는데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그것이 바로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양자화입니다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양자화는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algn="l" latinLnBrk="0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모델의 사이즈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메모리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축소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연산량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감소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처리 속도 향상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효율적인 하드웨어 사용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배포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중에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이점이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있음</a:t>
            </a:r>
            <a:r>
              <a:rPr lang="en-US" altLang="ko-KR" sz="1800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l" defTabSz="914400" rtl="0" eaLnBrk="1" latinLnBrk="1" hangingPunct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가지 목표를 가지고 있습니다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5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양자화는 쉽게 생각하면</a:t>
            </a:r>
            <a:r>
              <a:rPr lang="en-US" altLang="ko-KR" dirty="0"/>
              <a:t>, Quantization</a:t>
            </a:r>
            <a:r>
              <a:rPr lang="ko-KR" altLang="en-US" dirty="0"/>
              <a:t>은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실수형 변수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(floating-point type)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정수형 변수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(integer or fixed point)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변환하는 과정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이라고 이해하시면 되겠습니다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32bit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Float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8bit int type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줄이면서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용량도 줄일 수 있고 계산 복잡도도 줄일 수 있다는 발상입니다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이에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대한 결과부터 미리 말씀드리면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8Bit int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Quantization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진행하면 통상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Model</a:t>
            </a: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사이즈는 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¼ </a:t>
            </a: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되고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Inference Speed</a:t>
            </a: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2~4</a:t>
            </a: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배는 빨라지며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그럼에도 성능 자체의 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</a:t>
            </a: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매우 작게 할 수 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92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이러한 </a:t>
            </a:r>
            <a:r>
              <a:rPr lang="en-US" altLang="ko-KR" dirty="0"/>
              <a:t>Quantization</a:t>
            </a:r>
            <a:r>
              <a:rPr lang="ko-KR" altLang="en-US" dirty="0"/>
              <a:t>에는 크게는 </a:t>
            </a:r>
            <a:r>
              <a:rPr lang="en-US" altLang="ko-KR" dirty="0"/>
              <a:t>2</a:t>
            </a:r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더 세분화하면 </a:t>
            </a:r>
            <a:r>
              <a:rPr lang="en-US" altLang="ko-KR" dirty="0"/>
              <a:t>3</a:t>
            </a:r>
            <a:r>
              <a:rPr lang="ko-KR" altLang="en-US" dirty="0"/>
              <a:t>종류가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크게는</a:t>
            </a:r>
            <a:r>
              <a:rPr lang="en-US" altLang="ko-KR" dirty="0"/>
              <a:t>, Quantization Aware Training(QAT)</a:t>
            </a:r>
            <a:r>
              <a:rPr lang="ko-KR" altLang="en-US" dirty="0"/>
              <a:t>과 </a:t>
            </a:r>
            <a:r>
              <a:rPr lang="en-US" altLang="ko-KR" dirty="0"/>
              <a:t>Post Training Quantization(PTQ)</a:t>
            </a:r>
            <a:r>
              <a:rPr lang="ko-KR" altLang="en-US" dirty="0"/>
              <a:t> 이렇게 </a:t>
            </a:r>
            <a:r>
              <a:rPr lang="en-US" altLang="ko-KR" dirty="0"/>
              <a:t>2</a:t>
            </a:r>
            <a:r>
              <a:rPr lang="ko-KR" altLang="en-US" dirty="0"/>
              <a:t>가지가 있으며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세부적으로는</a:t>
            </a:r>
            <a:r>
              <a:rPr lang="en-US" altLang="ko-KR" dirty="0"/>
              <a:t> Post Training Quantization(PTQ)</a:t>
            </a:r>
            <a:r>
              <a:rPr lang="ko-KR" altLang="en-US" dirty="0"/>
              <a:t>을 </a:t>
            </a:r>
            <a:r>
              <a:rPr lang="en-US" altLang="ko-KR" dirty="0"/>
              <a:t>Static Quantization</a:t>
            </a:r>
            <a:r>
              <a:rPr lang="ko-KR" altLang="en-US" dirty="0"/>
              <a:t>과 </a:t>
            </a:r>
            <a:r>
              <a:rPr lang="en-US" altLang="ko-KR" dirty="0"/>
              <a:t>Dynamic Quantization</a:t>
            </a:r>
            <a:r>
              <a:rPr lang="ko-KR" altLang="en-US" dirty="0"/>
              <a:t>으로 나누고 있어서 총 </a:t>
            </a:r>
            <a:r>
              <a:rPr lang="en-US" altLang="ko-KR" dirty="0"/>
              <a:t>3</a:t>
            </a:r>
            <a:r>
              <a:rPr lang="ko-KR" altLang="en-US" dirty="0"/>
              <a:t>가지의 </a:t>
            </a:r>
            <a:r>
              <a:rPr lang="en-US" altLang="ko-KR" dirty="0"/>
              <a:t>Approach</a:t>
            </a:r>
            <a:r>
              <a:rPr lang="ko-KR" altLang="en-US" dirty="0"/>
              <a:t>가 있다고 볼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중에서 </a:t>
            </a:r>
            <a:r>
              <a:rPr lang="en-US" altLang="ko-KR" dirty="0"/>
              <a:t>Static Quantization</a:t>
            </a:r>
            <a:r>
              <a:rPr lang="ko-KR" altLang="en-US" dirty="0"/>
              <a:t>과 </a:t>
            </a:r>
            <a:r>
              <a:rPr lang="en-US" altLang="ko-KR" dirty="0"/>
              <a:t>Quantization Aware Training, </a:t>
            </a:r>
            <a:r>
              <a:rPr lang="ko-KR" altLang="en-US" dirty="0"/>
              <a:t>이 두 가지가 </a:t>
            </a:r>
            <a:r>
              <a:rPr lang="en-US" altLang="ko-KR" dirty="0"/>
              <a:t>CNN</a:t>
            </a:r>
            <a:r>
              <a:rPr lang="ko-KR" altLang="en-US" dirty="0"/>
              <a:t>에 적합하며</a:t>
            </a:r>
            <a:r>
              <a:rPr lang="en-US" altLang="ko-KR" dirty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3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2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7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5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30AEE-3657-01F4-F801-56BD04E9A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7B6EB-28E3-9B22-047E-5757C4C90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B41A2-2284-53D0-A7F7-715F96BE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ADD88-BDB8-221A-3826-2C7CA8EE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E6F9A-48C0-86A4-5E29-8DF0AE1E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7D82-99CA-26E1-DA79-E61F9C60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B50F6-C7F3-DA80-D97C-14EA4B04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DB374-1B7C-E59A-776D-B7EF3F9D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204F-9DA8-81C0-E26E-C2E789BB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0742B-3EE5-0ACF-31BD-B8EE773F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55C2B7-0163-260E-A136-BF85F945B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A8E61-E6C2-76A8-1944-F0AAA0E73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9F17A-CE7A-827E-9F5C-CCDBB185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52FF1-91B5-71CE-7E62-683F19E7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4279-FBD7-0E19-E26D-0C78FC79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4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745CC-475C-6882-F994-1B57C04B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CC39C-B473-5AAB-ECFF-5C65E32E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B0672-4117-FB22-C808-74D3FC4B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4A310-C409-C356-D978-E576031E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90314-20C8-E59A-A037-06A84DBA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3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0DCB4-DD28-5606-6B8A-D309A51B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8A8BD-3A12-D0E6-A1D6-6A73319B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1F695-ACCD-95E5-C4FE-2895FFF7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FE025-9CEB-4533-C7DB-19244CDB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9826-16A8-EF4A-DC32-5306103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5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A2C13-F0A6-5618-7DF1-050C97FF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CE8A-2A06-1518-67CD-87E92EB29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47EF4-CD1A-24CF-30D7-27AA0B05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58969-9181-32E4-E361-B1E9115B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05162-6EE6-4A8B-D90B-37F912ED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A09F5-0432-82E3-779F-31E09826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5521F-AC1A-1113-7798-3980AC9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ED149-CBC6-5C77-8FAB-1BE9F4CA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0AA5C-11A2-0B83-C8A2-FFFBE53A2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E640FE-7599-5F83-752E-70AC75194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867C0-B7A8-E3EB-881E-C9F64012A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A79DCD-9FB5-2E7F-D443-743D10BC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814E00-2816-E067-3809-FB8233A0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ADA1F9-3DD1-9A22-38FE-AAA54966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D5C4D-970B-FDA5-6A0F-65168EE0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2604A-6923-3C9B-36DA-FB1D5927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5EEE1-B40D-CAF2-2359-EC1B27C5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45E141-EEFE-38FB-EE9D-73D1D4AC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2AE055-58AE-FC69-4BC6-210AC89A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4C36B7-96A5-ED55-AD54-FFFAEF80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CFA36-195E-E66A-27D7-88C26097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1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DD108-AC6F-AEC2-8C59-B76EAF6D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40F7D-9AF2-FA79-55D0-12474554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1FD47-DE71-A1F3-A41B-A7141266B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029A3-66F9-A136-A185-7CEDBABB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F4FA3-16B4-D2DB-CF5B-AB902EC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F2EEB-9876-7BB5-C50C-2051D681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1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78AD2-712C-877A-7FBD-ECA0F9D1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8AD85B-321C-B3F1-1627-6B5BCBFAB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0303B-E921-20B2-942E-01613030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0F15F-261A-5596-0305-6A9F0C9D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69C9D-5F18-C61D-3A4F-6A62C402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36097-ABD8-DFF9-EBE9-C6E1E37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7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B84ACF-BB97-FD4B-4DC5-3C917FFC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B73C1-0594-46CC-ED11-59A065F5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02267-29A8-FB2D-4631-78F333557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A5E1-3778-4D98-8640-7878AE112758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ECA9F-EEBC-38EC-EF39-30707263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7F795-416D-A521-88A3-A50EDB7E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4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model_optimization/guide/quantization/training_comprehensive_guid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tensorflow.org/model_optimization/guide/quantization/training" TargetMode="External"/><Relationship Id="rId12" Type="http://schemas.openxmlformats.org/officeDocument/2006/relationships/hyperlink" Target="https://velog.io/@ganta/Quantiz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torch.org/blog/introduction-to-quantization-on-pytorch/" TargetMode="External"/><Relationship Id="rId11" Type="http://schemas.openxmlformats.org/officeDocument/2006/relationships/hyperlink" Target="https://velog.io/@jooh95/%EB%94%A5%EB%9F%AC%EB%8B%9D-Quantization%EC%96%91%EC%9E%90%ED%99%94-%EC%A0%95%EB%A6%AC" TargetMode="External"/><Relationship Id="rId5" Type="http://schemas.openxmlformats.org/officeDocument/2006/relationships/hyperlink" Target="https://pytorch.org/docs/stable/quantization.html" TargetMode="External"/><Relationship Id="rId10" Type="http://schemas.openxmlformats.org/officeDocument/2006/relationships/hyperlink" Target="http://dankernel.sciomagelab.com/2021/05/12/distiller-%EB%AA%A8%EB%8D%B8-%EC%95%95%EC%B6%95-%EA%B8%B0%EB%B2%95-3-quantization-%EC%96%91%EC%9E%90%ED%99%94/" TargetMode="External"/><Relationship Id="rId4" Type="http://schemas.openxmlformats.org/officeDocument/2006/relationships/hyperlink" Target="https://pytorch.org/tutorials/recipes/quantization.html" TargetMode="External"/><Relationship Id="rId9" Type="http://schemas.openxmlformats.org/officeDocument/2006/relationships/hyperlink" Target="https://www.tensorflow.org/model_optimization/guide/quantization/training_exampl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C73AE0-04C8-BB3D-DCD2-1388CD965D01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C4C3A43-97C2-C4BD-BB97-EC809B59A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50" y="2035303"/>
            <a:ext cx="11131899" cy="127232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b="1" dirty="0"/>
              <a:t>Introduction and Execution of Quantization based on </a:t>
            </a:r>
            <a:r>
              <a:rPr lang="en-US" altLang="ko-KR" sz="2400" b="1" dirty="0" err="1"/>
              <a:t>PyTorch</a:t>
            </a:r>
            <a:br>
              <a:rPr lang="en-US" altLang="ko-KR" sz="2000" b="1" dirty="0"/>
            </a:br>
            <a:endParaRPr lang="ko-KR" altLang="en-US" sz="2000" b="1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89C5F17-F76E-DCD7-F77F-92B66CCA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2505"/>
            <a:ext cx="9144000" cy="582594"/>
          </a:xfrm>
        </p:spPr>
        <p:txBody>
          <a:bodyPr>
            <a:normAutofit lnSpcReduction="10000"/>
          </a:bodyPr>
          <a:lstStyle/>
          <a:p>
            <a:endParaRPr lang="en-US" altLang="ko-KR" sz="1400" b="1" dirty="0"/>
          </a:p>
          <a:p>
            <a:r>
              <a:rPr lang="ko-KR" altLang="en-US" sz="1400" b="1" dirty="0"/>
              <a:t>홍 세 현 </a:t>
            </a:r>
            <a:r>
              <a:rPr lang="en-US" altLang="ko-KR" sz="1400" b="1" dirty="0"/>
              <a:t>Hong Sehyun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D28D36-AC61-E290-FFCC-DB7AA869C750}"/>
              </a:ext>
            </a:extLst>
          </p:cNvPr>
          <p:cNvSpPr/>
          <p:nvPr/>
        </p:nvSpPr>
        <p:spPr>
          <a:xfrm>
            <a:off x="1435100" y="3899623"/>
            <a:ext cx="92329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7251F2-3B35-6406-541C-91B4580AE0A0}"/>
              </a:ext>
            </a:extLst>
          </p:cNvPr>
          <p:cNvCxnSpPr/>
          <p:nvPr/>
        </p:nvCxnSpPr>
        <p:spPr>
          <a:xfrm>
            <a:off x="927100" y="3149600"/>
            <a:ext cx="10337800" cy="0"/>
          </a:xfrm>
          <a:prstGeom prst="line">
            <a:avLst/>
          </a:prstGeom>
          <a:ln w="38100">
            <a:solidFill>
              <a:srgbClr val="144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부제목 2">
                <a:extLst>
                  <a:ext uri="{FF2B5EF4-FFF2-40B4-BE49-F238E27FC236}">
                    <a16:creationId xmlns:a16="http://schemas.microsoft.com/office/drawing/2014/main" id="{517A594A-1729-BA95-7D2A-BE9EB8667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3307626"/>
                <a:ext cx="9144000" cy="80154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8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𝒏𝒅</m:t>
                        </m:r>
                      </m:sup>
                    </m:sSup>
                  </m:oMath>
                </a14:m>
                <a:r>
                  <a:rPr lang="en-US" altLang="ko-KR" sz="1400" b="1" dirty="0"/>
                  <a:t> Paper Study     |     2022.07.20 Wed.</a:t>
                </a:r>
                <a:endParaRPr lang="ko-KR" altLang="en-US" sz="700" b="1" dirty="0"/>
              </a:p>
            </p:txBody>
          </p:sp>
        </mc:Choice>
        <mc:Fallback xmlns="">
          <p:sp>
            <p:nvSpPr>
              <p:cNvPr id="14" name="부제목 2">
                <a:extLst>
                  <a:ext uri="{FF2B5EF4-FFF2-40B4-BE49-F238E27FC236}">
                    <a16:creationId xmlns:a16="http://schemas.microsoft.com/office/drawing/2014/main" id="{517A594A-1729-BA95-7D2A-BE9EB866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307626"/>
                <a:ext cx="9144000" cy="801547"/>
              </a:xfrm>
              <a:prstGeom prst="rect">
                <a:avLst/>
              </a:prstGeom>
              <a:blipFill>
                <a:blip r:embed="rId3"/>
                <a:stretch>
                  <a:fillRect t="-3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40" y="5830890"/>
            <a:ext cx="1741520" cy="4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0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2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5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Static Quantization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5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Dynamic Quantization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2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Quantization Aware Training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8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E3290D-433C-E0D9-75EE-4E6AA058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604" y="2388452"/>
            <a:ext cx="9340649" cy="381233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Experiments and Results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57A83-5898-82A5-CE36-8A7414345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86" b="92093" l="0" r="98641">
                        <a14:foregroundMark x1="6990" y1="16279" x2="8738" y2="78605"/>
                        <a14:foregroundMark x1="8738" y1="78605" x2="19029" y2="98605"/>
                        <a14:foregroundMark x1="19029" y1="98605" x2="41849" y2="91586"/>
                        <a14:foregroundMark x1="76323" y1="70440" x2="94951" y2="38140"/>
                        <a14:foregroundMark x1="94951" y1="38140" x2="69903" y2="5116"/>
                        <a14:foregroundMark x1="69903" y1="5116" x2="0" y2="13953"/>
                        <a14:foregroundMark x1="17282" y1="18605" x2="23883" y2="35814"/>
                        <a14:foregroundMark x1="24272" y1="26512" x2="42524" y2="40465"/>
                        <a14:foregroundMark x1="44660" y1="26047" x2="21359" y2="32558"/>
                        <a14:foregroundMark x1="64272" y1="24186" x2="66990" y2="25116"/>
                        <a14:foregroundMark x1="58058" y1="23721" x2="51650" y2="34884"/>
                        <a14:foregroundMark x1="60194" y1="21395" x2="50874" y2="35349"/>
                        <a14:foregroundMark x1="66408" y1="40000" x2="61942" y2="56279"/>
                        <a14:foregroundMark x1="66408" y1="56744" x2="58098" y2="70631"/>
                        <a14:foregroundMark x1="72039" y1="51628" x2="54150" y2="70672"/>
                        <a14:foregroundMark x1="87573" y1="52558" x2="84078" y2="68372"/>
                        <a14:foregroundMark x1="12427" y1="80465" x2="8155" y2="92558"/>
                        <a14:foregroundMark x1="92621" y1="32558" x2="98641" y2="32558"/>
                        <a14:backgroundMark x1="92233" y1="79070" x2="46796" y2="95349"/>
                        <a14:backgroundMark x1="66602" y1="88372" x2="90874" y2="88372"/>
                        <a14:backgroundMark x1="90097" y1="78605" x2="76893" y2="98605"/>
                        <a14:backgroundMark x1="93981" y1="71163" x2="78058" y2="85581"/>
                        <a14:backgroundMark x1="80000" y1="84186" x2="67961" y2="93488"/>
                        <a14:backgroundMark x1="71262" y1="84651" x2="54951" y2="93023"/>
                        <a14:backgroundMark x1="54951" y1="94419" x2="76311" y2="95814"/>
                        <a14:backgroundMark x1="72427" y1="90233" x2="51262" y2="98140"/>
                        <a14:backgroundMark x1="53786" y1="97674" x2="67573" y2="97674"/>
                        <a14:backgroundMark x1="67573" y1="97674" x2="86019" y2="96279"/>
                        <a14:backgroundMark x1="48155" y1="96279" x2="54757" y2="98605"/>
                        <a14:backgroundMark x1="47767" y1="78605" x2="45631" y2="95814"/>
                        <a14:backgroundMark x1="47184" y1="79070" x2="91650" y2="78605"/>
                        <a14:backgroundMark x1="53592" y1="82791" x2="49320" y2="94419"/>
                        <a14:backgroundMark x1="44660" y1="97209" x2="48738" y2="96279"/>
                        <a14:backgroundMark x1="46019" y1="98140" x2="46796" y2="990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13" y="721082"/>
            <a:ext cx="4563481" cy="19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8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Experiments and Results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A2E3465-0042-3881-1F8E-094A26A99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0" y="2293178"/>
            <a:ext cx="11061400" cy="22716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A8600D3-77DB-63A0-06BF-ECC8AA68B5EA}"/>
              </a:ext>
            </a:extLst>
          </p:cNvPr>
          <p:cNvSpPr/>
          <p:nvPr/>
        </p:nvSpPr>
        <p:spPr>
          <a:xfrm>
            <a:off x="1832751" y="3907349"/>
            <a:ext cx="3748899" cy="336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3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References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29400-9D9A-4CEE-1082-3D029B4CE2D9}"/>
              </a:ext>
            </a:extLst>
          </p:cNvPr>
          <p:cNvSpPr txBox="1"/>
          <p:nvPr/>
        </p:nvSpPr>
        <p:spPr>
          <a:xfrm>
            <a:off x="143435" y="1228347"/>
            <a:ext cx="1235528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100" b="1" dirty="0">
                <a:solidFill>
                  <a:srgbClr val="222222"/>
                </a:solidFill>
                <a:latin typeface="Arial" panose="020B0604020202020204" pitchFamily="34" charset="0"/>
              </a:rPr>
              <a:t>[Paper]</a:t>
            </a:r>
          </a:p>
          <a:p>
            <a:pPr fontAlgn="ctr"/>
            <a:endParaRPr lang="en-US" altLang="ko-KR" sz="11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fontAlgn="ctr"/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Wu, H., Judd, P., Zhang, X., Isaev, M., &amp;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Micikevicius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(2020). Integer quantization for deep learning inference: Principles and empirical evaluation. </a:t>
            </a:r>
            <a:r>
              <a:rPr lang="en-US" altLang="ko-KR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arXiv:2004.09602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fontAlgn="ctr"/>
            <a:endParaRPr lang="en-US" altLang="ko-KR" sz="105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fontAlgn="ctr"/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Esser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K., McKinstry, J. L.,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Bablani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Appuswamy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&amp;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Modha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S. (2019). Learned step size quantization. </a:t>
            </a:r>
            <a:r>
              <a:rPr lang="en-US" altLang="ko-KR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arXiv:1902.08153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1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77D7-7B49-04EC-A65A-4D104E703CC7}"/>
              </a:ext>
            </a:extLst>
          </p:cNvPr>
          <p:cNvSpPr txBox="1"/>
          <p:nvPr/>
        </p:nvSpPr>
        <p:spPr>
          <a:xfrm>
            <a:off x="143435" y="2789496"/>
            <a:ext cx="1235528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100" b="1" dirty="0">
                <a:latin typeface="Arial" panose="020B0604020202020204" pitchFamily="34" charset="0"/>
              </a:rPr>
              <a:t>[Documentation]</a:t>
            </a:r>
          </a:p>
          <a:p>
            <a:pPr fontAlgn="ctr"/>
            <a:endParaRPr lang="en-US" altLang="ko-KR" sz="1100" b="1" dirty="0">
              <a:latin typeface="Arial" panose="020B0604020202020204" pitchFamily="34" charset="0"/>
            </a:endParaRPr>
          </a:p>
          <a:p>
            <a:pPr fontAlgn="ctr"/>
            <a:r>
              <a:rPr lang="en-US" altLang="ko-KR" sz="1100" i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Quantization Recipe — </a:t>
            </a:r>
            <a:r>
              <a:rPr lang="en-US" altLang="ko-KR" sz="1100" i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PyTorch</a:t>
            </a:r>
            <a:r>
              <a:rPr lang="en-US" altLang="ko-KR" sz="1100" i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Tutorials 1.12.0+cu102 documentation</a:t>
            </a:r>
            <a:endParaRPr lang="en-US" altLang="ko-KR" sz="1100" b="1" i="1" dirty="0">
              <a:latin typeface="Arial" panose="020B0604020202020204" pitchFamily="34" charset="0"/>
            </a:endParaRPr>
          </a:p>
          <a:p>
            <a:pPr fontAlgn="ctr"/>
            <a:r>
              <a:rPr lang="en-US" altLang="ko-KR" sz="1100" i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Quantization — </a:t>
            </a:r>
            <a:r>
              <a:rPr lang="en-US" altLang="ko-KR" sz="1100" i="1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PyTorch</a:t>
            </a:r>
            <a:r>
              <a:rPr lang="en-US" altLang="ko-KR" sz="1100" i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1.12 documentation</a:t>
            </a:r>
            <a:endParaRPr lang="en-US" altLang="ko-KR" sz="1100" i="1" dirty="0"/>
          </a:p>
          <a:p>
            <a:pPr fontAlgn="ctr"/>
            <a:r>
              <a:rPr lang="en-US" altLang="ko-KR" sz="1100" i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Quantization on </a:t>
            </a:r>
            <a:r>
              <a:rPr lang="en-US" altLang="ko-KR" sz="1100" i="1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PyTorch</a:t>
            </a:r>
            <a:r>
              <a:rPr lang="en-US" altLang="ko-KR" sz="1100" i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altLang="ko-KR" sz="1100" i="1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PyTorch</a:t>
            </a:r>
            <a:endParaRPr lang="en-US" altLang="ko-KR" sz="1100" b="1" i="1" dirty="0">
              <a:latin typeface="Arial" panose="020B0604020202020204" pitchFamily="34" charset="0"/>
            </a:endParaRPr>
          </a:p>
          <a:p>
            <a:pPr fontAlgn="ctr"/>
            <a:r>
              <a:rPr lang="ko-KR" altLang="en-US" sz="1100" i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양자화 인식 훈련  </a:t>
            </a:r>
            <a:r>
              <a:rPr lang="en-US" altLang="ko-KR" sz="1100" i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  TensorFlow Model Optimization</a:t>
            </a:r>
            <a:endParaRPr lang="en-US" altLang="ko-KR" sz="1100" b="1" i="1" dirty="0">
              <a:latin typeface="Arial" panose="020B0604020202020204" pitchFamily="34" charset="0"/>
            </a:endParaRPr>
          </a:p>
          <a:p>
            <a:pPr fontAlgn="ctr"/>
            <a:r>
              <a:rPr lang="ko-KR" altLang="en-US" sz="1100" i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양자화 인식 훈련 종합 가이드  </a:t>
            </a:r>
            <a:r>
              <a:rPr lang="en-US" altLang="ko-KR" sz="1100" i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  TensorFlow Model Optimization</a:t>
            </a:r>
            <a:endParaRPr lang="en-US" altLang="ko-KR" sz="1100" b="1" i="1" dirty="0">
              <a:latin typeface="Arial" panose="020B0604020202020204" pitchFamily="34" charset="0"/>
            </a:endParaRPr>
          </a:p>
          <a:p>
            <a:pPr fontAlgn="ctr"/>
            <a:r>
              <a:rPr lang="en-US" altLang="ko-KR" sz="1100" i="1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</a:t>
            </a:r>
            <a:r>
              <a:rPr lang="en-US" altLang="ko-KR" sz="1100" i="1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100" i="1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예제의 양자화 인식 훈련  </a:t>
            </a:r>
            <a:r>
              <a:rPr lang="en-US" altLang="ko-KR" sz="1100" i="1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  TensorFlow Model Optimization</a:t>
            </a:r>
            <a:endParaRPr lang="en-US" altLang="ko-KR" sz="1100" b="1" i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F4A9D-9572-00A1-2D94-257C5E1B285A}"/>
              </a:ext>
            </a:extLst>
          </p:cNvPr>
          <p:cNvSpPr txBox="1"/>
          <p:nvPr/>
        </p:nvSpPr>
        <p:spPr>
          <a:xfrm>
            <a:off x="143435" y="4858476"/>
            <a:ext cx="1235528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100" b="1" dirty="0">
                <a:latin typeface="Arial" panose="020B0604020202020204" pitchFamily="34" charset="0"/>
              </a:rPr>
              <a:t>[Note &amp; Memo]</a:t>
            </a:r>
          </a:p>
          <a:p>
            <a:pPr fontAlgn="ctr"/>
            <a:endParaRPr lang="en-US" altLang="ko-KR" sz="1100" b="1" dirty="0">
              <a:latin typeface="Arial" panose="020B0604020202020204" pitchFamily="34" charset="0"/>
            </a:endParaRPr>
          </a:p>
          <a:p>
            <a:pPr fontAlgn="ctr"/>
            <a:r>
              <a:rPr lang="en-US" altLang="ko-KR" sz="1100" i="1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Distiller </a:t>
            </a:r>
            <a:r>
              <a:rPr lang="ko-KR" altLang="en-US" sz="1100" i="1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모델 압축 기법 </a:t>
            </a:r>
            <a:r>
              <a:rPr lang="en-US" altLang="ko-KR" sz="1100" i="1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(3) : Quantization </a:t>
            </a:r>
            <a:r>
              <a:rPr lang="ko-KR" altLang="en-US" sz="1100" i="1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양자화 </a:t>
            </a:r>
            <a:r>
              <a:rPr lang="en-US" altLang="ko-KR" sz="1100" i="1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</a:t>
            </a:r>
            <a:r>
              <a:rPr lang="en-US" altLang="ko-KR" sz="1100" i="1" dirty="0" err="1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dankernel</a:t>
            </a:r>
            <a:r>
              <a:rPr lang="en-US" altLang="ko-KR" sz="1100" i="1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: Deep Tech Blog (sciomagelab.com)</a:t>
            </a:r>
            <a:endParaRPr lang="en-US" altLang="ko-KR" sz="1100" b="1" i="1" dirty="0">
              <a:latin typeface="Arial" panose="020B0604020202020204" pitchFamily="34" charset="0"/>
            </a:endParaRPr>
          </a:p>
          <a:p>
            <a:pPr fontAlgn="ctr"/>
            <a:r>
              <a:rPr lang="ko-KR" altLang="en-US" sz="1100" i="1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딥러닝 </a:t>
            </a:r>
            <a:r>
              <a:rPr lang="en-US" altLang="ko-KR" sz="1100" i="1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Quantization(</a:t>
            </a:r>
            <a:r>
              <a:rPr lang="ko-KR" altLang="en-US" sz="1100" i="1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양자화</a:t>
            </a:r>
            <a:r>
              <a:rPr lang="en-US" altLang="ko-KR" sz="1100" i="1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</a:t>
            </a:r>
            <a:r>
              <a:rPr lang="ko-KR" altLang="en-US" sz="1100" i="1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정리 </a:t>
            </a:r>
            <a:r>
              <a:rPr lang="en-US" altLang="ko-KR" sz="1100" i="1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(velog.io)</a:t>
            </a:r>
            <a:r>
              <a:rPr lang="en-US" altLang="ko-KR" sz="1100" b="1" i="1" dirty="0">
                <a:latin typeface="Arial" panose="020B0604020202020204" pitchFamily="34" charset="0"/>
              </a:rPr>
              <a:t> </a:t>
            </a:r>
          </a:p>
          <a:p>
            <a:pPr fontAlgn="ctr"/>
            <a:r>
              <a:rPr lang="en-US" altLang="ko-KR" sz="1100" i="1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Quantization (velog.io)</a:t>
            </a:r>
            <a:endParaRPr lang="en-US" altLang="ko-KR" sz="1100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7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931F68-6110-47CF-9A48-02BB17DEFA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731" y="3115132"/>
            <a:ext cx="187522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30" dirty="0">
                <a:solidFill>
                  <a:srgbClr val="F1F1F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8480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6E1E6-5879-D887-183A-E37AF63358B5}"/>
              </a:ext>
            </a:extLst>
          </p:cNvPr>
          <p:cNvSpPr txBox="1"/>
          <p:nvPr/>
        </p:nvSpPr>
        <p:spPr>
          <a:xfrm>
            <a:off x="1365510" y="1382286"/>
            <a:ext cx="7391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Introduction</a:t>
            </a:r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en-US" altLang="ko-KR" sz="2000" b="1" spc="-30" dirty="0"/>
              <a:t>Dynamic Quantization</a:t>
            </a:r>
          </a:p>
          <a:p>
            <a:pPr lvl="1"/>
            <a:endParaRPr lang="en-US" altLang="ko-KR" sz="2800" b="1" spc="-30" dirty="0"/>
          </a:p>
          <a:p>
            <a:pPr marL="342900" indent="-342900">
              <a:buAutoNum type="arabicPeriod"/>
            </a:pPr>
            <a:r>
              <a:rPr lang="en-US" altLang="ko-KR" sz="2000" b="1" spc="-30" dirty="0"/>
              <a:t>Static Quantization</a:t>
            </a:r>
          </a:p>
          <a:p>
            <a:pPr marL="342900" indent="-342900">
              <a:buAutoNum type="arabicPeriod"/>
            </a:pPr>
            <a:endParaRPr lang="en-US" altLang="ko-KR" sz="2800" b="1" spc="-30" dirty="0"/>
          </a:p>
          <a:p>
            <a:pPr marL="342900" indent="-342900">
              <a:buAutoNum type="arabicPeriod"/>
            </a:pPr>
            <a:r>
              <a:rPr lang="en-US" altLang="ko-KR" sz="2000" b="1" spc="-30" dirty="0"/>
              <a:t>Quantization Aware Training</a:t>
            </a:r>
          </a:p>
          <a:p>
            <a:pPr marL="342900" indent="-342900">
              <a:buAutoNum type="arabicPeriod"/>
            </a:pPr>
            <a:endParaRPr lang="en-US" altLang="ko-KR" sz="2800" b="1" spc="-30" dirty="0"/>
          </a:p>
          <a:p>
            <a:pPr marL="342900" indent="-342900">
              <a:buAutoNum type="arabicPeriod"/>
            </a:pPr>
            <a:r>
              <a:rPr lang="en-US" altLang="ko-KR" sz="2000" b="1" spc="-30" dirty="0"/>
              <a:t>Experiments</a:t>
            </a:r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Reference and Q &amp; A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5112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931F68-6110-47CF-9A48-02BB17DEFA51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44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7894" y="3115132"/>
            <a:ext cx="3886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30" dirty="0">
                <a:solidFill>
                  <a:srgbClr val="F1F1F1"/>
                </a:solidFill>
              </a:rPr>
              <a:t>Thank you 🙂</a:t>
            </a:r>
          </a:p>
        </p:txBody>
      </p:sp>
    </p:spTree>
    <p:extLst>
      <p:ext uri="{BB962C8B-B14F-4D97-AF65-F5344CB8AC3E}">
        <p14:creationId xmlns:p14="http://schemas.microsoft.com/office/powerpoint/2010/main" val="144874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3CEEA-692F-6489-A476-B6CD33320E53}"/>
              </a:ext>
            </a:extLst>
          </p:cNvPr>
          <p:cNvSpPr txBox="1"/>
          <p:nvPr/>
        </p:nvSpPr>
        <p:spPr>
          <a:xfrm>
            <a:off x="4145842" y="2734492"/>
            <a:ext cx="7741357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1. Reduce Model Size</a:t>
            </a:r>
            <a:br>
              <a:rPr lang="en-US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2. Reduce Computation</a:t>
            </a:r>
            <a:br>
              <a:rPr lang="en-US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3. Using Hardware more Efficiently and Economically</a:t>
            </a:r>
            <a:r>
              <a:rPr lang="ko-KR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kern="1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benefits for deployment)</a:t>
            </a:r>
            <a:endParaRPr lang="ko-KR" altLang="ko-KR" sz="1600" kern="1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Picture 2" descr="저가의 소형 임베디드 시스템">
            <a:extLst>
              <a:ext uri="{FF2B5EF4-FFF2-40B4-BE49-F238E27FC236}">
                <a16:creationId xmlns:a16="http://schemas.microsoft.com/office/drawing/2014/main" id="{2D78384F-ACCE-F1FE-52A9-7BB42C8E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4" y="2189849"/>
            <a:ext cx="28575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95AC53-3006-CF28-5E05-A1676C95FDCB}"/>
              </a:ext>
            </a:extLst>
          </p:cNvPr>
          <p:cNvSpPr txBox="1"/>
          <p:nvPr/>
        </p:nvSpPr>
        <p:spPr>
          <a:xfrm>
            <a:off x="436492" y="4471563"/>
            <a:ext cx="7741357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144E25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Embedded Board Sample Image</a:t>
            </a:r>
            <a:endParaRPr lang="ko-KR" altLang="ko-KR" sz="1200" kern="100" dirty="0">
              <a:solidFill>
                <a:srgbClr val="144E25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903517-9F1B-2A57-58F8-F4D137AEC8BE}"/>
              </a:ext>
            </a:extLst>
          </p:cNvPr>
          <p:cNvSpPr txBox="1"/>
          <p:nvPr/>
        </p:nvSpPr>
        <p:spPr>
          <a:xfrm>
            <a:off x="6024637" y="1986759"/>
            <a:ext cx="3587997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ctr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b="1" kern="100" dirty="0">
                <a:solidFill>
                  <a:srgbClr val="144E25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Goal of Quantization</a:t>
            </a:r>
            <a:endParaRPr lang="ko-KR" altLang="ko-KR" b="1" kern="100" dirty="0">
              <a:solidFill>
                <a:srgbClr val="144E25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1D1DBB-F2F6-64CC-1817-2BFD74F9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27" y="1534615"/>
            <a:ext cx="7311029" cy="3788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1216A-3A20-31B6-0404-8C889BC38C9B}"/>
              </a:ext>
            </a:extLst>
          </p:cNvPr>
          <p:cNvSpPr txBox="1"/>
          <p:nvPr/>
        </p:nvSpPr>
        <p:spPr>
          <a:xfrm>
            <a:off x="8113676" y="2016161"/>
            <a:ext cx="3587997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ctr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b="1" kern="100" dirty="0">
                <a:solidFill>
                  <a:srgbClr val="144E25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Result of Quantization</a:t>
            </a:r>
            <a:endParaRPr lang="ko-KR" altLang="ko-KR" b="1" kern="100" dirty="0">
              <a:solidFill>
                <a:srgbClr val="144E25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2AF52-D074-C6CB-E31D-890FDFA8234D}"/>
              </a:ext>
            </a:extLst>
          </p:cNvPr>
          <p:cNvSpPr txBox="1"/>
          <p:nvPr/>
        </p:nvSpPr>
        <p:spPr>
          <a:xfrm>
            <a:off x="8113676" y="2904298"/>
            <a:ext cx="61242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Model Size Drop : ¼ 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●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Inference Speed Up : 2~4 Times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●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Almost no Performance Drop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6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5EE847-AEDE-344A-07EA-F8F3B45A27CA}"/>
              </a:ext>
            </a:extLst>
          </p:cNvPr>
          <p:cNvGrpSpPr/>
          <p:nvPr/>
        </p:nvGrpSpPr>
        <p:grpSpPr>
          <a:xfrm>
            <a:off x="1462293" y="1356936"/>
            <a:ext cx="9267413" cy="4144128"/>
            <a:chOff x="317368" y="1688592"/>
            <a:chExt cx="8894365" cy="3977311"/>
          </a:xfrm>
        </p:grpSpPr>
        <p:pic>
          <p:nvPicPr>
            <p:cNvPr id="8" name="그림 7" descr="테이블이(가) 표시된 사진&#10;&#10;자동 생성된 설명">
              <a:extLst>
                <a:ext uri="{FF2B5EF4-FFF2-40B4-BE49-F238E27FC236}">
                  <a16:creationId xmlns:a16="http://schemas.microsoft.com/office/drawing/2014/main" id="{42422277-BB52-79D9-6BE8-A4F4B47E3B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256" r="22627"/>
            <a:stretch/>
          </p:blipFill>
          <p:spPr>
            <a:xfrm>
              <a:off x="317368" y="1688592"/>
              <a:ext cx="8894365" cy="397731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6376A6-EA82-86FF-619B-951449C47CCD}"/>
                </a:ext>
              </a:extLst>
            </p:cNvPr>
            <p:cNvSpPr/>
            <p:nvPr/>
          </p:nvSpPr>
          <p:spPr>
            <a:xfrm>
              <a:off x="5103813" y="4029507"/>
              <a:ext cx="1548447" cy="15261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208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3A28A075-1C5E-EDD6-C2C0-F0A4B4F0B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384" y="1974020"/>
            <a:ext cx="8511231" cy="290995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81E8F-B5CB-AC9D-9C8A-CE3CAA76C02A}"/>
              </a:ext>
            </a:extLst>
          </p:cNvPr>
          <p:cNvSpPr/>
          <p:nvPr/>
        </p:nvSpPr>
        <p:spPr>
          <a:xfrm>
            <a:off x="5611723" y="4474696"/>
            <a:ext cx="4245517" cy="3129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7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3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784</Words>
  <Application>Microsoft Office PowerPoint</Application>
  <PresentationFormat>와이드스크린</PresentationFormat>
  <Paragraphs>147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Roboto</vt:lpstr>
      <vt:lpstr>Office 테마</vt:lpstr>
      <vt:lpstr>Introduction and Execution of Quantization based on PyTorch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Thank you 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R-CNN Real-Time Object Detection with Region Proposal Networks </dc:title>
  <dc:creator>Sehyun Hong</dc:creator>
  <cp:lastModifiedBy>Sehyun Hong</cp:lastModifiedBy>
  <cp:revision>312</cp:revision>
  <dcterms:created xsi:type="dcterms:W3CDTF">2022-06-28T07:41:43Z</dcterms:created>
  <dcterms:modified xsi:type="dcterms:W3CDTF">2022-07-15T10:08:01Z</dcterms:modified>
</cp:coreProperties>
</file>