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322" r:id="rId4"/>
    <p:sldId id="323" r:id="rId5"/>
    <p:sldId id="324" r:id="rId6"/>
    <p:sldId id="330" r:id="rId7"/>
    <p:sldId id="331" r:id="rId8"/>
    <p:sldId id="332" r:id="rId9"/>
    <p:sldId id="333" r:id="rId10"/>
    <p:sldId id="334" r:id="rId11"/>
    <p:sldId id="329" r:id="rId12"/>
    <p:sldId id="325" r:id="rId13"/>
    <p:sldId id="335" r:id="rId14"/>
    <p:sldId id="336" r:id="rId15"/>
    <p:sldId id="326" r:id="rId16"/>
    <p:sldId id="327" r:id="rId17"/>
    <p:sldId id="321" r:id="rId18"/>
    <p:sldId id="284" r:id="rId19"/>
    <p:sldId id="316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4E2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59" autoAdjust="0"/>
    <p:restoredTop sz="81612" autoAdjust="0"/>
  </p:normalViewPr>
  <p:slideViewPr>
    <p:cSldViewPr snapToGrid="0">
      <p:cViewPr varScale="1">
        <p:scale>
          <a:sx n="70" d="100"/>
          <a:sy n="70" d="100"/>
        </p:scale>
        <p:origin x="1291" y="43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8C714C-B4A7-457B-92AA-320F1353C73F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A33153-BBCF-44B3-971E-0C3ED68EC1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684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33153-BBCF-44B3-971E-0C3ED68EC11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2406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마지막으로 </a:t>
            </a:r>
            <a:r>
              <a:rPr lang="ko-KR" altLang="en-US" dirty="0" err="1"/>
              <a:t>기억할만한</a:t>
            </a:r>
            <a:r>
              <a:rPr lang="ko-KR" altLang="en-US" dirty="0"/>
              <a:t> 한 가지는</a:t>
            </a:r>
            <a:r>
              <a:rPr lang="en-US" altLang="ko-KR" dirty="0"/>
              <a:t>, Dequantization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Quantization</a:t>
            </a:r>
            <a:r>
              <a:rPr lang="ko-KR" altLang="en-US" dirty="0"/>
              <a:t>된</a:t>
            </a:r>
            <a:r>
              <a:rPr lang="en-US" altLang="ko-KR" dirty="0"/>
              <a:t>, </a:t>
            </a:r>
            <a:r>
              <a:rPr lang="ko-KR" altLang="en-US" dirty="0"/>
              <a:t>즉 </a:t>
            </a:r>
            <a:r>
              <a:rPr lang="en-US" altLang="ko-KR" dirty="0"/>
              <a:t>INT8</a:t>
            </a:r>
            <a:r>
              <a:rPr lang="ko-KR" altLang="en-US" dirty="0"/>
              <a:t>인 결과를 다시 </a:t>
            </a:r>
            <a:r>
              <a:rPr lang="en-US" altLang="ko-KR" dirty="0"/>
              <a:t>Float Point </a:t>
            </a:r>
            <a:r>
              <a:rPr lang="ko-KR" altLang="en-US" dirty="0"/>
              <a:t>로 바꾸는 과정입니다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앞의 </a:t>
            </a:r>
            <a:r>
              <a:rPr lang="en-US" altLang="ko-KR" dirty="0"/>
              <a:t>Quantization</a:t>
            </a:r>
            <a:r>
              <a:rPr lang="ko-KR" altLang="en-US" dirty="0"/>
              <a:t>에서</a:t>
            </a:r>
            <a:r>
              <a:rPr lang="en-US" altLang="ko-KR" dirty="0"/>
              <a:t>, </a:t>
            </a:r>
            <a:r>
              <a:rPr lang="ko-KR" altLang="en-US" dirty="0"/>
              <a:t>애초에 </a:t>
            </a:r>
            <a:r>
              <a:rPr lang="en-US" altLang="ko-KR" dirty="0"/>
              <a:t>Float Type</a:t>
            </a:r>
            <a:r>
              <a:rPr lang="ko-KR" altLang="en-US" dirty="0"/>
              <a:t>을 </a:t>
            </a:r>
            <a:r>
              <a:rPr lang="en-US" altLang="ko-KR" dirty="0"/>
              <a:t>INT Type</a:t>
            </a:r>
            <a:r>
              <a:rPr lang="ko-KR" altLang="en-US" dirty="0"/>
              <a:t>으로 변환하면서 반올림을 적용하였기 때문에 이때 정보가 손실되게 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근데 </a:t>
            </a:r>
            <a:r>
              <a:rPr lang="en-US" altLang="ko-KR" dirty="0"/>
              <a:t>Dequantization</a:t>
            </a:r>
            <a:r>
              <a:rPr lang="ko-KR" altLang="en-US" dirty="0"/>
              <a:t>을 한다고 해서 잃어버린 정보가 복구되는 것은 아니며</a:t>
            </a:r>
            <a:r>
              <a:rPr lang="en-US" altLang="ko-KR" dirty="0"/>
              <a:t>, Error</a:t>
            </a:r>
            <a:r>
              <a:rPr lang="ko-KR" altLang="en-US" dirty="0"/>
              <a:t>가 발생하는데 이 </a:t>
            </a:r>
            <a:r>
              <a:rPr lang="en-US" altLang="ko-KR" dirty="0"/>
              <a:t>Error</a:t>
            </a:r>
            <a:r>
              <a:rPr lang="ko-KR" altLang="en-US" dirty="0"/>
              <a:t>가 </a:t>
            </a:r>
            <a:r>
              <a:rPr lang="en-US" altLang="ko-KR" dirty="0"/>
              <a:t>Quantization Error</a:t>
            </a:r>
            <a:r>
              <a:rPr lang="ko-KR" altLang="en-US" dirty="0"/>
              <a:t>이며 이 </a:t>
            </a:r>
            <a:r>
              <a:rPr lang="en-US" altLang="ko-KR" dirty="0"/>
              <a:t>Error</a:t>
            </a:r>
            <a:r>
              <a:rPr lang="ko-KR" altLang="en-US" dirty="0"/>
              <a:t>를 줄이는 것이 좋은 </a:t>
            </a:r>
            <a:r>
              <a:rPr lang="en-US" altLang="ko-KR" dirty="0"/>
              <a:t>Quantization Algorithm</a:t>
            </a:r>
            <a:r>
              <a:rPr lang="ko-KR" altLang="en-US" dirty="0"/>
              <a:t>이라 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33153-BBCF-44B3-971E-0C3ED68EC11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31399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이러한 개념을 가지는 것이 </a:t>
            </a:r>
            <a:r>
              <a:rPr lang="en-US" altLang="ko-KR" dirty="0"/>
              <a:t>Quantization</a:t>
            </a:r>
            <a:r>
              <a:rPr lang="ko-KR" altLang="en-US" dirty="0"/>
              <a:t>인데</a:t>
            </a:r>
            <a:r>
              <a:rPr lang="en-US" altLang="ko-KR" dirty="0"/>
              <a:t>, </a:t>
            </a:r>
            <a:r>
              <a:rPr lang="ko-KR" altLang="en-US" dirty="0"/>
              <a:t>지금부터는 각각의 방식에 대해 알아보도록 하겠습니다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Static Quantization</a:t>
            </a:r>
            <a:r>
              <a:rPr lang="ko-KR" altLang="en-US" dirty="0"/>
              <a:t>과 </a:t>
            </a:r>
            <a:r>
              <a:rPr lang="en-US" altLang="ko-KR" dirty="0"/>
              <a:t>Dynamic Quantization</a:t>
            </a:r>
            <a:r>
              <a:rPr lang="ko-KR" altLang="en-US" dirty="0"/>
              <a:t>을 같이 비교 하면서 설명하자면</a:t>
            </a:r>
            <a:r>
              <a:rPr lang="en-US" altLang="ko-KR" dirty="0"/>
              <a:t>, </a:t>
            </a:r>
          </a:p>
          <a:p>
            <a:pPr marL="0" indent="0">
              <a:buNone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Dynamic Quantization</a:t>
            </a:r>
            <a:r>
              <a:rPr lang="ko-KR" altLang="en-US" dirty="0"/>
              <a:t>은 가중치에 대해서만 양자화를 진행하지만</a:t>
            </a:r>
            <a:r>
              <a:rPr lang="en-US" altLang="ko-KR" dirty="0"/>
              <a:t>, Static Quantization</a:t>
            </a:r>
            <a:r>
              <a:rPr lang="ko-KR" altLang="en-US" dirty="0"/>
              <a:t>은 가중치와 </a:t>
            </a:r>
            <a:r>
              <a:rPr lang="en-US" altLang="ko-KR" dirty="0"/>
              <a:t>Activation</a:t>
            </a:r>
            <a:r>
              <a:rPr lang="ko-KR" altLang="en-US" dirty="0"/>
              <a:t>에 대해서도 양자화를 진행한다고 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특히</a:t>
            </a:r>
            <a:r>
              <a:rPr lang="en-US" altLang="ko-KR" dirty="0"/>
              <a:t>, Clipping Range</a:t>
            </a:r>
            <a:r>
              <a:rPr lang="ko-KR" altLang="en-US" dirty="0"/>
              <a:t>은</a:t>
            </a:r>
            <a:r>
              <a:rPr lang="en-US" altLang="ko-KR" dirty="0"/>
              <a:t>, </a:t>
            </a:r>
            <a:r>
              <a:rPr lang="en-US" altLang="ko-KR" b="0" i="0" dirty="0" err="1">
                <a:solidFill>
                  <a:srgbClr val="212529"/>
                </a:solidFill>
                <a:effectLst/>
                <a:latin typeface="NanumGothicCoding" panose="020D0009000000000000" pitchFamily="49" charset="-127"/>
                <a:ea typeface="NanumGothicCoding" panose="020D0009000000000000" pitchFamily="49" charset="-127"/>
              </a:rPr>
              <a:t>lower_bound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NanumGothicCoding" panose="020D0009000000000000" pitchFamily="49" charset="-127"/>
                <a:ea typeface="NanumGothicCoding" panose="020D0009000000000000" pitchFamily="49" charset="-127"/>
              </a:rPr>
              <a:t>와 </a:t>
            </a:r>
            <a:r>
              <a:rPr lang="en-US" altLang="ko-KR" b="0" i="0" dirty="0" err="1">
                <a:solidFill>
                  <a:srgbClr val="212529"/>
                </a:solidFill>
                <a:effectLst/>
                <a:latin typeface="NanumGothicCoding" panose="020D0009000000000000" pitchFamily="49" charset="-127"/>
                <a:ea typeface="NanumGothicCoding" panose="020D0009000000000000" pitchFamily="49" charset="-127"/>
              </a:rPr>
              <a:t>upper_bound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NanumGothicCoding" panose="020D0009000000000000" pitchFamily="49" charset="-127"/>
                <a:ea typeface="NanumGothicCoding" panose="020D0009000000000000" pitchFamily="49" charset="-127"/>
              </a:rPr>
              <a:t>를 이용하여 값을 특정 범위안의 값을 가지도록 하는 것인데</a:t>
            </a:r>
            <a:endParaRPr lang="en-US" altLang="ko-KR" b="0" i="0" dirty="0">
              <a:solidFill>
                <a:srgbClr val="212529"/>
              </a:solidFill>
              <a:effectLst/>
              <a:latin typeface="NanumGothicCoding" panose="020D0009000000000000" pitchFamily="49" charset="-127"/>
              <a:ea typeface="NanumGothicCoding" panose="020D0009000000000000" pitchFamily="49" charset="-127"/>
            </a:endParaRP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Dynamic</a:t>
            </a:r>
            <a:r>
              <a:rPr lang="ko-KR" altLang="en-US" dirty="0"/>
              <a:t>에서는 </a:t>
            </a:r>
            <a:r>
              <a:rPr lang="en-US" altLang="ko-KR" dirty="0"/>
              <a:t>Clipping Range</a:t>
            </a:r>
            <a:r>
              <a:rPr lang="ko-KR" altLang="en-US" dirty="0"/>
              <a:t>를 고정하지 않고</a:t>
            </a:r>
            <a:r>
              <a:rPr lang="en-US" altLang="ko-KR" dirty="0"/>
              <a:t>, Static</a:t>
            </a:r>
            <a:r>
              <a:rPr lang="ko-KR" altLang="en-US" dirty="0"/>
              <a:t>에서는 </a:t>
            </a:r>
            <a:r>
              <a:rPr lang="en-US" altLang="ko-KR" dirty="0"/>
              <a:t>Clipping Range</a:t>
            </a:r>
            <a:r>
              <a:rPr lang="ko-KR" altLang="en-US" dirty="0"/>
              <a:t>를 고정하는 것이 가장 큰 특징입니다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b="0" i="0" dirty="0">
                <a:solidFill>
                  <a:srgbClr val="212529"/>
                </a:solidFill>
                <a:effectLst/>
                <a:latin typeface="NanumGothicCoding" panose="020D0009000000000000" pitchFamily="49" charset="-127"/>
                <a:ea typeface="NanumGothicCoding" panose="020D0009000000000000" pitchFamily="49" charset="-127"/>
              </a:rPr>
              <a:t>즉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NanumGothicCoding" panose="020D0009000000000000" pitchFamily="49" charset="-127"/>
                <a:ea typeface="NanumGothicCoding" panose="020D0009000000000000" pitchFamily="49" charset="-127"/>
              </a:rPr>
              <a:t>, Static </a:t>
            </a:r>
            <a:r>
              <a:rPr lang="en-US" altLang="ko-KR" b="0" i="0" dirty="0" err="1">
                <a:solidFill>
                  <a:srgbClr val="212529"/>
                </a:solidFill>
                <a:effectLst/>
                <a:latin typeface="NanumGothicCoding" panose="020D0009000000000000" pitchFamily="49" charset="-127"/>
                <a:ea typeface="NanumGothicCoding" panose="020D0009000000000000" pitchFamily="49" charset="-127"/>
              </a:rPr>
              <a:t>Quantizaiton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NanumGothicCoding" panose="020D0009000000000000" pitchFamily="49" charset="-127"/>
                <a:ea typeface="NanumGothicCoding" panose="020D0009000000000000" pitchFamily="49" charset="-127"/>
              </a:rPr>
              <a:t>은 미리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NanumGothicCoding" panose="020D0009000000000000" pitchFamily="49" charset="-127"/>
                <a:ea typeface="NanumGothicCoding" panose="020D0009000000000000" pitchFamily="49" charset="-127"/>
              </a:rPr>
              <a:t>Clipping Range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NanumGothicCoding" panose="020D0009000000000000" pitchFamily="49" charset="-127"/>
                <a:ea typeface="NanumGothicCoding" panose="020D0009000000000000" pitchFamily="49" charset="-127"/>
              </a:rPr>
              <a:t>를 고정하기 위해 샘플 입력 데이터를 준비하여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NanumGothicCoding" panose="020D0009000000000000" pitchFamily="49" charset="-127"/>
                <a:ea typeface="NanumGothicCoding" panose="020D0009000000000000" pitchFamily="49" charset="-127"/>
              </a:rPr>
              <a:t>Calibration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NanumGothicCoding" panose="020D0009000000000000" pitchFamily="49" charset="-127"/>
                <a:ea typeface="NanumGothicCoding" panose="020D0009000000000000" pitchFamily="49" charset="-127"/>
              </a:rPr>
              <a:t>하는 과정이 필요하며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NanumGothicCoding" panose="020D0009000000000000" pitchFamily="49" charset="-127"/>
                <a:ea typeface="NanumGothicCoding" panose="020D0009000000000000" pitchFamily="49" charset="-127"/>
              </a:rPr>
              <a:t>,</a:t>
            </a:r>
          </a:p>
          <a:p>
            <a:pPr marL="0" indent="0">
              <a:buNone/>
            </a:pPr>
            <a:endParaRPr lang="en-US" altLang="ko-KR" b="0" i="0" dirty="0">
              <a:solidFill>
                <a:srgbClr val="212529"/>
              </a:solidFill>
              <a:effectLst/>
              <a:latin typeface="NanumGothicCoding" panose="020D0009000000000000" pitchFamily="49" charset="-127"/>
              <a:ea typeface="NanumGothicCoding" panose="020D0009000000000000" pitchFamily="49" charset="-127"/>
            </a:endParaRPr>
          </a:p>
          <a:p>
            <a:pPr marL="0" indent="0">
              <a:buNone/>
            </a:pPr>
            <a:r>
              <a:rPr lang="en-US" altLang="ko-KR" b="0" i="0" dirty="0">
                <a:solidFill>
                  <a:srgbClr val="212529"/>
                </a:solidFill>
                <a:effectLst/>
                <a:latin typeface="NanumGothicCoding" panose="020D0009000000000000" pitchFamily="49" charset="-127"/>
                <a:ea typeface="NanumGothicCoding" panose="020D0009000000000000" pitchFamily="49" charset="-127"/>
              </a:rPr>
              <a:t>Dynamic Quantization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NanumGothicCoding" panose="020D0009000000000000" pitchFamily="49" charset="-127"/>
                <a:ea typeface="NanumGothicCoding" panose="020D0009000000000000" pitchFamily="49" charset="-127"/>
              </a:rPr>
              <a:t>은 실시간으로 입력 값의 범위를 받아서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NanumGothicCoding" panose="020D0009000000000000" pitchFamily="49" charset="-127"/>
                <a:ea typeface="NanumGothicCoding" panose="020D0009000000000000" pitchFamily="49" charset="-127"/>
              </a:rPr>
              <a:t>Clipping Range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NanumGothicCoding" panose="020D0009000000000000" pitchFamily="49" charset="-127"/>
                <a:ea typeface="NanumGothicCoding" panose="020D0009000000000000" pitchFamily="49" charset="-127"/>
              </a:rPr>
              <a:t>를 결정해야 하므로 추가적인 계산 비용이 들 수 밖에 없습니다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NanumGothicCoding" panose="020D0009000000000000" pitchFamily="49" charset="-127"/>
                <a:ea typeface="NanumGothicCoding" panose="020D0009000000000000" pitchFamily="49" charset="-127"/>
              </a:rPr>
              <a:t>.</a:t>
            </a:r>
          </a:p>
          <a:p>
            <a:pPr marL="0" indent="0">
              <a:buNone/>
            </a:pPr>
            <a:endParaRPr lang="en-US" altLang="ko-KR" b="0" i="0" dirty="0">
              <a:solidFill>
                <a:srgbClr val="212529"/>
              </a:solidFill>
              <a:effectLst/>
              <a:latin typeface="NanumGothicCoding" panose="020D0009000000000000" pitchFamily="49" charset="-127"/>
              <a:ea typeface="NanumGothicCoding" panose="020D0009000000000000" pitchFamily="49" charset="-127"/>
            </a:endParaRPr>
          </a:p>
          <a:p>
            <a:pPr marL="0" indent="0">
              <a:buNone/>
            </a:pPr>
            <a:r>
              <a:rPr lang="ko-KR" altLang="en-US" b="0" i="0" dirty="0">
                <a:solidFill>
                  <a:srgbClr val="212529"/>
                </a:solidFill>
                <a:effectLst/>
                <a:latin typeface="NanumGothicCoding" panose="020D0009000000000000" pitchFamily="49" charset="-127"/>
                <a:ea typeface="NanumGothicCoding" panose="020D0009000000000000" pitchFamily="49" charset="-127"/>
              </a:rPr>
              <a:t>하지만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NanumGothicCoding" panose="020D0009000000000000" pitchFamily="49" charset="-127"/>
                <a:ea typeface="NanumGothicCoding" panose="020D0009000000000000" pitchFamily="49" charset="-127"/>
              </a:rPr>
              <a:t>,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NanumGothicCoding" panose="020D0009000000000000" pitchFamily="49" charset="-127"/>
                <a:ea typeface="NanumGothicCoding" panose="020D0009000000000000" pitchFamily="49" charset="-127"/>
              </a:rPr>
              <a:t>전체적인 성능은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NanumGothicCoding" panose="020D0009000000000000" pitchFamily="49" charset="-127"/>
                <a:ea typeface="NanumGothicCoding" panose="020D0009000000000000" pitchFamily="49" charset="-127"/>
              </a:rPr>
              <a:t>,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NanumGothicCoding" panose="020D0009000000000000" pitchFamily="49" charset="-127"/>
                <a:ea typeface="NanumGothicCoding" panose="020D0009000000000000" pitchFamily="49" charset="-127"/>
              </a:rPr>
              <a:t>동적으로 계산되어 양자화되는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NanumGothicCoding" panose="020D0009000000000000" pitchFamily="49" charset="-127"/>
                <a:ea typeface="NanumGothicCoding" panose="020D0009000000000000" pitchFamily="49" charset="-127"/>
              </a:rPr>
              <a:t>Dynamic Quantization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NanumGothicCoding" panose="020D0009000000000000" pitchFamily="49" charset="-127"/>
                <a:ea typeface="NanumGothicCoding" panose="020D0009000000000000" pitchFamily="49" charset="-127"/>
              </a:rPr>
              <a:t>이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NanumGothicCoding" panose="020D0009000000000000" pitchFamily="49" charset="-127"/>
                <a:ea typeface="NanumGothicCoding" panose="020D0009000000000000" pitchFamily="49" charset="-127"/>
              </a:rPr>
              <a:t>Static Quantization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NanumGothicCoding" panose="020D0009000000000000" pitchFamily="49" charset="-127"/>
                <a:ea typeface="NanumGothicCoding" panose="020D0009000000000000" pitchFamily="49" charset="-127"/>
              </a:rPr>
              <a:t>보다 정확하다는 특징이 있으며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NanumGothicCoding" panose="020D0009000000000000" pitchFamily="49" charset="-127"/>
                <a:ea typeface="NanumGothicCoding" panose="020D0009000000000000" pitchFamily="49" charset="-127"/>
              </a:rPr>
              <a:t>,</a:t>
            </a:r>
          </a:p>
          <a:p>
            <a:pPr marL="0" indent="0">
              <a:buNone/>
            </a:pPr>
            <a:endParaRPr lang="en-US" altLang="ko-KR" b="0" i="0" dirty="0">
              <a:solidFill>
                <a:srgbClr val="212529"/>
              </a:solidFill>
              <a:effectLst/>
              <a:latin typeface="NanumGothicCoding" panose="020D0009000000000000" pitchFamily="49" charset="-127"/>
              <a:ea typeface="NanumGothicCoding" panose="020D0009000000000000" pitchFamily="49" charset="-127"/>
            </a:endParaRPr>
          </a:p>
          <a:p>
            <a:pPr marL="0" indent="0">
              <a:buNone/>
            </a:pPr>
            <a:r>
              <a:rPr lang="en-US" altLang="ko-KR" b="0" i="0" dirty="0">
                <a:solidFill>
                  <a:srgbClr val="212529"/>
                </a:solidFill>
                <a:effectLst/>
                <a:latin typeface="NanumGothicCoding" panose="020D0009000000000000" pitchFamily="49" charset="-127"/>
                <a:ea typeface="NanumGothicCoding" panose="020D0009000000000000" pitchFamily="49" charset="-127"/>
              </a:rPr>
              <a:t>Inference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NanumGothicCoding" panose="020D0009000000000000" pitchFamily="49" charset="-127"/>
                <a:ea typeface="NanumGothicCoding" panose="020D0009000000000000" pitchFamily="49" charset="-127"/>
              </a:rPr>
              <a:t>속도는 미리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NanumGothicCoding" panose="020D0009000000000000" pitchFamily="49" charset="-127"/>
                <a:ea typeface="NanumGothicCoding" panose="020D0009000000000000" pitchFamily="49" charset="-127"/>
              </a:rPr>
              <a:t>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NanumGothicCoding" panose="020D0009000000000000" pitchFamily="49" charset="-127"/>
                <a:ea typeface="NanumGothicCoding" panose="020D0009000000000000" pitchFamily="49" charset="-127"/>
              </a:rPr>
              <a:t>값을 정해준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NanumGothicCoding" panose="020D0009000000000000" pitchFamily="49" charset="-127"/>
                <a:ea typeface="NanumGothicCoding" panose="020D0009000000000000" pitchFamily="49" charset="-127"/>
              </a:rPr>
              <a:t>Static Quantization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NanumGothicCoding" panose="020D0009000000000000" pitchFamily="49" charset="-127"/>
                <a:ea typeface="NanumGothicCoding" panose="020D0009000000000000" pitchFamily="49" charset="-127"/>
              </a:rPr>
              <a:t>이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NanumGothicCoding" panose="020D0009000000000000" pitchFamily="49" charset="-127"/>
                <a:ea typeface="NanumGothicCoding" panose="020D0009000000000000" pitchFamily="49" charset="-127"/>
              </a:rPr>
              <a:t>Dynamic Quantization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NanumGothicCoding" panose="020D0009000000000000" pitchFamily="49" charset="-127"/>
                <a:ea typeface="NanumGothicCoding" panose="020D0009000000000000" pitchFamily="49" charset="-127"/>
              </a:rPr>
              <a:t>보다 빠르다는 특징이 있습니다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NanumGothicCoding" panose="020D0009000000000000" pitchFamily="49" charset="-127"/>
                <a:ea typeface="NanumGothicCoding" panose="020D0009000000000000" pitchFamily="49" charset="-127"/>
              </a:rPr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그리고</a:t>
            </a:r>
            <a:r>
              <a:rPr lang="en-US" altLang="ko-KR" dirty="0"/>
              <a:t>, </a:t>
            </a:r>
            <a:r>
              <a:rPr lang="ko-KR" altLang="en-US" dirty="0"/>
              <a:t>정확도 측면에서 또</a:t>
            </a:r>
            <a:r>
              <a:rPr lang="en-US" altLang="ko-KR" dirty="0"/>
              <a:t>, </a:t>
            </a:r>
            <a:r>
              <a:rPr lang="ko-KR" altLang="en-US" dirty="0"/>
              <a:t>속도 측면에서 모두 뛰어난 </a:t>
            </a:r>
            <a:r>
              <a:rPr lang="en-US" altLang="ko-KR" dirty="0"/>
              <a:t>method</a:t>
            </a:r>
            <a:r>
              <a:rPr lang="ko-KR" altLang="en-US" dirty="0"/>
              <a:t>가 </a:t>
            </a:r>
            <a:r>
              <a:rPr lang="en-US" altLang="ko-KR" dirty="0"/>
              <a:t>Quantization Aware Training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33153-BBCF-44B3-971E-0C3ED68EC11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08535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Quantization Aware Training</a:t>
            </a:r>
            <a:r>
              <a:rPr lang="ko-KR" altLang="en-US" dirty="0"/>
              <a:t>을 알아보기에 앞서</a:t>
            </a:r>
            <a:r>
              <a:rPr lang="en-US" altLang="ko-KR" dirty="0"/>
              <a:t>,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이미 설명한 </a:t>
            </a:r>
            <a:r>
              <a:rPr lang="en-US" altLang="ko-KR" dirty="0"/>
              <a:t>Static Quantization</a:t>
            </a:r>
            <a:r>
              <a:rPr lang="ko-KR" altLang="en-US" dirty="0"/>
              <a:t>은</a:t>
            </a:r>
            <a:r>
              <a:rPr lang="en-US" altLang="ko-KR" dirty="0"/>
              <a:t> </a:t>
            </a:r>
            <a:r>
              <a:rPr lang="ko-KR" altLang="en-US" dirty="0"/>
              <a:t>다른 말로</a:t>
            </a:r>
            <a:r>
              <a:rPr lang="en-US" altLang="ko-KR" dirty="0"/>
              <a:t>, Post Training Quantization</a:t>
            </a:r>
            <a:r>
              <a:rPr lang="ko-KR" altLang="en-US" dirty="0"/>
              <a:t>인데</a:t>
            </a:r>
            <a:r>
              <a:rPr lang="en-US" altLang="ko-KR" dirty="0"/>
              <a:t>,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이와 비교하여 차이점이 무엇이고 각각의 장단점이 </a:t>
            </a:r>
            <a:r>
              <a:rPr lang="ko-KR" altLang="en-US" dirty="0" err="1"/>
              <a:t>어떤지</a:t>
            </a:r>
            <a:r>
              <a:rPr lang="ko-KR" altLang="en-US" dirty="0"/>
              <a:t> 살펴보며 </a:t>
            </a:r>
            <a:r>
              <a:rPr lang="en-US" altLang="ko-KR" dirty="0"/>
              <a:t>Quantization Aware Training</a:t>
            </a:r>
            <a:r>
              <a:rPr lang="ko-KR" altLang="en-US" dirty="0"/>
              <a:t>에 대해 말하도록 하겠습니다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PTQ</a:t>
            </a:r>
            <a:r>
              <a:rPr lang="ko-KR" altLang="en-US" dirty="0"/>
              <a:t>는 이름 그대로</a:t>
            </a:r>
            <a:r>
              <a:rPr lang="en-US" altLang="ko-KR" dirty="0"/>
              <a:t>, </a:t>
            </a:r>
            <a:r>
              <a:rPr lang="ko-KR" altLang="en-US" dirty="0"/>
              <a:t>먼저 학습을 마친 모델이 가지고 있는 가중치 및 관련 파라미터에 대해 정수화를 진행하는 방식이며</a:t>
            </a:r>
            <a:r>
              <a:rPr lang="en-US" altLang="ko-KR" dirty="0"/>
              <a:t>,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QAT</a:t>
            </a:r>
            <a:r>
              <a:rPr lang="ko-KR" altLang="en-US" dirty="0"/>
              <a:t>는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NanumGothicCoding" panose="020D0009000000000000" pitchFamily="49" charset="-127"/>
                <a:ea typeface="NanumGothicCoding" panose="020D0009000000000000" pitchFamily="49" charset="-127"/>
              </a:rPr>
              <a:t>학습이 진행되는 동안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NanumGothicCoding" panose="020D0009000000000000" pitchFamily="49" charset="-127"/>
                <a:ea typeface="NanumGothicCoding" panose="020D0009000000000000" pitchFamily="49" charset="-127"/>
              </a:rPr>
              <a:t>,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NanumGothicCoding" panose="020D0009000000000000" pitchFamily="49" charset="-127"/>
                <a:ea typeface="NanumGothicCoding" panose="020D0009000000000000" pitchFamily="49" charset="-127"/>
              </a:rPr>
              <a:t>즉 정수 모델로 변환하는 동안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NanumGothicCoding" panose="020D0009000000000000" pitchFamily="49" charset="-127"/>
                <a:ea typeface="NanumGothicCoding" panose="020D0009000000000000" pitchFamily="49" charset="-127"/>
              </a:rPr>
              <a:t>quantized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NanumGothicCoding" panose="020D0009000000000000" pitchFamily="49" charset="-127"/>
                <a:ea typeface="NanumGothicCoding" panose="020D0009000000000000" pitchFamily="49" charset="-127"/>
              </a:rPr>
              <a:t>가 발생하는 위치에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NanumGothicCoding" panose="020D0009000000000000" pitchFamily="49" charset="-127"/>
                <a:ea typeface="NanumGothicCoding" panose="020D0009000000000000" pitchFamily="49" charset="-127"/>
              </a:rPr>
              <a:t>quantization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NanumGothicCoding" panose="020D0009000000000000" pitchFamily="49" charset="-127"/>
                <a:ea typeface="NanumGothicCoding" panose="020D0009000000000000" pitchFamily="49" charset="-127"/>
              </a:rPr>
              <a:t>및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NanumGothicCoding" panose="020D0009000000000000" pitchFamily="49" charset="-127"/>
                <a:ea typeface="NanumGothicCoding" panose="020D0009000000000000" pitchFamily="49" charset="-127"/>
              </a:rPr>
              <a:t>dequantization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NanumGothicCoding" panose="020D0009000000000000" pitchFamily="49" charset="-127"/>
                <a:ea typeface="NanumGothicCoding" panose="020D0009000000000000" pitchFamily="49" charset="-127"/>
              </a:rPr>
              <a:t>모듈로 구성되는 </a:t>
            </a:r>
            <a:endParaRPr lang="en-US" altLang="ko-KR" b="0" i="0" dirty="0">
              <a:solidFill>
                <a:srgbClr val="212529"/>
              </a:solidFill>
              <a:effectLst/>
              <a:latin typeface="NanumGothicCoding" panose="020D0009000000000000" pitchFamily="49" charset="-127"/>
              <a:ea typeface="NanumGothicCoding" panose="020D0009000000000000" pitchFamily="49" charset="-127"/>
            </a:endParaRPr>
          </a:p>
          <a:p>
            <a:pPr marL="0" indent="0">
              <a:buNone/>
            </a:pPr>
            <a:endParaRPr lang="en-US" altLang="ko-KR" b="0" i="0" dirty="0">
              <a:solidFill>
                <a:srgbClr val="212529"/>
              </a:solidFill>
              <a:effectLst/>
              <a:latin typeface="NanumGothicCoding" panose="020D0009000000000000" pitchFamily="49" charset="-127"/>
              <a:ea typeface="NanumGothicCoding" panose="020D0009000000000000" pitchFamily="49" charset="-127"/>
            </a:endParaRPr>
          </a:p>
          <a:p>
            <a:pPr marL="0" indent="0">
              <a:buNone/>
            </a:pPr>
            <a:r>
              <a:rPr lang="en-US" altLang="ko-KR" b="0" i="0" dirty="0">
                <a:solidFill>
                  <a:srgbClr val="212529"/>
                </a:solidFill>
                <a:effectLst/>
                <a:latin typeface="NanumGothicCoding" panose="020D0009000000000000" pitchFamily="49" charset="-127"/>
                <a:ea typeface="NanumGothicCoding" panose="020D0009000000000000" pitchFamily="49" charset="-127"/>
              </a:rPr>
              <a:t>fake quantization module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NanumGothicCoding" panose="020D0009000000000000" pitchFamily="49" charset="-127"/>
                <a:ea typeface="NanumGothicCoding" panose="020D0009000000000000" pitchFamily="49" charset="-127"/>
              </a:rPr>
              <a:t>을 배치하여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NanumGothicCoding" panose="020D0009000000000000" pitchFamily="49" charset="-127"/>
                <a:ea typeface="NanumGothicCoding" panose="020D0009000000000000" pitchFamily="49" charset="-127"/>
              </a:rPr>
              <a:t>integer quantization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NanumGothicCoding" panose="020D0009000000000000" pitchFamily="49" charset="-127"/>
                <a:ea typeface="NanumGothicCoding" panose="020D0009000000000000" pitchFamily="49" charset="-127"/>
              </a:rPr>
              <a:t>에 의해 가져오는 반올림의 효과를 </a:t>
            </a:r>
            <a:r>
              <a:rPr lang="ko-KR" altLang="en-US" b="0" i="0" dirty="0" err="1">
                <a:solidFill>
                  <a:srgbClr val="212529"/>
                </a:solidFill>
                <a:effectLst/>
                <a:latin typeface="NanumGothicCoding" panose="020D0009000000000000" pitchFamily="49" charset="-127"/>
                <a:ea typeface="NanumGothicCoding" panose="020D0009000000000000" pitchFamily="49" charset="-127"/>
              </a:rPr>
              <a:t>시뮬레이션하며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NanumGothicCoding" panose="020D0009000000000000" pitchFamily="49" charset="-127"/>
                <a:ea typeface="NanumGothicCoding" panose="020D0009000000000000" pitchFamily="49" charset="-127"/>
              </a:rPr>
              <a:t> 이 정보를 바탕으로 양자화를 진행하는 방식입니다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NanumGothicCoding" panose="020D0009000000000000" pitchFamily="49" charset="-127"/>
                <a:ea typeface="NanumGothicCoding" panose="020D0009000000000000" pitchFamily="49" charset="-127"/>
              </a:rPr>
              <a:t>.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아무래도 </a:t>
            </a:r>
            <a:r>
              <a:rPr lang="en-US" altLang="ko-KR" dirty="0"/>
              <a:t>QAT</a:t>
            </a:r>
            <a:r>
              <a:rPr lang="ko-KR" altLang="en-US" dirty="0"/>
              <a:t>의 가장 큰 장점은 가장 성능이 좋다는 것이며</a:t>
            </a:r>
            <a:r>
              <a:rPr lang="en-US" altLang="ko-KR" dirty="0"/>
              <a:t>,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PTQ</a:t>
            </a:r>
            <a:r>
              <a:rPr lang="ko-KR" altLang="en-US" dirty="0"/>
              <a:t>의 경우에는 </a:t>
            </a:r>
            <a:r>
              <a:rPr lang="en-US" altLang="ko-KR" dirty="0"/>
              <a:t>Size</a:t>
            </a:r>
            <a:r>
              <a:rPr lang="ko-KR" altLang="en-US" dirty="0"/>
              <a:t>가 작은 </a:t>
            </a:r>
            <a:r>
              <a:rPr lang="en-US" altLang="ko-KR" dirty="0"/>
              <a:t>Network</a:t>
            </a:r>
            <a:r>
              <a:rPr lang="ko-KR" altLang="en-US" dirty="0"/>
              <a:t>인 </a:t>
            </a:r>
            <a:r>
              <a:rPr lang="en-US" altLang="ko-KR" dirty="0"/>
              <a:t>Mobile Net</a:t>
            </a:r>
            <a:r>
              <a:rPr lang="ko-KR" altLang="en-US" dirty="0"/>
              <a:t>등에서 성능 저하가 많이 일어난다는 문제가 있습니다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그 이유가</a:t>
            </a:r>
            <a:r>
              <a:rPr lang="en-US" altLang="ko-KR" dirty="0"/>
              <a:t>, </a:t>
            </a:r>
            <a:r>
              <a:rPr lang="ko-KR" altLang="en-US" b="1" i="0" dirty="0">
                <a:solidFill>
                  <a:srgbClr val="212529"/>
                </a:solidFill>
                <a:effectLst/>
                <a:latin typeface="NanumGothicCoding" panose="020D0009000000000000" pitchFamily="49" charset="-127"/>
                <a:ea typeface="NanumGothicCoding" panose="020D0009000000000000" pitchFamily="49" charset="-127"/>
              </a:rPr>
              <a:t>소형 모델에서는 </a:t>
            </a:r>
            <a:r>
              <a:rPr lang="en-US" altLang="ko-KR" b="1" i="0" dirty="0">
                <a:solidFill>
                  <a:srgbClr val="212529"/>
                </a:solidFill>
                <a:effectLst/>
                <a:latin typeface="NanumGothicCoding" panose="020D0009000000000000" pitchFamily="49" charset="-127"/>
                <a:ea typeface="NanumGothicCoding" panose="020D0009000000000000" pitchFamily="49" charset="-127"/>
              </a:rPr>
              <a:t>weight </a:t>
            </a:r>
            <a:r>
              <a:rPr lang="ko-KR" altLang="en-US" b="1" i="0" dirty="0">
                <a:solidFill>
                  <a:srgbClr val="212529"/>
                </a:solidFill>
                <a:effectLst/>
                <a:latin typeface="NanumGothicCoding" panose="020D0009000000000000" pitchFamily="49" charset="-127"/>
                <a:ea typeface="NanumGothicCoding" panose="020D0009000000000000" pitchFamily="49" charset="-127"/>
              </a:rPr>
              <a:t>및 </a:t>
            </a:r>
            <a:r>
              <a:rPr lang="en-US" altLang="ko-KR" b="1" i="0" dirty="0">
                <a:solidFill>
                  <a:srgbClr val="212529"/>
                </a:solidFill>
                <a:effectLst/>
                <a:latin typeface="NanumGothicCoding" panose="020D0009000000000000" pitchFamily="49" charset="-127"/>
                <a:ea typeface="NanumGothicCoding" panose="020D0009000000000000" pitchFamily="49" charset="-127"/>
              </a:rPr>
              <a:t>layer</a:t>
            </a:r>
            <a:r>
              <a:rPr lang="ko-KR" altLang="en-US" b="1" i="0" dirty="0">
                <a:solidFill>
                  <a:srgbClr val="212529"/>
                </a:solidFill>
                <a:effectLst/>
                <a:latin typeface="NanumGothicCoding" panose="020D0009000000000000" pitchFamily="49" charset="-127"/>
                <a:ea typeface="NanumGothicCoding" panose="020D0009000000000000" pitchFamily="49" charset="-127"/>
              </a:rPr>
              <a:t>의 </a:t>
            </a:r>
            <a:r>
              <a:rPr lang="ko-KR" altLang="en-US" b="1" i="0" dirty="0" err="1">
                <a:solidFill>
                  <a:srgbClr val="212529"/>
                </a:solidFill>
                <a:effectLst/>
                <a:latin typeface="NanumGothicCoding" panose="020D0009000000000000" pitchFamily="49" charset="-127"/>
                <a:ea typeface="NanumGothicCoding" panose="020D0009000000000000" pitchFamily="49" charset="-127"/>
              </a:rPr>
              <a:t>갯수가</a:t>
            </a:r>
            <a:r>
              <a:rPr lang="ko-KR" altLang="en-US" b="1" i="0" dirty="0">
                <a:solidFill>
                  <a:srgbClr val="212529"/>
                </a:solidFill>
                <a:effectLst/>
                <a:latin typeface="NanumGothicCoding" panose="020D0009000000000000" pitchFamily="49" charset="-127"/>
                <a:ea typeface="NanumGothicCoding" panose="020D0009000000000000" pitchFamily="49" charset="-127"/>
              </a:rPr>
              <a:t> 작으므로 </a:t>
            </a:r>
            <a:r>
              <a:rPr lang="en-US" altLang="ko-KR" b="1" i="0" dirty="0">
                <a:solidFill>
                  <a:srgbClr val="212529"/>
                </a:solidFill>
                <a:effectLst/>
                <a:latin typeface="NanumGothicCoding" panose="020D0009000000000000" pitchFamily="49" charset="-127"/>
                <a:ea typeface="NanumGothicCoding" panose="020D0009000000000000" pitchFamily="49" charset="-127"/>
              </a:rPr>
              <a:t>weight</a:t>
            </a:r>
            <a:r>
              <a:rPr lang="ko-KR" altLang="en-US" b="1" i="0" dirty="0">
                <a:solidFill>
                  <a:srgbClr val="212529"/>
                </a:solidFill>
                <a:effectLst/>
                <a:latin typeface="NanumGothicCoding" panose="020D0009000000000000" pitchFamily="49" charset="-127"/>
                <a:ea typeface="NanumGothicCoding" panose="020D0009000000000000" pitchFamily="49" charset="-127"/>
              </a:rPr>
              <a:t>가 가지는 정보의 양이 상대적으로 작다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NanumGothicCoding" panose="020D0009000000000000" pitchFamily="49" charset="-127"/>
                <a:ea typeface="NanumGothicCoding" panose="020D0009000000000000" pitchFamily="49" charset="-127"/>
              </a:rPr>
              <a:t>는 것에 원인이 있습니다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NanumGothicCoding" panose="020D0009000000000000" pitchFamily="49" charset="-127"/>
                <a:ea typeface="NanumGothicCoding" panose="020D0009000000000000" pitchFamily="49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i="0" dirty="0">
              <a:solidFill>
                <a:srgbClr val="212529"/>
              </a:solidFill>
              <a:effectLst/>
              <a:latin typeface="NanumGothicCoding" panose="020D0009000000000000" pitchFamily="49" charset="-127"/>
              <a:ea typeface="NanumGothicCoding" panose="020D0009000000000000" pitchFamily="49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 dirty="0">
                <a:solidFill>
                  <a:srgbClr val="212529"/>
                </a:solidFill>
                <a:effectLst/>
                <a:latin typeface="NanumGothicCoding" panose="020D0009000000000000" pitchFamily="49" charset="-127"/>
                <a:ea typeface="NanumGothicCoding" panose="020D0009000000000000" pitchFamily="49" charset="-127"/>
              </a:rPr>
              <a:t>따라서 소형 모델의 경우 여러가지 에러 및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NanumGothicCoding" panose="020D0009000000000000" pitchFamily="49" charset="-127"/>
                <a:ea typeface="NanumGothicCoding" panose="020D0009000000000000" pitchFamily="49" charset="-127"/>
              </a:rPr>
              <a:t>outlier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NanumGothicCoding" panose="020D0009000000000000" pitchFamily="49" charset="-127"/>
                <a:ea typeface="NanumGothicCoding" panose="020D0009000000000000" pitchFamily="49" charset="-127"/>
              </a:rPr>
              <a:t>의 상황에 민감해 지는데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NanumGothicCoding" panose="020D0009000000000000" pitchFamily="49" charset="-127"/>
                <a:ea typeface="NanumGothicCoding" panose="020D0009000000000000" pitchFamily="49" charset="-127"/>
              </a:rPr>
              <a:t>, </a:t>
            </a:r>
            <a:r>
              <a:rPr lang="en-US" altLang="ko-KR" b="1" i="0" dirty="0">
                <a:solidFill>
                  <a:srgbClr val="212529"/>
                </a:solidFill>
                <a:effectLst/>
                <a:latin typeface="NanumGothicCoding" panose="020D0009000000000000" pitchFamily="49" charset="-127"/>
                <a:ea typeface="NanumGothicCoding" panose="020D0009000000000000" pitchFamily="49" charset="-127"/>
              </a:rPr>
              <a:t>Quantization</a:t>
            </a:r>
            <a:r>
              <a:rPr lang="ko-KR" altLang="en-US" b="1" i="0" dirty="0">
                <a:solidFill>
                  <a:srgbClr val="212529"/>
                </a:solidFill>
                <a:effectLst/>
                <a:latin typeface="NanumGothicCoding" panose="020D0009000000000000" pitchFamily="49" charset="-127"/>
                <a:ea typeface="NanumGothicCoding" panose="020D0009000000000000" pitchFamily="49" charset="-127"/>
              </a:rPr>
              <a:t>으로 인하여 학습을 통해 얻은 실제 </a:t>
            </a:r>
            <a:r>
              <a:rPr lang="en-US" altLang="ko-KR" b="1" i="0" dirty="0">
                <a:solidFill>
                  <a:srgbClr val="212529"/>
                </a:solidFill>
                <a:effectLst/>
                <a:latin typeface="NanumGothicCoding" panose="020D0009000000000000" pitchFamily="49" charset="-127"/>
                <a:ea typeface="NanumGothicCoding" panose="020D0009000000000000" pitchFamily="49" charset="-127"/>
              </a:rPr>
              <a:t>weight</a:t>
            </a:r>
            <a:r>
              <a:rPr lang="ko-KR" altLang="en-US" b="1" i="0" dirty="0">
                <a:solidFill>
                  <a:srgbClr val="212529"/>
                </a:solidFill>
                <a:effectLst/>
                <a:latin typeface="NanumGothicCoding" panose="020D0009000000000000" pitchFamily="49" charset="-127"/>
                <a:ea typeface="NanumGothicCoding" panose="020D0009000000000000" pitchFamily="49" charset="-127"/>
              </a:rPr>
              <a:t>와 달라지는 경우 그 영향이 더욱 커져서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NanumGothicCoding" panose="020D0009000000000000" pitchFamily="49" charset="-127"/>
                <a:ea typeface="NanumGothicCoding" panose="020D0009000000000000" pitchFamily="49" charset="-127"/>
              </a:rPr>
              <a:t> 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NanumGothicCoding" panose="020D0009000000000000" pitchFamily="49" charset="-127"/>
                <a:ea typeface="NanumGothicCoding" panose="020D0009000000000000" pitchFamily="49" charset="-127"/>
              </a:rPr>
              <a:t>PTQ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NanumGothicCoding" panose="020D0009000000000000" pitchFamily="49" charset="-127"/>
                <a:ea typeface="NanumGothicCoding" panose="020D0009000000000000" pitchFamily="49" charset="-127"/>
              </a:rPr>
              <a:t>에 의한 성능 감소가 더 크게 발생할 수 있습니다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NanumGothicCoding" panose="020D0009000000000000" pitchFamily="49" charset="-127"/>
                <a:ea typeface="NanumGothicCoding" panose="020D0009000000000000" pitchFamily="49" charset="-127"/>
              </a:rPr>
              <a:t>.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33153-BBCF-44B3-971E-0C3ED68EC11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8067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앞 내용을 시각적으로 표현하면 다음과 같습니다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QAT</a:t>
            </a:r>
            <a:r>
              <a:rPr lang="ko-KR" altLang="en-US" dirty="0"/>
              <a:t>에서는 </a:t>
            </a:r>
            <a:r>
              <a:rPr lang="en-US" altLang="ko-KR" dirty="0"/>
              <a:t>Quantize</a:t>
            </a:r>
            <a:r>
              <a:rPr lang="ko-KR" altLang="en-US" dirty="0"/>
              <a:t>가 발생하는 부분</a:t>
            </a:r>
            <a:r>
              <a:rPr lang="en-US" altLang="ko-KR" dirty="0"/>
              <a:t>, </a:t>
            </a:r>
            <a:r>
              <a:rPr lang="ko-KR" altLang="en-US" dirty="0"/>
              <a:t>즉</a:t>
            </a:r>
            <a:r>
              <a:rPr lang="en-US" altLang="ko-KR" dirty="0"/>
              <a:t>, Conv-</a:t>
            </a:r>
            <a:r>
              <a:rPr lang="en-US" altLang="ko-KR" dirty="0" err="1"/>
              <a:t>ReLu</a:t>
            </a:r>
            <a:r>
              <a:rPr lang="en-US" altLang="ko-KR" dirty="0"/>
              <a:t> </a:t>
            </a:r>
            <a:r>
              <a:rPr lang="ko-KR" altLang="en-US" dirty="0"/>
              <a:t>혹은 </a:t>
            </a:r>
            <a:r>
              <a:rPr lang="en-US" altLang="ko-KR" dirty="0"/>
              <a:t>Conv-Batch Normalize-</a:t>
            </a:r>
            <a:r>
              <a:rPr lang="en-US" altLang="ko-KR" dirty="0" err="1"/>
              <a:t>Relu</a:t>
            </a:r>
            <a:r>
              <a:rPr lang="en-US" altLang="ko-KR" dirty="0"/>
              <a:t> </a:t>
            </a:r>
            <a:r>
              <a:rPr lang="ko-KR" altLang="en-US" dirty="0"/>
              <a:t>부분의 앞 뒤에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NanumGothicCoding" panose="020D0009000000000000" pitchFamily="49" charset="-127"/>
                <a:ea typeface="NanumGothicCoding" panose="020D0009000000000000" pitchFamily="49" charset="-127"/>
              </a:rPr>
              <a:t>quantization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NanumGothicCoding" panose="020D0009000000000000" pitchFamily="49" charset="-127"/>
                <a:ea typeface="NanumGothicCoding" panose="020D0009000000000000" pitchFamily="49" charset="-127"/>
              </a:rPr>
              <a:t>및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NanumGothicCoding" panose="020D0009000000000000" pitchFamily="49" charset="-127"/>
                <a:ea typeface="NanumGothicCoding" panose="020D0009000000000000" pitchFamily="49" charset="-127"/>
              </a:rPr>
              <a:t>dequantization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NanumGothicCoding" panose="020D0009000000000000" pitchFamily="49" charset="-127"/>
                <a:ea typeface="NanumGothicCoding" panose="020D0009000000000000" pitchFamily="49" charset="-127"/>
              </a:rPr>
              <a:t>모듈로 구성되는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NanumGothicCoding" panose="020D0009000000000000" pitchFamily="49" charset="-127"/>
                <a:ea typeface="NanumGothicCoding" panose="020D0009000000000000" pitchFamily="49" charset="-127"/>
              </a:rPr>
              <a:t>fake node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NanumGothicCoding" panose="020D0009000000000000" pitchFamily="49" charset="-127"/>
                <a:ea typeface="NanumGothicCoding" panose="020D0009000000000000" pitchFamily="49" charset="-127"/>
              </a:rPr>
              <a:t>를 추가하고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NanumGothicCoding" panose="020D0009000000000000" pitchFamily="49" charset="-127"/>
                <a:ea typeface="NanumGothicCoding" panose="020D0009000000000000" pitchFamily="49" charset="-127"/>
              </a:rPr>
              <a:t>,</a:t>
            </a:r>
          </a:p>
          <a:p>
            <a:pPr marL="0" indent="0">
              <a:buNone/>
            </a:pPr>
            <a:endParaRPr lang="en-US" altLang="ko-KR" b="0" i="0" dirty="0">
              <a:solidFill>
                <a:srgbClr val="212529"/>
              </a:solidFill>
              <a:effectLst/>
              <a:latin typeface="NanumGothicCoding" panose="020D0009000000000000" pitchFamily="49" charset="-127"/>
              <a:ea typeface="NanumGothicCoding" panose="020D0009000000000000" pitchFamily="49" charset="-127"/>
            </a:endParaRPr>
          </a:p>
          <a:p>
            <a:pPr marL="0" indent="0">
              <a:buNone/>
            </a:pPr>
            <a:r>
              <a:rPr lang="en-US" altLang="ko-KR" sz="18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Quantize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되었을 시 어떻게 수행이 될지 시뮬레이션을 </a:t>
            </a:r>
            <a:r>
              <a:rPr lang="ko-KR" altLang="en-US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돌려보며 최적화를 진행하게 됩니다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33153-BBCF-44B3-971E-0C3ED68EC11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3151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그래서 양자화를 할 수 있는 </a:t>
            </a:r>
            <a:r>
              <a:rPr lang="en-US" altLang="ko-KR" dirty="0"/>
              <a:t>3</a:t>
            </a:r>
            <a:r>
              <a:rPr lang="ko-KR" altLang="en-US" dirty="0"/>
              <a:t>가지 방법을 </a:t>
            </a:r>
            <a:r>
              <a:rPr lang="en-US" altLang="ko-KR" dirty="0"/>
              <a:t>Diagram</a:t>
            </a:r>
            <a:r>
              <a:rPr lang="ko-KR" altLang="en-US" dirty="0"/>
              <a:t>으로 나타내는 이와 같습니다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Dynamic Quantization</a:t>
            </a:r>
            <a:r>
              <a:rPr lang="ko-KR" altLang="en-US" dirty="0"/>
              <a:t>은 가중치에 대해서만 양자화가 된 것을</a:t>
            </a:r>
            <a:r>
              <a:rPr lang="en-US" altLang="ko-KR" dirty="0"/>
              <a:t>,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Static Quantization</a:t>
            </a:r>
            <a:r>
              <a:rPr lang="ko-KR" altLang="en-US" dirty="0"/>
              <a:t>은 가중치와 </a:t>
            </a:r>
            <a:r>
              <a:rPr lang="en-US" altLang="ko-KR" dirty="0"/>
              <a:t>Activation</a:t>
            </a:r>
            <a:r>
              <a:rPr lang="ko-KR" altLang="en-US" dirty="0"/>
              <a:t>에 대해 모두 양자화를 시키고 있는 것을</a:t>
            </a:r>
            <a:r>
              <a:rPr lang="en-US" altLang="ko-KR" dirty="0"/>
              <a:t>,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Quantization Aware Training</a:t>
            </a:r>
            <a:r>
              <a:rPr lang="ko-KR" altLang="en-US" dirty="0"/>
              <a:t>에서는 </a:t>
            </a:r>
            <a:r>
              <a:rPr lang="en-US" altLang="ko-KR" dirty="0"/>
              <a:t>Fake Quantization Node</a:t>
            </a:r>
            <a:r>
              <a:rPr lang="ko-KR" altLang="en-US" dirty="0"/>
              <a:t>를 </a:t>
            </a:r>
            <a:r>
              <a:rPr lang="en-US" altLang="ko-KR" dirty="0"/>
              <a:t>Quantize </a:t>
            </a:r>
            <a:r>
              <a:rPr lang="ko-KR" altLang="en-US" dirty="0"/>
              <a:t>앞 뒤에 추가하여 양자화를 진행하고 있는 것을 확인할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33153-BBCF-44B3-971E-0C3ED68EC11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29173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b="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Quantization</a:t>
            </a:r>
            <a:r>
              <a:rPr lang="ko-KR" altLang="en-US" sz="1800" b="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 대한 전반적인 개념은 이제 마쳤고</a:t>
            </a:r>
            <a:r>
              <a:rPr lang="en-US" altLang="ko-KR" sz="1800" b="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800" b="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그렇다면 </a:t>
            </a:r>
            <a:r>
              <a:rPr lang="en-US" altLang="ko-KR" sz="1800" b="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Quantization</a:t>
            </a:r>
            <a:r>
              <a:rPr lang="ko-KR" altLang="en-US" sz="1800" b="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 실제로 </a:t>
            </a:r>
            <a:r>
              <a:rPr lang="en-US" altLang="ko-KR" sz="1800" b="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Deep Learning</a:t>
            </a:r>
            <a:r>
              <a:rPr lang="ko-KR" altLang="en-US" sz="1800" b="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에서 어떤 효과와 성능을 보였는지 간단히 사례를 기반으로 </a:t>
            </a:r>
            <a:r>
              <a:rPr lang="ko-KR" altLang="en-US" sz="1800" b="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설명드리겠습니다</a:t>
            </a:r>
            <a:r>
              <a:rPr lang="en-US" altLang="ko-KR" sz="1800" b="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1800" b="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800" b="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 그래프는 </a:t>
            </a:r>
            <a:r>
              <a:rPr lang="en-US" altLang="ko-KR" sz="1800" b="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‘Learned Step Size Quantization’</a:t>
            </a:r>
            <a:r>
              <a:rPr lang="ko-KR" altLang="en-US" sz="1800" b="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에서 가져온 것인데</a:t>
            </a:r>
            <a:r>
              <a:rPr lang="en-US" altLang="ko-KR" sz="1800" b="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1800" b="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800" b="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여기서 </a:t>
            </a:r>
            <a:r>
              <a:rPr lang="en-US" altLang="ko-KR" sz="1800" b="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Precision</a:t>
            </a:r>
            <a:r>
              <a:rPr lang="ko-KR" altLang="en-US" sz="1800" b="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은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Quantization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할 때 사용한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Bit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수를 말합니다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즉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보통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8Bit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Int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Quantization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진행한다 했는데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여기서는 그 비트 마저도 쪼개면서 성능을 하나하나 비교해본 것인데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가운데 빨간 부분을 잘 보면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ResNet-34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2 bit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 표현하였을 때의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Top-1 Accuracy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ResNet-18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4-bit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 표현하였을 때 보다 성능이 더 좋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다는 것을 볼 수 있습니다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 때 모델 사이즈는 오히려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ResNet-34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 조금 더 가벼운 것도 확인가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능한 것으로 보아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이를 통해서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양자화의 </a:t>
            </a:r>
            <a:r>
              <a:rPr lang="ko-KR" altLang="en-US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필요성과 연구 성과를 살펴볼 수 있습니다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33153-BBCF-44B3-971E-0C3ED68EC11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17207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마지막으로</a:t>
            </a:r>
            <a:r>
              <a:rPr lang="en-US" altLang="ko-KR" dirty="0"/>
              <a:t>, </a:t>
            </a:r>
            <a:r>
              <a:rPr lang="ko-KR" altLang="en-US" dirty="0"/>
              <a:t>만약 </a:t>
            </a:r>
            <a:r>
              <a:rPr lang="en-US" altLang="ko-KR" dirty="0"/>
              <a:t>Quantization</a:t>
            </a:r>
            <a:r>
              <a:rPr lang="ko-KR" altLang="en-US" dirty="0"/>
              <a:t>을 추후에 진행할 생각이라면</a:t>
            </a:r>
            <a:r>
              <a:rPr lang="en-US" altLang="ko-KR" dirty="0"/>
              <a:t>, </a:t>
            </a:r>
            <a:r>
              <a:rPr lang="ko-KR" altLang="en-US" dirty="0"/>
              <a:t>기억할 만한 사항으로</a:t>
            </a:r>
            <a:r>
              <a:rPr lang="en-US" altLang="ko-KR" dirty="0"/>
              <a:t>, Quantization</a:t>
            </a:r>
            <a:r>
              <a:rPr lang="ko-KR" altLang="en-US" dirty="0"/>
              <a:t>은 </a:t>
            </a:r>
            <a:r>
              <a:rPr lang="en-US" altLang="ko-KR" dirty="0" err="1"/>
              <a:t>PyTorch</a:t>
            </a:r>
            <a:r>
              <a:rPr lang="en-US" altLang="ko-KR" dirty="0"/>
              <a:t> 1.3 </a:t>
            </a:r>
            <a:r>
              <a:rPr lang="ko-KR" altLang="en-US" dirty="0" err="1"/>
              <a:t>부터만</a:t>
            </a:r>
            <a:r>
              <a:rPr lang="ko-KR" altLang="en-US" dirty="0"/>
              <a:t> 해당 기능을 지원한다는 점을</a:t>
            </a:r>
            <a:r>
              <a:rPr lang="en-US" altLang="ko-KR" dirty="0"/>
              <a:t> </a:t>
            </a:r>
            <a:r>
              <a:rPr lang="ko-KR" altLang="en-US" dirty="0"/>
              <a:t>말씀드리며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이번 스터디를 마무리하도록 하겠습니다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33153-BBCF-44B3-971E-0C3ED68EC11D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4909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페이지는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ko-KR" altLang="en-US" dirty="0"/>
              <a:t>제가 이번에 </a:t>
            </a:r>
            <a:r>
              <a:rPr lang="en-US" altLang="ko-KR" dirty="0"/>
              <a:t>Quantization</a:t>
            </a:r>
            <a:r>
              <a:rPr lang="ko-KR" altLang="en-US" dirty="0"/>
              <a:t>을 공부하며 참고했던 사이트입니다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33153-BBCF-44B3-971E-0C3ED68EC11D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3057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33153-BBCF-44B3-971E-0C3ED68EC11D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5929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33153-BBCF-44B3-971E-0C3ED68EC11D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320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33153-BBCF-44B3-971E-0C3ED68EC11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04990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우선</a:t>
            </a:r>
            <a:r>
              <a:rPr lang="en-US" altLang="ko-KR" dirty="0"/>
              <a:t>, Quantization</a:t>
            </a:r>
            <a:r>
              <a:rPr lang="ko-KR" altLang="en-US" dirty="0"/>
              <a:t>이 왜 필요한지에 대해</a:t>
            </a:r>
            <a:r>
              <a:rPr lang="en-US" altLang="ko-KR" dirty="0"/>
              <a:t>, Quantization</a:t>
            </a:r>
            <a:r>
              <a:rPr lang="ko-KR" altLang="en-US" dirty="0"/>
              <a:t>이 개발된 배경에 대해 말씀드리겠습니다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발달되고 있는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Deep Learning Model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들을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Embedded Board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나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Mobile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환경에서도 손쉽게 사용하고 싶은데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</a:t>
            </a:r>
          </a:p>
          <a:p>
            <a:pPr marL="0" indent="0">
              <a:buNone/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이를 위해서는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임베디드 보드의 처리 속도 한계와 용량의 한계를 극복해야 했으며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가능하다면 전력 소모량도 줄여야 했습니다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즉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기존의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성능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은 최대한으로 유지한 채로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전력 사용량과 메모리 사용량은 줄이고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처리 속도는 빠르게 할 수 있는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방안을 연구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하기 시작하였는데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</a:t>
            </a:r>
          </a:p>
          <a:p>
            <a:pPr marL="0" indent="0">
              <a:buNone/>
            </a:pP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그것이 바로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양자화입니다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즉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양자화는 </a:t>
            </a: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127000" algn="l" latinLnBrk="0">
              <a:lnSpc>
                <a:spcPct val="107000"/>
              </a:lnSpc>
              <a:spcAft>
                <a:spcPts val="800"/>
              </a:spcAft>
            </a:pP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12700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1.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모델의 사이즈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용량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메모리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축소</a:t>
            </a:r>
            <a:b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2.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모델의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연산량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감소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(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처리 속도 향상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b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3.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효율적인 하드웨어 사용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sz="1800" kern="100" dirty="0">
                <a:solidFill>
                  <a:srgbClr val="202124"/>
                </a:solidFill>
                <a:effectLst/>
                <a:latin typeface="Roboto" panose="02000000000000000000" pitchFamily="2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배포</a:t>
            </a:r>
            <a:r>
              <a:rPr lang="ko-KR" altLang="ko-KR" sz="1800" kern="100" dirty="0">
                <a:solidFill>
                  <a:srgbClr val="202124"/>
                </a:solidFill>
                <a:effectLst/>
                <a:latin typeface="맑은 고딕" panose="020B0503020000020004" pitchFamily="50" charset="-127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rgbClr val="202124"/>
                </a:solidFill>
                <a:effectLst/>
                <a:latin typeface="Roboto" panose="02000000000000000000" pitchFamily="2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중에</a:t>
            </a:r>
            <a:r>
              <a:rPr lang="ko-KR" altLang="ko-KR" sz="1800" kern="100" dirty="0">
                <a:solidFill>
                  <a:srgbClr val="202124"/>
                </a:solidFill>
                <a:effectLst/>
                <a:latin typeface="맑은 고딕" panose="020B0503020000020004" pitchFamily="50" charset="-127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rgbClr val="202124"/>
                </a:solidFill>
                <a:effectLst/>
                <a:latin typeface="Roboto" panose="02000000000000000000" pitchFamily="2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이점이</a:t>
            </a:r>
            <a:r>
              <a:rPr lang="ko-KR" altLang="ko-KR" sz="1800" kern="100" dirty="0">
                <a:solidFill>
                  <a:srgbClr val="202124"/>
                </a:solidFill>
                <a:effectLst/>
                <a:latin typeface="맑은 고딕" panose="020B0503020000020004" pitchFamily="50" charset="-127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rgbClr val="202124"/>
                </a:solidFill>
                <a:effectLst/>
                <a:latin typeface="Roboto" panose="02000000000000000000" pitchFamily="2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있음</a:t>
            </a:r>
            <a:r>
              <a:rPr lang="en-US" altLang="ko-KR" sz="1800" kern="100" dirty="0">
                <a:solidFill>
                  <a:srgbClr val="202124"/>
                </a:solidFill>
                <a:effectLst/>
                <a:latin typeface="Roboto" panose="02000000000000000000" pitchFamily="2" charset="0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 algn="l" defTabSz="914400" rtl="0" eaLnBrk="1" latinLnBrk="1" hangingPunct="1">
              <a:lnSpc>
                <a:spcPct val="107000"/>
              </a:lnSpc>
              <a:spcAft>
                <a:spcPts val="800"/>
              </a:spcAft>
              <a:buNone/>
            </a:pPr>
            <a:endParaRPr lang="en-US" altLang="ko-K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107000"/>
              </a:lnSpc>
              <a:spcAft>
                <a:spcPts val="800"/>
              </a:spcAft>
              <a:buNone/>
            </a:pP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이라는 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가지 목표를 가지고 있습니다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33153-BBCF-44B3-971E-0C3ED68EC11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3568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이러한 양자화는 쉽게 생각하면</a:t>
            </a:r>
            <a:r>
              <a:rPr lang="en-US" altLang="ko-KR" dirty="0"/>
              <a:t>, Quantization</a:t>
            </a:r>
            <a:r>
              <a:rPr lang="ko-KR" altLang="en-US" dirty="0"/>
              <a:t>은 </a:t>
            </a: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실수형 변수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(floating-point type)</a:t>
            </a: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정수형 변수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(integer or fixed point)</a:t>
            </a: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 변환하는 과정</a:t>
            </a:r>
            <a:r>
              <a:rPr lang="ko-KR" altLang="en-US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이라고 이해하시면 되겠습니다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즉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32bit</a:t>
            </a:r>
            <a:r>
              <a:rPr lang="ko-KR" altLang="en-US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Float</a:t>
            </a:r>
            <a:r>
              <a:rPr lang="ko-KR" altLang="en-US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type</a:t>
            </a:r>
            <a:r>
              <a:rPr lang="ko-KR" altLang="en-US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8bit int type</a:t>
            </a:r>
            <a:r>
              <a:rPr lang="ko-KR" altLang="en-US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으로 줄이면서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용량도 줄일 수 있고 계산 복잡도도 줄일 수 있다는 발상입니다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이에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대한 결과부터 미리 말씀드리면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8Bit int</a:t>
            </a:r>
            <a:r>
              <a:rPr lang="ko-KR" altLang="en-US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 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Quantization</a:t>
            </a:r>
            <a:r>
              <a:rPr lang="ko-KR" altLang="en-US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진행하면 통상</a:t>
            </a:r>
            <a:endParaRPr lang="en-US" altLang="ko-KR" sz="12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	</a:t>
            </a:r>
            <a:r>
              <a:rPr lang="en-US" altLang="ko-KR" sz="12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Model</a:t>
            </a:r>
            <a:r>
              <a:rPr lang="ko-KR" altLang="en-US" sz="12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사이즈는 </a:t>
            </a:r>
            <a:r>
              <a:rPr lang="en-US" altLang="ko-KR" sz="12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¼ </a:t>
            </a:r>
            <a:r>
              <a:rPr lang="ko-KR" altLang="en-US" sz="12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 되고</a:t>
            </a:r>
            <a:r>
              <a:rPr lang="en-US" altLang="ko-KR" sz="12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	Inference Speed</a:t>
            </a:r>
            <a:r>
              <a:rPr lang="ko-KR" altLang="en-US" sz="12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 </a:t>
            </a:r>
            <a:r>
              <a:rPr lang="en-US" altLang="ko-KR" sz="12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2~4</a:t>
            </a:r>
            <a:r>
              <a:rPr lang="ko-KR" altLang="en-US" sz="12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배는 빨라지며</a:t>
            </a:r>
            <a:r>
              <a:rPr lang="en-US" altLang="ko-KR" sz="12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	</a:t>
            </a:r>
            <a:r>
              <a:rPr lang="ko-KR" altLang="en-US" sz="12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그럼에도 성능 자체의 </a:t>
            </a:r>
            <a:r>
              <a:rPr lang="en-US" altLang="ko-KR" sz="12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Drop</a:t>
            </a:r>
            <a:r>
              <a:rPr lang="ko-KR" altLang="en-US" sz="12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은 매우 작게 할 수 있습니다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33153-BBCF-44B3-971E-0C3ED68EC11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96921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이러한 </a:t>
            </a:r>
            <a:r>
              <a:rPr lang="en-US" altLang="ko-KR" dirty="0"/>
              <a:t>Quantization</a:t>
            </a:r>
            <a:r>
              <a:rPr lang="ko-KR" altLang="en-US" dirty="0"/>
              <a:t>에는 크게는 </a:t>
            </a:r>
            <a:r>
              <a:rPr lang="en-US" altLang="ko-KR" dirty="0"/>
              <a:t>2</a:t>
            </a:r>
            <a:r>
              <a:rPr lang="ko-KR" altLang="en-US" dirty="0"/>
              <a:t>종류</a:t>
            </a:r>
            <a:r>
              <a:rPr lang="en-US" altLang="ko-KR" dirty="0"/>
              <a:t>, </a:t>
            </a:r>
            <a:r>
              <a:rPr lang="ko-KR" altLang="en-US" dirty="0"/>
              <a:t>더 세분화하면 </a:t>
            </a:r>
            <a:r>
              <a:rPr lang="en-US" altLang="ko-KR" dirty="0"/>
              <a:t>3</a:t>
            </a:r>
            <a:r>
              <a:rPr lang="ko-KR" altLang="en-US" dirty="0"/>
              <a:t>종류가 있습니다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크게는</a:t>
            </a:r>
            <a:r>
              <a:rPr lang="en-US" altLang="ko-KR" dirty="0"/>
              <a:t>, Quantization Aware Training(QAT)</a:t>
            </a:r>
            <a:r>
              <a:rPr lang="ko-KR" altLang="en-US" dirty="0"/>
              <a:t>과 </a:t>
            </a:r>
            <a:r>
              <a:rPr lang="en-US" altLang="ko-KR" dirty="0"/>
              <a:t>Post Training Quantization(PTQ)</a:t>
            </a:r>
            <a:r>
              <a:rPr lang="ko-KR" altLang="en-US" dirty="0"/>
              <a:t> 이렇게 </a:t>
            </a:r>
            <a:r>
              <a:rPr lang="en-US" altLang="ko-KR" dirty="0"/>
              <a:t>2</a:t>
            </a:r>
            <a:r>
              <a:rPr lang="ko-KR" altLang="en-US" dirty="0"/>
              <a:t>가지가 있으며</a:t>
            </a:r>
            <a:r>
              <a:rPr lang="en-US" altLang="ko-KR" dirty="0"/>
              <a:t>,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세부적으로는</a:t>
            </a:r>
            <a:r>
              <a:rPr lang="en-US" altLang="ko-KR" dirty="0"/>
              <a:t> Post Training Quantization(PTQ)</a:t>
            </a:r>
            <a:r>
              <a:rPr lang="ko-KR" altLang="en-US" dirty="0"/>
              <a:t>을 </a:t>
            </a:r>
            <a:r>
              <a:rPr lang="en-US" altLang="ko-KR" dirty="0"/>
              <a:t>Static Quantization</a:t>
            </a:r>
            <a:r>
              <a:rPr lang="ko-KR" altLang="en-US" dirty="0"/>
              <a:t>과 </a:t>
            </a:r>
            <a:r>
              <a:rPr lang="en-US" altLang="ko-KR" dirty="0"/>
              <a:t>Dynamic Quantization</a:t>
            </a:r>
            <a:r>
              <a:rPr lang="ko-KR" altLang="en-US" dirty="0"/>
              <a:t>으로 나누고 있어서 총 </a:t>
            </a:r>
            <a:r>
              <a:rPr lang="en-US" altLang="ko-KR" dirty="0"/>
              <a:t>3</a:t>
            </a:r>
            <a:r>
              <a:rPr lang="ko-KR" altLang="en-US" dirty="0"/>
              <a:t>가지의 </a:t>
            </a:r>
            <a:r>
              <a:rPr lang="en-US" altLang="ko-KR" dirty="0"/>
              <a:t>Approach</a:t>
            </a:r>
            <a:r>
              <a:rPr lang="ko-KR" altLang="en-US" dirty="0"/>
              <a:t>가 있다고 볼 수 있습니다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이 중에서 </a:t>
            </a:r>
            <a:r>
              <a:rPr lang="en-US" altLang="ko-KR" dirty="0"/>
              <a:t>Static Quantization</a:t>
            </a:r>
            <a:r>
              <a:rPr lang="ko-KR" altLang="en-US" dirty="0"/>
              <a:t>과 </a:t>
            </a:r>
            <a:r>
              <a:rPr lang="en-US" altLang="ko-KR" dirty="0"/>
              <a:t>Quantization Aware Training, </a:t>
            </a:r>
            <a:r>
              <a:rPr lang="ko-KR" altLang="en-US" dirty="0"/>
              <a:t>이 두 가지가 </a:t>
            </a:r>
            <a:r>
              <a:rPr lang="en-US" altLang="ko-KR" dirty="0"/>
              <a:t>CNN</a:t>
            </a:r>
            <a:r>
              <a:rPr lang="ko-KR" altLang="en-US" dirty="0"/>
              <a:t>에 적합하며</a:t>
            </a:r>
            <a:r>
              <a:rPr lang="en-US" altLang="ko-KR" dirty="0"/>
              <a:t>,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33153-BBCF-44B3-971E-0C3ED68EC11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7368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자료를 더 찾아보니</a:t>
            </a:r>
            <a:r>
              <a:rPr lang="en-US" altLang="ko-KR" dirty="0"/>
              <a:t>, QAT</a:t>
            </a:r>
            <a:r>
              <a:rPr lang="ko-KR" altLang="en-US" dirty="0"/>
              <a:t>의 경우에는 일반적으로 가장 좋은 성능을 기대할 수 있지만</a:t>
            </a:r>
            <a:r>
              <a:rPr lang="en-US" altLang="ko-KR" dirty="0"/>
              <a:t>, </a:t>
            </a:r>
            <a:r>
              <a:rPr lang="ko-KR" altLang="en-US" dirty="0"/>
              <a:t>다소 복잡하여서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우선</a:t>
            </a:r>
            <a:r>
              <a:rPr lang="en-US" altLang="ko-KR" dirty="0"/>
              <a:t>, Static Quantization</a:t>
            </a:r>
            <a:r>
              <a:rPr lang="ko-KR" altLang="en-US" dirty="0"/>
              <a:t>을 수행한 뒤에</a:t>
            </a:r>
            <a:r>
              <a:rPr lang="en-US" altLang="ko-KR" dirty="0"/>
              <a:t>, </a:t>
            </a:r>
            <a:r>
              <a:rPr lang="ko-KR" altLang="en-US" dirty="0"/>
              <a:t>이 기법으로도 충분히 좋은 성능을 얻을 수 없다면 </a:t>
            </a:r>
            <a:r>
              <a:rPr lang="en-US" altLang="ko-KR" dirty="0"/>
              <a:t>QAT</a:t>
            </a:r>
            <a:r>
              <a:rPr lang="ko-KR" altLang="en-US" dirty="0"/>
              <a:t>를 적용한다고 명시되어 있었습니다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따라서</a:t>
            </a:r>
            <a:r>
              <a:rPr lang="en-US" altLang="ko-KR" dirty="0"/>
              <a:t>, CNN</a:t>
            </a:r>
            <a:r>
              <a:rPr lang="ko-KR" altLang="en-US" dirty="0"/>
              <a:t>을 양자화 하기 위해서는 우선</a:t>
            </a:r>
            <a:r>
              <a:rPr lang="en-US" altLang="ko-KR" dirty="0"/>
              <a:t>,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Static Quantization</a:t>
            </a:r>
            <a:r>
              <a:rPr lang="ko-KR" altLang="en-US" dirty="0"/>
              <a:t>을 진행하고</a:t>
            </a:r>
            <a:r>
              <a:rPr lang="en-US" altLang="ko-KR" dirty="0"/>
              <a:t>, </a:t>
            </a:r>
            <a:r>
              <a:rPr lang="ko-KR" altLang="en-US" dirty="0"/>
              <a:t>그 뒤에 필요시 </a:t>
            </a:r>
            <a:r>
              <a:rPr lang="en-US" altLang="ko-KR" dirty="0"/>
              <a:t>QAT</a:t>
            </a:r>
            <a:r>
              <a:rPr lang="ko-KR" altLang="en-US" dirty="0"/>
              <a:t>도 진행한다</a:t>
            </a:r>
            <a:r>
              <a:rPr lang="en-US" altLang="ko-KR" dirty="0"/>
              <a:t>. </a:t>
            </a:r>
            <a:r>
              <a:rPr lang="ko-KR" altLang="en-US" dirty="0"/>
              <a:t>라고 이해할 수 있겠습니다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33153-BBCF-44B3-971E-0C3ED68EC11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738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그렇다면</a:t>
            </a:r>
            <a:r>
              <a:rPr lang="en-US" altLang="ko-KR" dirty="0"/>
              <a:t>, </a:t>
            </a:r>
            <a:r>
              <a:rPr lang="ko-KR" altLang="en-US" dirty="0"/>
              <a:t>이와 같은 </a:t>
            </a:r>
            <a:r>
              <a:rPr lang="en-US" altLang="ko-KR" dirty="0"/>
              <a:t>Quantization</a:t>
            </a:r>
            <a:r>
              <a:rPr lang="ko-KR" altLang="en-US" dirty="0"/>
              <a:t>을 구현하기 위해서는 어떤 것들을 알고 있어야 할지 찾아봤습니다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총 </a:t>
            </a:r>
            <a:r>
              <a:rPr lang="en-US" altLang="ko-KR" dirty="0"/>
              <a:t>3</a:t>
            </a:r>
            <a:r>
              <a:rPr lang="ko-KR" altLang="en-US" dirty="0"/>
              <a:t>가지의 개념을 </a:t>
            </a:r>
            <a:r>
              <a:rPr lang="ko-KR" altLang="en-US" dirty="0" err="1"/>
              <a:t>알고있으면</a:t>
            </a:r>
            <a:r>
              <a:rPr lang="ko-KR" altLang="en-US" dirty="0"/>
              <a:t> 되는데</a:t>
            </a:r>
            <a:r>
              <a:rPr lang="en-US" altLang="ko-KR" dirty="0"/>
              <a:t>,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우선 </a:t>
            </a:r>
            <a:r>
              <a:rPr lang="en-US" altLang="ko-KR" dirty="0"/>
              <a:t>Model Fusion</a:t>
            </a:r>
            <a:r>
              <a:rPr lang="ko-KR" altLang="en-US" dirty="0"/>
              <a:t>에 대해 소개하도록 하겠습니다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위 그림을 먼저 살펴보면</a:t>
            </a:r>
            <a:r>
              <a:rPr lang="en-US" altLang="ko-KR" dirty="0"/>
              <a:t>, Quantization</a:t>
            </a:r>
            <a:r>
              <a:rPr lang="ko-KR" altLang="en-US" dirty="0"/>
              <a:t>을 </a:t>
            </a:r>
            <a:r>
              <a:rPr lang="en-US" altLang="ko-KR" dirty="0"/>
              <a:t>CONV2D, BATCH NORM, RELU </a:t>
            </a:r>
            <a:r>
              <a:rPr lang="ko-KR" altLang="en-US" dirty="0"/>
              <a:t>각각에 적용하는 것이고</a:t>
            </a:r>
            <a:r>
              <a:rPr lang="en-US" altLang="ko-KR" dirty="0"/>
              <a:t>,</a:t>
            </a:r>
          </a:p>
          <a:p>
            <a:pPr marL="0" indent="0">
              <a:buNone/>
            </a:pPr>
            <a:r>
              <a:rPr lang="ko-KR" altLang="en-US" dirty="0"/>
              <a:t>아래 그림은</a:t>
            </a:r>
            <a:r>
              <a:rPr lang="en-US" altLang="ko-KR" dirty="0"/>
              <a:t>, CONV2D-BATCH NORM-RELU</a:t>
            </a:r>
            <a:r>
              <a:rPr lang="ko-KR" altLang="en-US" dirty="0"/>
              <a:t>가 한 쌍으로 구성되도록 </a:t>
            </a:r>
            <a:r>
              <a:rPr lang="en-US" altLang="ko-KR" dirty="0"/>
              <a:t>Fusion</a:t>
            </a:r>
            <a:r>
              <a:rPr lang="ko-KR" altLang="en-US" dirty="0"/>
              <a:t>하여 이 전체에 대해 </a:t>
            </a:r>
            <a:r>
              <a:rPr lang="en-US" altLang="ko-KR" dirty="0"/>
              <a:t>Quantization</a:t>
            </a:r>
            <a:r>
              <a:rPr lang="ko-KR" altLang="en-US" dirty="0"/>
              <a:t>을 한 번만 적용한다는 것입니다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위 그림의 경우</a:t>
            </a:r>
            <a:r>
              <a:rPr lang="en-US" altLang="ko-KR" dirty="0"/>
              <a:t>, </a:t>
            </a:r>
            <a:r>
              <a:rPr lang="ko-KR" altLang="en-US" dirty="0"/>
              <a:t>하나하나의 </a:t>
            </a:r>
            <a:r>
              <a:rPr lang="en-US" altLang="ko-KR" dirty="0"/>
              <a:t>Layer</a:t>
            </a:r>
            <a:r>
              <a:rPr lang="ko-KR" altLang="en-US" dirty="0"/>
              <a:t>를 통과할 때 마다 </a:t>
            </a:r>
            <a:r>
              <a:rPr lang="en-US" altLang="ko-KR" dirty="0"/>
              <a:t>Precision</a:t>
            </a:r>
            <a:r>
              <a:rPr lang="ko-KR" altLang="en-US" dirty="0"/>
              <a:t>이 점차 감소하는 것을 볼 수 있는데</a:t>
            </a:r>
            <a:r>
              <a:rPr lang="en-US" altLang="ko-KR" dirty="0"/>
              <a:t>,</a:t>
            </a:r>
          </a:p>
          <a:p>
            <a:pPr marL="0" indent="0">
              <a:buNone/>
            </a:pPr>
            <a:r>
              <a:rPr lang="ko-KR" altLang="en-US" dirty="0"/>
              <a:t>이러한 </a:t>
            </a:r>
            <a:r>
              <a:rPr lang="en-US" altLang="ko-KR" dirty="0"/>
              <a:t>Layer</a:t>
            </a:r>
            <a:r>
              <a:rPr lang="ko-KR" altLang="en-US" dirty="0"/>
              <a:t>들을 </a:t>
            </a:r>
            <a:r>
              <a:rPr lang="en-US" altLang="ko-KR" dirty="0"/>
              <a:t>Fusion</a:t>
            </a:r>
            <a:r>
              <a:rPr lang="ko-KR" altLang="en-US" dirty="0"/>
              <a:t>함으로써</a:t>
            </a:r>
            <a:r>
              <a:rPr lang="en-US" altLang="ko-KR" dirty="0"/>
              <a:t>, Quantize</a:t>
            </a:r>
            <a:r>
              <a:rPr lang="ko-KR" altLang="en-US" dirty="0"/>
              <a:t>가 적용되는 횟수를 </a:t>
            </a:r>
            <a:r>
              <a:rPr lang="en-US" altLang="ko-KR" dirty="0"/>
              <a:t>3</a:t>
            </a:r>
            <a:r>
              <a:rPr lang="ko-KR" altLang="en-US" dirty="0"/>
              <a:t>번에서 </a:t>
            </a:r>
            <a:r>
              <a:rPr lang="en-US" altLang="ko-KR" dirty="0"/>
              <a:t>1</a:t>
            </a:r>
            <a:r>
              <a:rPr lang="ko-KR" altLang="en-US" dirty="0"/>
              <a:t>번으로 줄여서 더 높은 정확도를 얻을 수 있게 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/>
              <a:t>과도하게 </a:t>
            </a:r>
            <a:r>
              <a:rPr lang="en-US" altLang="ko-KR" dirty="0"/>
              <a:t>Quantization</a:t>
            </a:r>
            <a:r>
              <a:rPr lang="ko-KR" altLang="en-US" dirty="0"/>
              <a:t> 횟수를 줄여버리면 </a:t>
            </a:r>
            <a:r>
              <a:rPr lang="en-US" altLang="ko-KR" dirty="0"/>
              <a:t>Quantization </a:t>
            </a:r>
            <a:r>
              <a:rPr lang="ko-KR" altLang="en-US" dirty="0"/>
              <a:t>자체의 목적이 사라질 수 있기 때문에 어느 부분에 </a:t>
            </a:r>
            <a:r>
              <a:rPr lang="en-US" altLang="ko-KR" dirty="0"/>
              <a:t>Fusion</a:t>
            </a:r>
            <a:r>
              <a:rPr lang="ko-KR" altLang="en-US" dirty="0"/>
              <a:t>을 진행하는 것이 좋은지는 계속 연구 및 개발 중에 있는 분야라고 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따라서</a:t>
            </a:r>
            <a:r>
              <a:rPr lang="en-US" altLang="ko-KR" dirty="0"/>
              <a:t>, </a:t>
            </a:r>
            <a:r>
              <a:rPr lang="ko-KR" altLang="en-US" dirty="0"/>
              <a:t>사용하는 입장에서는</a:t>
            </a:r>
            <a:r>
              <a:rPr lang="en-US" altLang="ko-KR" dirty="0"/>
              <a:t>, </a:t>
            </a:r>
            <a:r>
              <a:rPr lang="ko-KR" altLang="en-US" dirty="0"/>
              <a:t>이미 성능이 검증된 </a:t>
            </a:r>
            <a:r>
              <a:rPr lang="en-US" altLang="ko-KR" dirty="0"/>
              <a:t>CONV2D-BATCH NORM-RELU</a:t>
            </a:r>
            <a:r>
              <a:rPr lang="ko-KR" altLang="en-US" dirty="0"/>
              <a:t>에 대해 </a:t>
            </a:r>
            <a:r>
              <a:rPr lang="en-US" altLang="ko-KR" dirty="0"/>
              <a:t>Model Fusion</a:t>
            </a:r>
            <a:r>
              <a:rPr lang="ko-KR" altLang="en-US" dirty="0"/>
              <a:t>을 진행합니다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33153-BBCF-44B3-971E-0C3ED68EC11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0822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그렇다면</a:t>
            </a:r>
            <a:r>
              <a:rPr lang="en-US" altLang="ko-KR" dirty="0"/>
              <a:t>, Quantization</a:t>
            </a:r>
            <a:r>
              <a:rPr lang="ko-KR" altLang="en-US" dirty="0"/>
              <a:t>을 실행하면 어떤 일이 일어날지 살펴보겠습니다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Quantization Formula</a:t>
            </a:r>
            <a:r>
              <a:rPr lang="ko-KR" altLang="en-US" dirty="0"/>
              <a:t>에 대해 살펴볼 것인데</a:t>
            </a:r>
            <a:r>
              <a:rPr lang="en-US" altLang="ko-KR" dirty="0"/>
              <a:t>,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앞서 말씀드렸듯이 그림에서 보실 수 있듯이</a:t>
            </a:r>
            <a:r>
              <a:rPr lang="en-US" altLang="ko-KR" dirty="0"/>
              <a:t>, Weight</a:t>
            </a:r>
            <a:r>
              <a:rPr lang="ko-KR" altLang="en-US" dirty="0"/>
              <a:t>에 해당하는 실수형 변수를 정수형 변수로 바꾸는 과정이 </a:t>
            </a:r>
            <a:r>
              <a:rPr lang="en-US" altLang="ko-KR" dirty="0"/>
              <a:t>Quantization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33153-BBCF-44B3-971E-0C3ED68EC11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82762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이때 두 가지 접근 방법이 있는데</a:t>
            </a:r>
            <a:r>
              <a:rPr lang="en-US" altLang="ko-KR" dirty="0"/>
              <a:t>, </a:t>
            </a:r>
            <a:r>
              <a:rPr lang="en-US" altLang="ko-KR" b="1" dirty="0">
                <a:effectLst/>
                <a:latin typeface="inherit"/>
              </a:rPr>
              <a:t>Symmetric vs Asymmetric Quantization </a:t>
            </a:r>
            <a:r>
              <a:rPr lang="ko-KR" altLang="en-US" b="1" dirty="0">
                <a:effectLst/>
                <a:latin typeface="inherit"/>
              </a:rPr>
              <a:t>이렇게 나눌 수 있습니다</a:t>
            </a:r>
            <a:r>
              <a:rPr lang="en-US" altLang="ko-KR" b="1" dirty="0">
                <a:effectLst/>
                <a:latin typeface="inherit"/>
              </a:rPr>
              <a:t>.</a:t>
            </a:r>
          </a:p>
          <a:p>
            <a:endParaRPr lang="en-US" altLang="ko-KR" b="1" dirty="0">
              <a:effectLst/>
              <a:latin typeface="inherit"/>
            </a:endParaRPr>
          </a:p>
          <a:p>
            <a:r>
              <a:rPr lang="ko-KR" altLang="en-US" b="1" dirty="0">
                <a:effectLst/>
              </a:rPr>
              <a:t>왼쪽이 </a:t>
            </a:r>
            <a:r>
              <a:rPr lang="en-US" altLang="ko-KR" b="1" dirty="0">
                <a:effectLst/>
              </a:rPr>
              <a:t>Symmetric</a:t>
            </a:r>
            <a:r>
              <a:rPr lang="ko-KR" altLang="en-US" b="1" dirty="0">
                <a:effectLst/>
              </a:rPr>
              <a:t>이며 오른쪽이 </a:t>
            </a:r>
            <a:r>
              <a:rPr lang="en-US" altLang="ko-KR" b="1" dirty="0">
                <a:effectLst/>
                <a:latin typeface="inherit"/>
              </a:rPr>
              <a:t>Asymmetric</a:t>
            </a:r>
            <a:r>
              <a:rPr lang="ko-KR" altLang="en-US" b="1" dirty="0">
                <a:effectLst/>
                <a:latin typeface="inherit"/>
              </a:rPr>
              <a:t>인데</a:t>
            </a:r>
            <a:r>
              <a:rPr lang="en-US" altLang="ko-KR" b="1" dirty="0">
                <a:effectLst/>
                <a:latin typeface="inherit"/>
              </a:rPr>
              <a:t>,</a:t>
            </a:r>
          </a:p>
          <a:p>
            <a:endParaRPr lang="en-US" altLang="ko-KR" b="1" dirty="0">
              <a:effectLst/>
              <a:latin typeface="inherit"/>
            </a:endParaRPr>
          </a:p>
          <a:p>
            <a:r>
              <a:rPr lang="en-US" altLang="ko-KR" b="1" dirty="0">
                <a:effectLst/>
                <a:latin typeface="inherit"/>
              </a:rPr>
              <a:t>Symmetric</a:t>
            </a:r>
            <a:r>
              <a:rPr lang="ko-KR" altLang="en-US" b="1" dirty="0">
                <a:effectLst/>
                <a:latin typeface="inherit"/>
              </a:rPr>
              <a:t>은 최솟값과 최댓값을 동일시하게 두고</a:t>
            </a:r>
            <a:r>
              <a:rPr lang="en-US" altLang="ko-KR" b="1" dirty="0">
                <a:effectLst/>
                <a:latin typeface="inherit"/>
              </a:rPr>
              <a:t>, 0</a:t>
            </a:r>
            <a:r>
              <a:rPr lang="ko-KR" altLang="en-US" b="1" dirty="0">
                <a:effectLst/>
                <a:latin typeface="inherit"/>
              </a:rPr>
              <a:t>위치가 변하지 않도록 하는 방식입니다</a:t>
            </a:r>
            <a:r>
              <a:rPr lang="en-US" altLang="ko-KR" b="1" dirty="0">
                <a:effectLst/>
                <a:latin typeface="inherit"/>
              </a:rPr>
              <a:t>.</a:t>
            </a:r>
          </a:p>
          <a:p>
            <a:endParaRPr lang="en-US" altLang="ko-KR" b="0" i="0" dirty="0">
              <a:solidFill>
                <a:srgbClr val="444444"/>
              </a:solidFill>
              <a:effectLst/>
              <a:latin typeface="RIDIBatang"/>
            </a:endParaRPr>
          </a:p>
          <a:p>
            <a:r>
              <a:rPr lang="ko-KR" altLang="en-US" b="0" i="0" dirty="0">
                <a:solidFill>
                  <a:srgbClr val="444444"/>
                </a:solidFill>
                <a:effectLst/>
                <a:latin typeface="RIDIBatang"/>
              </a:rPr>
              <a:t>그리고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RIDIBatang"/>
              </a:rPr>
              <a:t>, signed 8bit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RIDIBatang"/>
              </a:rPr>
              <a:t>의 표현 가능한 수의 범위는 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RIDIBatang"/>
              </a:rPr>
              <a:t>-128 ~ 127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RIDIBatang"/>
              </a:rPr>
              <a:t>까지 </a:t>
            </a:r>
            <a:r>
              <a:rPr lang="ko-KR" altLang="en-US" b="0" i="0" dirty="0" err="1">
                <a:solidFill>
                  <a:srgbClr val="444444"/>
                </a:solidFill>
                <a:effectLst/>
                <a:latin typeface="RIDIBatang"/>
              </a:rPr>
              <a:t>표현가능하지만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RIDIBatang"/>
              </a:rPr>
              <a:t> 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RIDIBatang"/>
              </a:rPr>
              <a:t>Symmetric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RIDIBatang"/>
              </a:rPr>
              <a:t>에서는 대칭을 </a:t>
            </a:r>
            <a:r>
              <a:rPr lang="ko-KR" altLang="en-US" b="0" i="0" dirty="0" err="1">
                <a:solidFill>
                  <a:srgbClr val="444444"/>
                </a:solidFill>
                <a:effectLst/>
                <a:latin typeface="RIDIBatang"/>
              </a:rPr>
              <a:t>이뤄야하기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RIDIBatang"/>
              </a:rPr>
              <a:t> 때문에 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RIDIBatang"/>
              </a:rPr>
              <a:t>-128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RIDIBatang"/>
              </a:rPr>
              <a:t>의 값은 사용하지 않는 것이 특징입니다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RIDIBatang"/>
              </a:rPr>
              <a:t>.</a:t>
            </a:r>
          </a:p>
          <a:p>
            <a:endParaRPr lang="en-US" altLang="ko-KR" b="0" i="0" dirty="0">
              <a:solidFill>
                <a:srgbClr val="444444"/>
              </a:solidFill>
              <a:effectLst/>
              <a:latin typeface="RIDIBatang"/>
            </a:endParaRPr>
          </a:p>
          <a:p>
            <a:r>
              <a:rPr lang="ko-KR" altLang="en-US" b="0" i="0" dirty="0">
                <a:solidFill>
                  <a:srgbClr val="444444"/>
                </a:solidFill>
                <a:effectLst/>
                <a:latin typeface="RIDIBatang"/>
              </a:rPr>
              <a:t>반면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RIDIBatang"/>
              </a:rPr>
              <a:t>, </a:t>
            </a:r>
            <a:r>
              <a:rPr lang="en-US" altLang="ko-KR" b="0" i="0" dirty="0" err="1">
                <a:solidFill>
                  <a:srgbClr val="444444"/>
                </a:solidFill>
                <a:effectLst/>
                <a:latin typeface="RIDIBatang"/>
              </a:rPr>
              <a:t>Asymmetirc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RIDIBatang"/>
              </a:rPr>
              <a:t>에서는 주어진 입력 값의 범위에 따라서 그대로 스케일링을 진행하는 것입니다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RIDIBatang"/>
              </a:rPr>
              <a:t>.</a:t>
            </a:r>
          </a:p>
          <a:p>
            <a:endParaRPr lang="en-US" altLang="ko-KR" b="0" i="0" dirty="0">
              <a:solidFill>
                <a:srgbClr val="444444"/>
              </a:solidFill>
              <a:effectLst/>
              <a:latin typeface="RIDIBatang"/>
            </a:endParaRPr>
          </a:p>
          <a:p>
            <a:r>
              <a:rPr lang="ko-KR" altLang="en-US" dirty="0">
                <a:effectLst/>
              </a:rPr>
              <a:t>한 가지 예를 들어보면</a:t>
            </a:r>
            <a:r>
              <a:rPr lang="en-US" altLang="ko-KR" dirty="0">
                <a:effectLst/>
              </a:rPr>
              <a:t>, </a:t>
            </a:r>
            <a:r>
              <a:rPr lang="ko-KR" altLang="en-US" dirty="0">
                <a:effectLst/>
              </a:rPr>
              <a:t>위 그림에서 </a:t>
            </a:r>
            <a:r>
              <a:rPr lang="en-US" altLang="ko-KR" dirty="0">
                <a:effectLst/>
              </a:rPr>
              <a:t>Symmetric Quantization</a:t>
            </a:r>
            <a:r>
              <a:rPr lang="ko-KR" altLang="en-US" dirty="0">
                <a:effectLst/>
              </a:rPr>
              <a:t>의 경우</a:t>
            </a:r>
            <a:r>
              <a:rPr lang="en-US" altLang="ko-KR" dirty="0">
                <a:effectLst/>
              </a:rPr>
              <a:t>, -1</a:t>
            </a:r>
            <a:r>
              <a:rPr lang="ko-KR" altLang="en-US" dirty="0">
                <a:effectLst/>
              </a:rPr>
              <a:t>과 </a:t>
            </a:r>
            <a:r>
              <a:rPr lang="en-US" altLang="ko-KR" dirty="0">
                <a:effectLst/>
              </a:rPr>
              <a:t>1</a:t>
            </a:r>
            <a:r>
              <a:rPr lang="ko-KR" altLang="en-US" dirty="0">
                <a:effectLst/>
              </a:rPr>
              <a:t>사이의 값을 가지는 경우를 양자화 한 것인데</a:t>
            </a:r>
            <a:r>
              <a:rPr lang="en-US" altLang="ko-KR" dirty="0">
                <a:effectLst/>
              </a:rPr>
              <a:t>,</a:t>
            </a:r>
          </a:p>
          <a:p>
            <a:endParaRPr lang="en-US" altLang="ko-KR" dirty="0">
              <a:effectLst/>
            </a:endParaRPr>
          </a:p>
          <a:p>
            <a:r>
              <a:rPr lang="ko-KR" altLang="en-US" dirty="0">
                <a:effectLst/>
              </a:rPr>
              <a:t>만약 </a:t>
            </a:r>
            <a:r>
              <a:rPr lang="en-US" altLang="ko-KR" dirty="0">
                <a:effectLst/>
              </a:rPr>
              <a:t>0.1</a:t>
            </a:r>
            <a:r>
              <a:rPr lang="ko-KR" altLang="en-US" dirty="0">
                <a:effectLst/>
              </a:rPr>
              <a:t>의</a:t>
            </a:r>
            <a:r>
              <a:rPr lang="en-US" altLang="ko-KR" dirty="0">
                <a:effectLst/>
              </a:rPr>
              <a:t> </a:t>
            </a:r>
            <a:r>
              <a:rPr lang="ko-KR" altLang="en-US" dirty="0">
                <a:effectLst/>
              </a:rPr>
              <a:t>실수형 </a:t>
            </a:r>
            <a:r>
              <a:rPr lang="en-US" altLang="ko-KR" dirty="0">
                <a:effectLst/>
              </a:rPr>
              <a:t>weight</a:t>
            </a:r>
            <a:r>
              <a:rPr lang="ko-KR" altLang="en-US" dirty="0">
                <a:effectLst/>
              </a:rPr>
              <a:t>의 경우</a:t>
            </a:r>
            <a:r>
              <a:rPr lang="en-US" altLang="ko-KR" dirty="0">
                <a:effectLst/>
              </a:rPr>
              <a:t>, </a:t>
            </a:r>
            <a:r>
              <a:rPr lang="ko-KR" altLang="en-US" dirty="0">
                <a:effectLst/>
              </a:rPr>
              <a:t>정수형</a:t>
            </a:r>
            <a:r>
              <a:rPr lang="en-US" altLang="ko-KR" dirty="0">
                <a:effectLst/>
              </a:rPr>
              <a:t> 13</a:t>
            </a:r>
            <a:r>
              <a:rPr lang="ko-KR" altLang="en-US" dirty="0">
                <a:effectLst/>
              </a:rPr>
              <a:t>에 그 값에 대응되어 저장되게 됩니다</a:t>
            </a:r>
            <a:r>
              <a:rPr lang="en-US" altLang="ko-KR" dirty="0">
                <a:effectLst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33153-BBCF-44B3-971E-0C3ED68EC11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5658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230AEE-3657-01F4-F801-56BD04E9AE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BB7B6EB-28E3-9B22-047E-5757C4C908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AB41A2-2284-53D0-A7F7-715F96BE9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CA5E1-3778-4D98-8640-7878AE112758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3ADD88-BDB8-221A-3826-2C7CA8EE4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8E6F9A-48C0-86A4-5E29-8DF0AE1E0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CDFF0-CD54-4E32-8A60-B01C37C2D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29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527D82-99CA-26E1-DA79-E61F9C609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C5B50F6-C7F3-DA80-D97C-14EA4B04B0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3DB374-1B7C-E59A-776D-B7EF3F9DD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CA5E1-3778-4D98-8640-7878AE112758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54204F-9DA8-81C0-E26E-C2E789BBF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50742B-3EE5-0ACF-31BD-B8EE773FD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CDFF0-CD54-4E32-8A60-B01C37C2D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624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855C2B7-0163-260E-A136-BF85F945B0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CA8E61-E6C2-76A8-1944-F0AAA0E73C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69F17A-CE7A-827E-9F5C-CCDBB185B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CA5E1-3778-4D98-8640-7878AE112758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052FF1-91B5-71CE-7E62-683F19E7D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964279-FBD7-0E19-E26D-0C78FC794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CDFF0-CD54-4E32-8A60-B01C37C2D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549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7745CC-475C-6882-F994-1B57C04BF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1CC39C-B473-5AAB-ECFF-5C65E32EA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9B0672-4117-FB22-C808-74D3FC4B9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CA5E1-3778-4D98-8640-7878AE112758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74A310-C409-C356-D978-E576031EF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490314-20C8-E59A-A037-06A84DBA1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CDFF0-CD54-4E32-8A60-B01C37C2D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733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B0DCB4-DD28-5606-6B8A-D309A51B6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98A8BD-3A12-D0E6-A1D6-6A73319B3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21F695-ACCD-95E5-C4FE-2895FFF72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CA5E1-3778-4D98-8640-7878AE112758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FFE025-9CEB-4533-C7DB-19244CDB4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F99826-16A8-EF4A-DC32-530610371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CDFF0-CD54-4E32-8A60-B01C37C2D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250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3A2C13-F0A6-5618-7DF1-050C97FFE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B4CE8A-2A06-1518-67CD-87E92EB29C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8F47EF4-CD1A-24CF-30D7-27AA0B055E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558969-9181-32E4-E361-B1E9115B9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CA5E1-3778-4D98-8640-7878AE112758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E05162-6EE6-4A8B-D90B-37F912EDB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1A09F5-0432-82E3-779F-31E09826D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CDFF0-CD54-4E32-8A60-B01C37C2D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4335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25521F-AC1A-1113-7798-3980AC918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2ED149-CBC6-5C77-8FAB-1BE9F4CA56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00AA5C-11A2-0B83-C8A2-FFFBE53A2B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9E640FE-7599-5F83-752E-70AC751948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FF867C0-B7A8-E3EB-881E-C9F64012AE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BA79DCD-9FB5-2E7F-D443-743D10BC6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CA5E1-3778-4D98-8640-7878AE112758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B814E00-2816-E067-3809-FB8233A07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5ADA1F9-3DD1-9A22-38FE-AAA549660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CDFF0-CD54-4E32-8A60-B01C37C2D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881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0D5C4D-970B-FDA5-6A0F-65168EE08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402604A-6923-3C9B-36DA-FB1D59274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CA5E1-3778-4D98-8640-7878AE112758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365EEE1-B40D-CAF2-2359-EC1B27C52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745E141-EEFE-38FB-EE9D-73D1D4AC3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CDFF0-CD54-4E32-8A60-B01C37C2D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834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B2AE055-58AE-FC69-4BC6-210AC89A9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CA5E1-3778-4D98-8640-7878AE112758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34C36B7-96A5-ED55-AD54-FFFAEF80D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F7CFA36-195E-E66A-27D7-88C260972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CDFF0-CD54-4E32-8A60-B01C37C2D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5110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EDD108-AC6F-AEC2-8C59-B76EAF6DB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640F7D-9AF2-FA79-55D0-124745541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B1FD47-DE71-A1F3-A41B-A7141266B6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C029A3-66F9-A136-A185-7CEDBABBF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CA5E1-3778-4D98-8640-7878AE112758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6F4FA3-16B4-D2DB-CF5B-AB902ECAC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DF2EEB-9876-7BB5-C50C-2051D6811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CDFF0-CD54-4E32-8A60-B01C37C2D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210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C78AD2-712C-877A-7FBD-ECA0F9D1F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D8AD85B-321C-B3F1-1627-6B5BCBFAB8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6D0303B-E921-20B2-942E-016130306D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20F15F-261A-5596-0305-6A9F0C9D1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CA5E1-3778-4D98-8640-7878AE112758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F69C9D-5F18-C61D-3A4F-6A62C4025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036097-ABD8-DFF9-EBE9-C6E1E37A1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CDFF0-CD54-4E32-8A60-B01C37C2D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271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4B84ACF-BB97-FD4B-4DC5-3C917FFC4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CB73C1-0594-46CC-ED11-59A065F50F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A02267-29A8-FB2D-4631-78F3335576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1CA5E1-3778-4D98-8640-7878AE112758}" type="datetimeFigureOut">
              <a:rPr lang="ko-KR" altLang="en-US" smtClean="0"/>
              <a:t>2022-07-20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DECA9F-EEBC-38EC-EF39-3070726392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97F795-416D-A521-88A3-A50EDB7E20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CDFF0-CD54-4E32-8A60-B01C37C2D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643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18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ensorflow.org/model_optimization/guide/quantization/training_comprehensive_guide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www.tensorflow.org/model_optimization/guide/quantization/training" TargetMode="External"/><Relationship Id="rId12" Type="http://schemas.openxmlformats.org/officeDocument/2006/relationships/hyperlink" Target="https://velog.io/@ganta/Quantization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pytorch.org/blog/introduction-to-quantization-on-pytorch/" TargetMode="External"/><Relationship Id="rId11" Type="http://schemas.openxmlformats.org/officeDocument/2006/relationships/hyperlink" Target="https://velog.io/@jooh95/%EB%94%A5%EB%9F%AC%EB%8B%9D-Quantization%EC%96%91%EC%9E%90%ED%99%94-%EC%A0%95%EB%A6%AC" TargetMode="External"/><Relationship Id="rId5" Type="http://schemas.openxmlformats.org/officeDocument/2006/relationships/hyperlink" Target="https://pytorch.org/docs/stable/quantization.html" TargetMode="External"/><Relationship Id="rId10" Type="http://schemas.openxmlformats.org/officeDocument/2006/relationships/hyperlink" Target="http://dankernel.sciomagelab.com/2021/05/12/distiller-%EB%AA%A8%EB%8D%B8-%EC%95%95%EC%B6%95-%EA%B8%B0%EB%B2%95-3-quantization-%EC%96%91%EC%9E%90%ED%99%94/" TargetMode="External"/><Relationship Id="rId4" Type="http://schemas.openxmlformats.org/officeDocument/2006/relationships/hyperlink" Target="https://pytorch.org/tutorials/recipes/quantization.html" TargetMode="External"/><Relationship Id="rId9" Type="http://schemas.openxmlformats.org/officeDocument/2006/relationships/hyperlink" Target="https://www.tensorflow.org/model_optimization/guide/quantization/training_example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BC73AE0-04C8-BB3D-DCD2-1388CD965D01}"/>
              </a:ext>
            </a:extLst>
          </p:cNvPr>
          <p:cNvSpPr/>
          <p:nvPr/>
        </p:nvSpPr>
        <p:spPr>
          <a:xfrm>
            <a:off x="0" y="0"/>
            <a:ext cx="12192000" cy="576944"/>
          </a:xfrm>
          <a:prstGeom prst="rect">
            <a:avLst/>
          </a:prstGeom>
          <a:solidFill>
            <a:srgbClr val="144E25"/>
          </a:solidFill>
          <a:ln w="12700">
            <a:solidFill>
              <a:srgbClr val="144E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12700">
                <a:solidFill>
                  <a:schemeClr val="bg1"/>
                </a:solidFill>
              </a:ln>
              <a:highlight>
                <a:srgbClr val="008000"/>
              </a:highlight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AC4C3A43-97C2-C4BD-BB97-EC809B59AA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050" y="2035303"/>
            <a:ext cx="11131899" cy="1272323"/>
          </a:xfrm>
        </p:spPr>
        <p:txBody>
          <a:bodyPr>
            <a:normAutofit/>
          </a:bodyPr>
          <a:lstStyle/>
          <a:p>
            <a:pPr algn="ctr"/>
            <a:r>
              <a:rPr lang="en-US" altLang="ko-KR" sz="2400" b="1" dirty="0"/>
              <a:t>Introduction and Execution of Quantization based on </a:t>
            </a:r>
            <a:r>
              <a:rPr lang="en-US" altLang="ko-KR" sz="2400" b="1" dirty="0" err="1"/>
              <a:t>PyTorch</a:t>
            </a:r>
            <a:br>
              <a:rPr lang="en-US" altLang="ko-KR" sz="2000" b="1" dirty="0"/>
            </a:br>
            <a:endParaRPr lang="ko-KR" altLang="en-US" sz="2000" b="1" dirty="0"/>
          </a:p>
        </p:txBody>
      </p:sp>
      <p:sp>
        <p:nvSpPr>
          <p:cNvPr id="10" name="부제목 2">
            <a:extLst>
              <a:ext uri="{FF2B5EF4-FFF2-40B4-BE49-F238E27FC236}">
                <a16:creationId xmlns:a16="http://schemas.microsoft.com/office/drawing/2014/main" id="{B89C5F17-F76E-DCD7-F77F-92B66CCA39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62505"/>
            <a:ext cx="9144000" cy="582594"/>
          </a:xfrm>
        </p:spPr>
        <p:txBody>
          <a:bodyPr>
            <a:normAutofit lnSpcReduction="10000"/>
          </a:bodyPr>
          <a:lstStyle/>
          <a:p>
            <a:endParaRPr lang="en-US" altLang="ko-KR" sz="1400" b="1" dirty="0"/>
          </a:p>
          <a:p>
            <a:r>
              <a:rPr lang="ko-KR" altLang="en-US" sz="1400" b="1" dirty="0"/>
              <a:t>홍 세 현 </a:t>
            </a:r>
            <a:r>
              <a:rPr lang="en-US" altLang="ko-KR" sz="1400" b="1" dirty="0"/>
              <a:t>Hong Sehyun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3D28D36-AC61-E290-FFCC-DB7AA869C750}"/>
              </a:ext>
            </a:extLst>
          </p:cNvPr>
          <p:cNvSpPr/>
          <p:nvPr/>
        </p:nvSpPr>
        <p:spPr>
          <a:xfrm>
            <a:off x="1435100" y="3899623"/>
            <a:ext cx="9232900" cy="419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97251F2-3B35-6406-541C-91B4580AE0A0}"/>
              </a:ext>
            </a:extLst>
          </p:cNvPr>
          <p:cNvCxnSpPr/>
          <p:nvPr/>
        </p:nvCxnSpPr>
        <p:spPr>
          <a:xfrm>
            <a:off x="927100" y="3149600"/>
            <a:ext cx="10337800" cy="0"/>
          </a:xfrm>
          <a:prstGeom prst="line">
            <a:avLst/>
          </a:prstGeom>
          <a:ln w="38100">
            <a:solidFill>
              <a:srgbClr val="144E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부제목 2">
                <a:extLst>
                  <a:ext uri="{FF2B5EF4-FFF2-40B4-BE49-F238E27FC236}">
                    <a16:creationId xmlns:a16="http://schemas.microsoft.com/office/drawing/2014/main" id="{517A594A-1729-BA95-7D2A-BE9EB866724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24000" y="3307626"/>
                <a:ext cx="9144000" cy="801547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0" indent="0" algn="ctr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82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ko-KR" sz="1400" b="1" i="1" dirty="0" smtClean="0">
                            <a:latin typeface="Cambria Math" panose="02040503050406030204" pitchFamily="18" charset="0"/>
                          </a:rPr>
                          <m:t>𝒏𝒅</m:t>
                        </m:r>
                      </m:sup>
                    </m:sSup>
                  </m:oMath>
                </a14:m>
                <a:r>
                  <a:rPr lang="en-US" altLang="ko-KR" sz="1400" b="1" dirty="0"/>
                  <a:t> Paper Study     |     2022.07.20 Wed.</a:t>
                </a:r>
                <a:endParaRPr lang="ko-KR" altLang="en-US" sz="700" b="1" dirty="0"/>
              </a:p>
            </p:txBody>
          </p:sp>
        </mc:Choice>
        <mc:Fallback xmlns="">
          <p:sp>
            <p:nvSpPr>
              <p:cNvPr id="14" name="부제목 2">
                <a:extLst>
                  <a:ext uri="{FF2B5EF4-FFF2-40B4-BE49-F238E27FC236}">
                    <a16:creationId xmlns:a16="http://schemas.microsoft.com/office/drawing/2014/main" id="{517A594A-1729-BA95-7D2A-BE9EB86672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3307626"/>
                <a:ext cx="9144000" cy="801547"/>
              </a:xfrm>
              <a:prstGeom prst="rect">
                <a:avLst/>
              </a:prstGeom>
              <a:blipFill>
                <a:blip r:embed="rId3"/>
                <a:stretch>
                  <a:fillRect t="-38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직사각형 14">
            <a:extLst>
              <a:ext uri="{FF2B5EF4-FFF2-40B4-BE49-F238E27FC236}">
                <a16:creationId xmlns:a16="http://schemas.microsoft.com/office/drawing/2014/main" id="{BFBBD4AF-E0EB-0836-E1CA-EA97FCCCDEEB}"/>
              </a:ext>
            </a:extLst>
          </p:cNvPr>
          <p:cNvSpPr/>
          <p:nvPr/>
        </p:nvSpPr>
        <p:spPr>
          <a:xfrm flipV="1">
            <a:off x="1" y="6419625"/>
            <a:ext cx="12192000" cy="45719"/>
          </a:xfrm>
          <a:prstGeom prst="rect">
            <a:avLst/>
          </a:prstGeom>
          <a:solidFill>
            <a:srgbClr val="144E2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008000"/>
              </a:highlight>
            </a:endParaRPr>
          </a:p>
        </p:txBody>
      </p:sp>
      <p:pic>
        <p:nvPicPr>
          <p:cNvPr id="1026" name="Picture 2" descr="StradVision | Socionext | Deep Learning Object Recognition for ADAS">
            <a:extLst>
              <a:ext uri="{FF2B5EF4-FFF2-40B4-BE49-F238E27FC236}">
                <a16:creationId xmlns:a16="http://schemas.microsoft.com/office/drawing/2014/main" id="{C963F69F-434A-081B-E1A7-9FAB9E5AB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5240" y="5830890"/>
            <a:ext cx="1741520" cy="451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8105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BFBBD4AF-E0EB-0836-E1CA-EA97FCCCDEEB}"/>
              </a:ext>
            </a:extLst>
          </p:cNvPr>
          <p:cNvSpPr/>
          <p:nvPr/>
        </p:nvSpPr>
        <p:spPr>
          <a:xfrm flipV="1">
            <a:off x="1" y="6419625"/>
            <a:ext cx="12192000" cy="45719"/>
          </a:xfrm>
          <a:prstGeom prst="rect">
            <a:avLst/>
          </a:prstGeom>
          <a:solidFill>
            <a:srgbClr val="144E2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008000"/>
              </a:highlight>
            </a:endParaRPr>
          </a:p>
        </p:txBody>
      </p:sp>
      <p:pic>
        <p:nvPicPr>
          <p:cNvPr id="1026" name="Picture 2" descr="StradVision | Socionext | Deep Learning Object Recognition for ADAS">
            <a:extLst>
              <a:ext uri="{FF2B5EF4-FFF2-40B4-BE49-F238E27FC236}">
                <a16:creationId xmlns:a16="http://schemas.microsoft.com/office/drawing/2014/main" id="{C963F69F-434A-081B-E1A7-9FAB9E5AB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840" y="6511064"/>
            <a:ext cx="1169884" cy="302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제목 1">
            <a:extLst>
              <a:ext uri="{FF2B5EF4-FFF2-40B4-BE49-F238E27FC236}">
                <a16:creationId xmlns:a16="http://schemas.microsoft.com/office/drawing/2014/main" id="{61D58152-B98B-DC5A-1BCC-44D819B3BAF7}"/>
              </a:ext>
            </a:extLst>
          </p:cNvPr>
          <p:cNvSpPr txBox="1">
            <a:spLocks/>
          </p:cNvSpPr>
          <p:nvPr/>
        </p:nvSpPr>
        <p:spPr>
          <a:xfrm>
            <a:off x="74613" y="9525"/>
            <a:ext cx="12033250" cy="5349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bg1"/>
                </a:solidFill>
              </a:rPr>
              <a:t>Outline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B342028-C111-D240-462D-363CFE17D9E3}"/>
              </a:ext>
            </a:extLst>
          </p:cNvPr>
          <p:cNvSpPr/>
          <p:nvPr/>
        </p:nvSpPr>
        <p:spPr>
          <a:xfrm>
            <a:off x="0" y="0"/>
            <a:ext cx="12192000" cy="576944"/>
          </a:xfrm>
          <a:prstGeom prst="rect">
            <a:avLst/>
          </a:prstGeom>
          <a:solidFill>
            <a:srgbClr val="144E25"/>
          </a:solidFill>
          <a:ln w="12700">
            <a:solidFill>
              <a:srgbClr val="144E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12700">
                <a:solidFill>
                  <a:schemeClr val="bg1"/>
                </a:solidFill>
              </a:ln>
              <a:highlight>
                <a:srgbClr val="008000"/>
              </a:highlight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A7C5E5DA-802A-6DA9-ADCE-933AEE373753}"/>
              </a:ext>
            </a:extLst>
          </p:cNvPr>
          <p:cNvSpPr txBox="1">
            <a:spLocks/>
          </p:cNvSpPr>
          <p:nvPr/>
        </p:nvSpPr>
        <p:spPr>
          <a:xfrm>
            <a:off x="48474" y="20978"/>
            <a:ext cx="12033250" cy="5349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bg1"/>
                </a:solidFill>
              </a:rPr>
              <a:t>Introduction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145FAA-92A8-4264-7FA9-8DA34AF54193}"/>
              </a:ext>
            </a:extLst>
          </p:cNvPr>
          <p:cNvSpPr txBox="1"/>
          <p:nvPr/>
        </p:nvSpPr>
        <p:spPr>
          <a:xfrm>
            <a:off x="-1" y="1063457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144E2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Quantization</a:t>
            </a:r>
            <a:r>
              <a:rPr lang="ko-KR" altLang="en-US" b="1" dirty="0">
                <a:solidFill>
                  <a:srgbClr val="144E2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b="1" dirty="0">
                <a:solidFill>
                  <a:srgbClr val="144E2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Techniques[3] – </a:t>
            </a:r>
            <a:r>
              <a:rPr lang="en-US" altLang="ko-KR" b="1" dirty="0" err="1">
                <a:solidFill>
                  <a:srgbClr val="144E2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DeQuantization</a:t>
            </a:r>
            <a:endParaRPr lang="ko-KR" altLang="en-US" b="1" dirty="0">
              <a:solidFill>
                <a:srgbClr val="144E2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06ADEC8E-8C43-4043-6027-CB5F9D68DE17}"/>
              </a:ext>
            </a:extLst>
          </p:cNvPr>
          <p:cNvGrpSpPr/>
          <p:nvPr/>
        </p:nvGrpSpPr>
        <p:grpSpPr>
          <a:xfrm>
            <a:off x="1252569" y="2076397"/>
            <a:ext cx="9686862" cy="3070370"/>
            <a:chOff x="1666938" y="2122116"/>
            <a:chExt cx="8859547" cy="2613766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7B1C7F57-AEF5-1D2A-0C5B-FF6E3ECAEF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56551"/>
            <a:stretch/>
          </p:blipFill>
          <p:spPr>
            <a:xfrm>
              <a:off x="1666938" y="2122117"/>
              <a:ext cx="3754147" cy="2613765"/>
            </a:xfrm>
            <a:prstGeom prst="rect">
              <a:avLst/>
            </a:prstGeom>
          </p:spPr>
        </p:pic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FFC1DAC2-59F7-E809-3144-36A298F0D4D0}"/>
                </a:ext>
              </a:extLst>
            </p:cNvPr>
            <p:cNvGrpSpPr/>
            <p:nvPr/>
          </p:nvGrpSpPr>
          <p:grpSpPr>
            <a:xfrm>
              <a:off x="5461819" y="3417896"/>
              <a:ext cx="1407067" cy="248906"/>
              <a:chOff x="5494476" y="5122607"/>
              <a:chExt cx="1407067" cy="248906"/>
            </a:xfrm>
          </p:grpSpPr>
          <p:cxnSp>
            <p:nvCxnSpPr>
              <p:cNvPr id="12" name="직선 화살표 연결선 11">
                <a:extLst>
                  <a:ext uri="{FF2B5EF4-FFF2-40B4-BE49-F238E27FC236}">
                    <a16:creationId xmlns:a16="http://schemas.microsoft.com/office/drawing/2014/main" id="{0F38E4AC-8F2F-6439-8488-BB0498916AB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494476" y="5371513"/>
                <a:ext cx="1269786" cy="0"/>
              </a:xfrm>
              <a:prstGeom prst="straightConnector1">
                <a:avLst/>
              </a:prstGeom>
              <a:ln w="28575">
                <a:solidFill>
                  <a:srgbClr val="144E2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663D79C-A369-EB94-ADD5-C5AF61106BDC}"/>
                  </a:ext>
                </a:extLst>
              </p:cNvPr>
              <p:cNvSpPr txBox="1"/>
              <p:nvPr/>
            </p:nvSpPr>
            <p:spPr>
              <a:xfrm>
                <a:off x="5529943" y="5122607"/>
                <a:ext cx="1371600" cy="2489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3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De-quantization</a:t>
                </a:r>
                <a:endParaRPr lang="ko-KR" altLang="en-US" sz="13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1F7EBC8D-D169-E797-0C24-D6C8314D4E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57808" r="-140"/>
            <a:stretch/>
          </p:blipFill>
          <p:spPr>
            <a:xfrm>
              <a:off x="6868885" y="2122116"/>
              <a:ext cx="3657600" cy="26137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1884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BFBBD4AF-E0EB-0836-E1CA-EA97FCCCDEEB}"/>
              </a:ext>
            </a:extLst>
          </p:cNvPr>
          <p:cNvSpPr/>
          <p:nvPr/>
        </p:nvSpPr>
        <p:spPr>
          <a:xfrm flipV="1">
            <a:off x="1" y="6419625"/>
            <a:ext cx="12192000" cy="45719"/>
          </a:xfrm>
          <a:prstGeom prst="rect">
            <a:avLst/>
          </a:prstGeom>
          <a:solidFill>
            <a:srgbClr val="144E2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008000"/>
              </a:highlight>
            </a:endParaRPr>
          </a:p>
        </p:txBody>
      </p:sp>
      <p:pic>
        <p:nvPicPr>
          <p:cNvPr id="1026" name="Picture 2" descr="StradVision | Socionext | Deep Learning Object Recognition for ADAS">
            <a:extLst>
              <a:ext uri="{FF2B5EF4-FFF2-40B4-BE49-F238E27FC236}">
                <a16:creationId xmlns:a16="http://schemas.microsoft.com/office/drawing/2014/main" id="{C963F69F-434A-081B-E1A7-9FAB9E5AB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840" y="6511064"/>
            <a:ext cx="1169884" cy="302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제목 1">
            <a:extLst>
              <a:ext uri="{FF2B5EF4-FFF2-40B4-BE49-F238E27FC236}">
                <a16:creationId xmlns:a16="http://schemas.microsoft.com/office/drawing/2014/main" id="{61D58152-B98B-DC5A-1BCC-44D819B3BAF7}"/>
              </a:ext>
            </a:extLst>
          </p:cNvPr>
          <p:cNvSpPr txBox="1">
            <a:spLocks/>
          </p:cNvSpPr>
          <p:nvPr/>
        </p:nvSpPr>
        <p:spPr>
          <a:xfrm>
            <a:off x="74613" y="9525"/>
            <a:ext cx="12033250" cy="5349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bg1"/>
                </a:solidFill>
              </a:rPr>
              <a:t>Outline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B342028-C111-D240-462D-363CFE17D9E3}"/>
              </a:ext>
            </a:extLst>
          </p:cNvPr>
          <p:cNvSpPr/>
          <p:nvPr/>
        </p:nvSpPr>
        <p:spPr>
          <a:xfrm>
            <a:off x="0" y="0"/>
            <a:ext cx="12192000" cy="576944"/>
          </a:xfrm>
          <a:prstGeom prst="rect">
            <a:avLst/>
          </a:prstGeom>
          <a:solidFill>
            <a:srgbClr val="144E25"/>
          </a:solidFill>
          <a:ln w="12700">
            <a:solidFill>
              <a:srgbClr val="144E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12700">
                <a:solidFill>
                  <a:schemeClr val="bg1"/>
                </a:solidFill>
              </a:ln>
              <a:highlight>
                <a:srgbClr val="008000"/>
              </a:highlight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A7C5E5DA-802A-6DA9-ADCE-933AEE373753}"/>
              </a:ext>
            </a:extLst>
          </p:cNvPr>
          <p:cNvSpPr txBox="1">
            <a:spLocks/>
          </p:cNvSpPr>
          <p:nvPr/>
        </p:nvSpPr>
        <p:spPr>
          <a:xfrm>
            <a:off x="48474" y="20978"/>
            <a:ext cx="12033250" cy="5349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bg1"/>
                </a:solidFill>
              </a:rPr>
              <a:t>Dynamic and</a:t>
            </a:r>
            <a:r>
              <a:rPr lang="ko-KR" altLang="en-US" sz="2400" b="1" dirty="0">
                <a:solidFill>
                  <a:schemeClr val="bg1"/>
                </a:solidFill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</a:rPr>
              <a:t>Static</a:t>
            </a:r>
            <a:r>
              <a:rPr lang="ko-KR" altLang="en-US" sz="2400" b="1" dirty="0">
                <a:solidFill>
                  <a:schemeClr val="bg1"/>
                </a:solidFill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</a:rPr>
              <a:t>Quantization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5FD076-721D-21B5-2024-A55CB6015D53}"/>
              </a:ext>
            </a:extLst>
          </p:cNvPr>
          <p:cNvSpPr txBox="1"/>
          <p:nvPr/>
        </p:nvSpPr>
        <p:spPr>
          <a:xfrm>
            <a:off x="-1" y="1063457"/>
            <a:ext cx="6096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144E2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Dynamic Quantization</a:t>
            </a:r>
            <a:endParaRPr lang="ko-KR" altLang="en-US" b="1" dirty="0">
              <a:solidFill>
                <a:srgbClr val="144E2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9A335C-7E43-B6F2-0DB8-4A8A58EA22D2}"/>
              </a:ext>
            </a:extLst>
          </p:cNvPr>
          <p:cNvSpPr txBox="1"/>
          <p:nvPr/>
        </p:nvSpPr>
        <p:spPr>
          <a:xfrm>
            <a:off x="6095999" y="1063457"/>
            <a:ext cx="6096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144E2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Static Quantization</a:t>
            </a:r>
          </a:p>
          <a:p>
            <a:pPr algn="ctr"/>
            <a:r>
              <a:rPr lang="en-US" altLang="ko-KR" sz="1400" b="1" dirty="0">
                <a:solidFill>
                  <a:srgbClr val="144E2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(Post Training Quantization, PTQ)</a:t>
            </a:r>
            <a:endParaRPr lang="ko-KR" altLang="en-US" sz="1400" b="1" dirty="0">
              <a:solidFill>
                <a:srgbClr val="144E2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AD1A18B-6ED0-67FF-9CC9-E1A2110FC750}"/>
              </a:ext>
            </a:extLst>
          </p:cNvPr>
          <p:cNvCxnSpPr>
            <a:cxnSpLocks/>
          </p:cNvCxnSpPr>
          <p:nvPr/>
        </p:nvCxnSpPr>
        <p:spPr>
          <a:xfrm>
            <a:off x="6095999" y="772886"/>
            <a:ext cx="0" cy="1676400"/>
          </a:xfrm>
          <a:prstGeom prst="line">
            <a:avLst/>
          </a:prstGeom>
          <a:ln w="12700">
            <a:solidFill>
              <a:srgbClr val="144E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0ECBA9F-4F9F-F3DF-4DE0-C490143973D2}"/>
              </a:ext>
            </a:extLst>
          </p:cNvPr>
          <p:cNvSpPr txBox="1"/>
          <p:nvPr/>
        </p:nvSpPr>
        <p:spPr>
          <a:xfrm>
            <a:off x="-1" y="2080226"/>
            <a:ext cx="609599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Dynamic </a:t>
            </a:r>
            <a:r>
              <a:rPr lang="en-US" altLang="ko-KR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Clipping Range 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735677-1EC1-AC89-3444-0FDBDB9DCAB6}"/>
              </a:ext>
            </a:extLst>
          </p:cNvPr>
          <p:cNvSpPr txBox="1"/>
          <p:nvPr/>
        </p:nvSpPr>
        <p:spPr>
          <a:xfrm>
            <a:off x="6096005" y="2080226"/>
            <a:ext cx="609599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Static </a:t>
            </a:r>
            <a:r>
              <a:rPr lang="en-US" altLang="ko-KR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Clipping Range 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2B715CBC-C757-347F-1BFF-7921403CE1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4900" y="2937043"/>
            <a:ext cx="9972675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226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BFBBD4AF-E0EB-0836-E1CA-EA97FCCCDEEB}"/>
              </a:ext>
            </a:extLst>
          </p:cNvPr>
          <p:cNvSpPr/>
          <p:nvPr/>
        </p:nvSpPr>
        <p:spPr>
          <a:xfrm flipV="1">
            <a:off x="1" y="6419625"/>
            <a:ext cx="12192000" cy="45719"/>
          </a:xfrm>
          <a:prstGeom prst="rect">
            <a:avLst/>
          </a:prstGeom>
          <a:solidFill>
            <a:srgbClr val="144E2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008000"/>
              </a:highlight>
            </a:endParaRPr>
          </a:p>
        </p:txBody>
      </p:sp>
      <p:pic>
        <p:nvPicPr>
          <p:cNvPr id="1026" name="Picture 2" descr="StradVision | Socionext | Deep Learning Object Recognition for ADAS">
            <a:extLst>
              <a:ext uri="{FF2B5EF4-FFF2-40B4-BE49-F238E27FC236}">
                <a16:creationId xmlns:a16="http://schemas.microsoft.com/office/drawing/2014/main" id="{C963F69F-434A-081B-E1A7-9FAB9E5AB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840" y="6511064"/>
            <a:ext cx="1169884" cy="302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제목 1">
            <a:extLst>
              <a:ext uri="{FF2B5EF4-FFF2-40B4-BE49-F238E27FC236}">
                <a16:creationId xmlns:a16="http://schemas.microsoft.com/office/drawing/2014/main" id="{61D58152-B98B-DC5A-1BCC-44D819B3BAF7}"/>
              </a:ext>
            </a:extLst>
          </p:cNvPr>
          <p:cNvSpPr txBox="1">
            <a:spLocks/>
          </p:cNvSpPr>
          <p:nvPr/>
        </p:nvSpPr>
        <p:spPr>
          <a:xfrm>
            <a:off x="74613" y="9525"/>
            <a:ext cx="12033250" cy="5349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bg1"/>
                </a:solidFill>
              </a:rPr>
              <a:t>Outline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B342028-C111-D240-462D-363CFE17D9E3}"/>
              </a:ext>
            </a:extLst>
          </p:cNvPr>
          <p:cNvSpPr/>
          <p:nvPr/>
        </p:nvSpPr>
        <p:spPr>
          <a:xfrm>
            <a:off x="0" y="0"/>
            <a:ext cx="12192000" cy="576944"/>
          </a:xfrm>
          <a:prstGeom prst="rect">
            <a:avLst/>
          </a:prstGeom>
          <a:solidFill>
            <a:srgbClr val="144E25"/>
          </a:solidFill>
          <a:ln w="12700">
            <a:solidFill>
              <a:srgbClr val="144E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12700">
                <a:solidFill>
                  <a:schemeClr val="bg1"/>
                </a:solidFill>
              </a:ln>
              <a:highlight>
                <a:srgbClr val="008000"/>
              </a:highlight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A7C5E5DA-802A-6DA9-ADCE-933AEE373753}"/>
              </a:ext>
            </a:extLst>
          </p:cNvPr>
          <p:cNvSpPr txBox="1">
            <a:spLocks/>
          </p:cNvSpPr>
          <p:nvPr/>
        </p:nvSpPr>
        <p:spPr>
          <a:xfrm>
            <a:off x="48474" y="20978"/>
            <a:ext cx="12033250" cy="5349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bg1"/>
                </a:solidFill>
              </a:rPr>
              <a:t>Quantization Aware Training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43CFAF2-4A63-E1A7-3951-C63F7C4459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4825" y="1495646"/>
            <a:ext cx="9520547" cy="3866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885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BFBBD4AF-E0EB-0836-E1CA-EA97FCCCDEEB}"/>
              </a:ext>
            </a:extLst>
          </p:cNvPr>
          <p:cNvSpPr/>
          <p:nvPr/>
        </p:nvSpPr>
        <p:spPr>
          <a:xfrm flipV="1">
            <a:off x="1" y="6419625"/>
            <a:ext cx="12192000" cy="45719"/>
          </a:xfrm>
          <a:prstGeom prst="rect">
            <a:avLst/>
          </a:prstGeom>
          <a:solidFill>
            <a:srgbClr val="144E2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008000"/>
              </a:highlight>
            </a:endParaRPr>
          </a:p>
        </p:txBody>
      </p:sp>
      <p:pic>
        <p:nvPicPr>
          <p:cNvPr id="1026" name="Picture 2" descr="StradVision | Socionext | Deep Learning Object Recognition for ADAS">
            <a:extLst>
              <a:ext uri="{FF2B5EF4-FFF2-40B4-BE49-F238E27FC236}">
                <a16:creationId xmlns:a16="http://schemas.microsoft.com/office/drawing/2014/main" id="{C963F69F-434A-081B-E1A7-9FAB9E5AB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840" y="6511064"/>
            <a:ext cx="1169884" cy="302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제목 1">
            <a:extLst>
              <a:ext uri="{FF2B5EF4-FFF2-40B4-BE49-F238E27FC236}">
                <a16:creationId xmlns:a16="http://schemas.microsoft.com/office/drawing/2014/main" id="{61D58152-B98B-DC5A-1BCC-44D819B3BAF7}"/>
              </a:ext>
            </a:extLst>
          </p:cNvPr>
          <p:cNvSpPr txBox="1">
            <a:spLocks/>
          </p:cNvSpPr>
          <p:nvPr/>
        </p:nvSpPr>
        <p:spPr>
          <a:xfrm>
            <a:off x="74613" y="9525"/>
            <a:ext cx="12033250" cy="5349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bg1"/>
                </a:solidFill>
              </a:rPr>
              <a:t>Outline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B342028-C111-D240-462D-363CFE17D9E3}"/>
              </a:ext>
            </a:extLst>
          </p:cNvPr>
          <p:cNvSpPr/>
          <p:nvPr/>
        </p:nvSpPr>
        <p:spPr>
          <a:xfrm>
            <a:off x="0" y="0"/>
            <a:ext cx="12192000" cy="576944"/>
          </a:xfrm>
          <a:prstGeom prst="rect">
            <a:avLst/>
          </a:prstGeom>
          <a:solidFill>
            <a:srgbClr val="144E25"/>
          </a:solidFill>
          <a:ln w="12700">
            <a:solidFill>
              <a:srgbClr val="144E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12700">
                <a:solidFill>
                  <a:schemeClr val="bg1"/>
                </a:solidFill>
              </a:ln>
              <a:highlight>
                <a:srgbClr val="008000"/>
              </a:highlight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A7C5E5DA-802A-6DA9-ADCE-933AEE373753}"/>
              </a:ext>
            </a:extLst>
          </p:cNvPr>
          <p:cNvSpPr txBox="1">
            <a:spLocks/>
          </p:cNvSpPr>
          <p:nvPr/>
        </p:nvSpPr>
        <p:spPr>
          <a:xfrm>
            <a:off x="48474" y="20978"/>
            <a:ext cx="12033250" cy="5349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bg1"/>
                </a:solidFill>
              </a:rPr>
              <a:t>Quantization Aware Training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9EBDCCD-3DC7-72DC-9C37-255EFE8948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587" y="1066800"/>
            <a:ext cx="10410825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591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BFBBD4AF-E0EB-0836-E1CA-EA97FCCCDEEB}"/>
              </a:ext>
            </a:extLst>
          </p:cNvPr>
          <p:cNvSpPr/>
          <p:nvPr/>
        </p:nvSpPr>
        <p:spPr>
          <a:xfrm flipV="1">
            <a:off x="1" y="6419625"/>
            <a:ext cx="12192000" cy="45719"/>
          </a:xfrm>
          <a:prstGeom prst="rect">
            <a:avLst/>
          </a:prstGeom>
          <a:solidFill>
            <a:srgbClr val="144E2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008000"/>
              </a:highlight>
            </a:endParaRPr>
          </a:p>
        </p:txBody>
      </p:sp>
      <p:pic>
        <p:nvPicPr>
          <p:cNvPr id="1026" name="Picture 2" descr="StradVision | Socionext | Deep Learning Object Recognition for ADAS">
            <a:extLst>
              <a:ext uri="{FF2B5EF4-FFF2-40B4-BE49-F238E27FC236}">
                <a16:creationId xmlns:a16="http://schemas.microsoft.com/office/drawing/2014/main" id="{C963F69F-434A-081B-E1A7-9FAB9E5AB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840" y="6511064"/>
            <a:ext cx="1169884" cy="302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제목 1">
            <a:extLst>
              <a:ext uri="{FF2B5EF4-FFF2-40B4-BE49-F238E27FC236}">
                <a16:creationId xmlns:a16="http://schemas.microsoft.com/office/drawing/2014/main" id="{61D58152-B98B-DC5A-1BCC-44D819B3BAF7}"/>
              </a:ext>
            </a:extLst>
          </p:cNvPr>
          <p:cNvSpPr txBox="1">
            <a:spLocks/>
          </p:cNvSpPr>
          <p:nvPr/>
        </p:nvSpPr>
        <p:spPr>
          <a:xfrm>
            <a:off x="74613" y="9525"/>
            <a:ext cx="12033250" cy="5349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bg1"/>
                </a:solidFill>
              </a:rPr>
              <a:t>Outline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B342028-C111-D240-462D-363CFE17D9E3}"/>
              </a:ext>
            </a:extLst>
          </p:cNvPr>
          <p:cNvSpPr/>
          <p:nvPr/>
        </p:nvSpPr>
        <p:spPr>
          <a:xfrm>
            <a:off x="0" y="0"/>
            <a:ext cx="12192000" cy="576944"/>
          </a:xfrm>
          <a:prstGeom prst="rect">
            <a:avLst/>
          </a:prstGeom>
          <a:solidFill>
            <a:srgbClr val="144E25"/>
          </a:solidFill>
          <a:ln w="12700">
            <a:solidFill>
              <a:srgbClr val="144E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12700">
                <a:solidFill>
                  <a:schemeClr val="bg1"/>
                </a:solidFill>
              </a:ln>
              <a:highlight>
                <a:srgbClr val="008000"/>
              </a:highlight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A7C5E5DA-802A-6DA9-ADCE-933AEE373753}"/>
              </a:ext>
            </a:extLst>
          </p:cNvPr>
          <p:cNvSpPr txBox="1">
            <a:spLocks/>
          </p:cNvSpPr>
          <p:nvPr/>
        </p:nvSpPr>
        <p:spPr>
          <a:xfrm>
            <a:off x="48474" y="20978"/>
            <a:ext cx="12033250" cy="5349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bg1"/>
                </a:solidFill>
              </a:rPr>
              <a:t>Quantization Aware Training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94F639E2-0842-EE9E-BEF4-76D7133F5829}"/>
              </a:ext>
            </a:extLst>
          </p:cNvPr>
          <p:cNvGrpSpPr/>
          <p:nvPr/>
        </p:nvGrpSpPr>
        <p:grpSpPr>
          <a:xfrm>
            <a:off x="1066084" y="731899"/>
            <a:ext cx="6862943" cy="5532770"/>
            <a:chOff x="3064828" y="978354"/>
            <a:chExt cx="6052820" cy="4879665"/>
          </a:xfrm>
        </p:grpSpPr>
        <p:pic>
          <p:nvPicPr>
            <p:cNvPr id="10" name="그림 9" descr="텍스트이(가) 표시된 사진&#10;&#10;자동 생성된 설명">
              <a:extLst>
                <a:ext uri="{FF2B5EF4-FFF2-40B4-BE49-F238E27FC236}">
                  <a16:creationId xmlns:a16="http://schemas.microsoft.com/office/drawing/2014/main" id="{AFA0881F-B8A8-3F67-DA5B-0104FD6369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64828" y="978354"/>
              <a:ext cx="6052820" cy="2039909"/>
            </a:xfrm>
            <a:prstGeom prst="rect">
              <a:avLst/>
            </a:prstGeom>
          </p:spPr>
        </p:pic>
        <p:pic>
          <p:nvPicPr>
            <p:cNvPr id="11" name="그림 10" descr="텍스트이(가) 표시된 사진&#10;&#10;자동 생성된 설명">
              <a:extLst>
                <a:ext uri="{FF2B5EF4-FFF2-40B4-BE49-F238E27FC236}">
                  <a16:creationId xmlns:a16="http://schemas.microsoft.com/office/drawing/2014/main" id="{335A0707-6E6A-B136-91B1-D6AC8ECD93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51760"/>
            <a:stretch/>
          </p:blipFill>
          <p:spPr>
            <a:xfrm>
              <a:off x="3066048" y="2985110"/>
              <a:ext cx="6051600" cy="1035461"/>
            </a:xfrm>
            <a:prstGeom prst="rect">
              <a:avLst/>
            </a:prstGeom>
          </p:spPr>
        </p:pic>
        <p:pic>
          <p:nvPicPr>
            <p:cNvPr id="12" name="그림 11" descr="텍스트이(가) 표시된 사진&#10;&#10;자동 생성된 설명">
              <a:extLst>
                <a:ext uri="{FF2B5EF4-FFF2-40B4-BE49-F238E27FC236}">
                  <a16:creationId xmlns:a16="http://schemas.microsoft.com/office/drawing/2014/main" id="{8D23C363-ECA6-2308-8D02-AC69CB7680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38546"/>
            <a:stretch/>
          </p:blipFill>
          <p:spPr>
            <a:xfrm>
              <a:off x="3064828" y="3998562"/>
              <a:ext cx="6051600" cy="1859457"/>
            </a:xfrm>
            <a:prstGeom prst="rect">
              <a:avLst/>
            </a:prstGeom>
          </p:spPr>
        </p:pic>
      </p:grp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44FBECB0-FE34-D5A0-FC5D-3CE8CBB0C3B2}"/>
              </a:ext>
            </a:extLst>
          </p:cNvPr>
          <p:cNvSpPr/>
          <p:nvPr/>
        </p:nvSpPr>
        <p:spPr>
          <a:xfrm>
            <a:off x="7641772" y="2098767"/>
            <a:ext cx="783771" cy="326571"/>
          </a:xfrm>
          <a:prstGeom prst="rightArrow">
            <a:avLst/>
          </a:prstGeom>
          <a:solidFill>
            <a:srgbClr val="144E25"/>
          </a:solidFill>
          <a:ln>
            <a:solidFill>
              <a:srgbClr val="144E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081086DF-1C76-90E5-D8A5-570D4BACB62F}"/>
              </a:ext>
            </a:extLst>
          </p:cNvPr>
          <p:cNvSpPr/>
          <p:nvPr/>
        </p:nvSpPr>
        <p:spPr>
          <a:xfrm>
            <a:off x="7641772" y="3140454"/>
            <a:ext cx="783771" cy="326571"/>
          </a:xfrm>
          <a:prstGeom prst="rightArrow">
            <a:avLst/>
          </a:prstGeom>
          <a:solidFill>
            <a:srgbClr val="144E25"/>
          </a:solidFill>
          <a:ln>
            <a:solidFill>
              <a:srgbClr val="144E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D9287C8F-8B21-A02B-4C8C-12E1F569E603}"/>
              </a:ext>
            </a:extLst>
          </p:cNvPr>
          <p:cNvSpPr/>
          <p:nvPr/>
        </p:nvSpPr>
        <p:spPr>
          <a:xfrm>
            <a:off x="7641772" y="4185197"/>
            <a:ext cx="783771" cy="326571"/>
          </a:xfrm>
          <a:prstGeom prst="rightArrow">
            <a:avLst/>
          </a:prstGeom>
          <a:solidFill>
            <a:srgbClr val="144E25"/>
          </a:solidFill>
          <a:ln>
            <a:solidFill>
              <a:srgbClr val="144E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A266962-BCA2-A5EE-C61E-45E17FFD9CE1}"/>
              </a:ext>
            </a:extLst>
          </p:cNvPr>
          <p:cNvSpPr txBox="1"/>
          <p:nvPr/>
        </p:nvSpPr>
        <p:spPr>
          <a:xfrm>
            <a:off x="8665029" y="2108163"/>
            <a:ext cx="52686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Dynamic Quantization</a:t>
            </a:r>
            <a:endParaRPr lang="ko-KR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91C2074-5FDB-A4FA-0273-B00814B221A8}"/>
              </a:ext>
            </a:extLst>
          </p:cNvPr>
          <p:cNvSpPr txBox="1"/>
          <p:nvPr/>
        </p:nvSpPr>
        <p:spPr>
          <a:xfrm>
            <a:off x="8665029" y="3121223"/>
            <a:ext cx="52686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Static Quantization</a:t>
            </a:r>
            <a:endParaRPr lang="ko-KR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43754F9-04B2-0434-2039-6A1468146F3C}"/>
              </a:ext>
            </a:extLst>
          </p:cNvPr>
          <p:cNvSpPr txBox="1"/>
          <p:nvPr/>
        </p:nvSpPr>
        <p:spPr>
          <a:xfrm>
            <a:off x="8665029" y="4220245"/>
            <a:ext cx="52686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Quantization Aware Training</a:t>
            </a:r>
            <a:endParaRPr lang="ko-KR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73634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2E3290D-433C-E0D9-75EE-4E6AA058E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5604" y="2388452"/>
            <a:ext cx="9340649" cy="3812337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BFBBD4AF-E0EB-0836-E1CA-EA97FCCCDEEB}"/>
              </a:ext>
            </a:extLst>
          </p:cNvPr>
          <p:cNvSpPr/>
          <p:nvPr/>
        </p:nvSpPr>
        <p:spPr>
          <a:xfrm flipV="1">
            <a:off x="1" y="6419625"/>
            <a:ext cx="12192000" cy="45719"/>
          </a:xfrm>
          <a:prstGeom prst="rect">
            <a:avLst/>
          </a:prstGeom>
          <a:solidFill>
            <a:srgbClr val="144E2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008000"/>
              </a:highlight>
            </a:endParaRPr>
          </a:p>
        </p:txBody>
      </p:sp>
      <p:pic>
        <p:nvPicPr>
          <p:cNvPr id="1026" name="Picture 2" descr="StradVision | Socionext | Deep Learning Object Recognition for ADAS">
            <a:extLst>
              <a:ext uri="{FF2B5EF4-FFF2-40B4-BE49-F238E27FC236}">
                <a16:creationId xmlns:a16="http://schemas.microsoft.com/office/drawing/2014/main" id="{C963F69F-434A-081B-E1A7-9FAB9E5AB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840" y="6511064"/>
            <a:ext cx="1169884" cy="302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제목 1">
            <a:extLst>
              <a:ext uri="{FF2B5EF4-FFF2-40B4-BE49-F238E27FC236}">
                <a16:creationId xmlns:a16="http://schemas.microsoft.com/office/drawing/2014/main" id="{61D58152-B98B-DC5A-1BCC-44D819B3BAF7}"/>
              </a:ext>
            </a:extLst>
          </p:cNvPr>
          <p:cNvSpPr txBox="1">
            <a:spLocks/>
          </p:cNvSpPr>
          <p:nvPr/>
        </p:nvSpPr>
        <p:spPr>
          <a:xfrm>
            <a:off x="74613" y="9525"/>
            <a:ext cx="12033250" cy="5349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bg1"/>
                </a:solidFill>
              </a:rPr>
              <a:t>Outline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B342028-C111-D240-462D-363CFE17D9E3}"/>
              </a:ext>
            </a:extLst>
          </p:cNvPr>
          <p:cNvSpPr/>
          <p:nvPr/>
        </p:nvSpPr>
        <p:spPr>
          <a:xfrm>
            <a:off x="0" y="0"/>
            <a:ext cx="12192000" cy="576944"/>
          </a:xfrm>
          <a:prstGeom prst="rect">
            <a:avLst/>
          </a:prstGeom>
          <a:solidFill>
            <a:srgbClr val="144E25"/>
          </a:solidFill>
          <a:ln w="12700">
            <a:solidFill>
              <a:srgbClr val="144E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12700">
                <a:solidFill>
                  <a:schemeClr val="bg1"/>
                </a:solidFill>
              </a:ln>
              <a:highlight>
                <a:srgbClr val="008000"/>
              </a:highlight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A7C5E5DA-802A-6DA9-ADCE-933AEE373753}"/>
              </a:ext>
            </a:extLst>
          </p:cNvPr>
          <p:cNvSpPr txBox="1">
            <a:spLocks/>
          </p:cNvSpPr>
          <p:nvPr/>
        </p:nvSpPr>
        <p:spPr>
          <a:xfrm>
            <a:off x="48474" y="20978"/>
            <a:ext cx="12033250" cy="5349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bg1"/>
                </a:solidFill>
              </a:rPr>
              <a:t>Experiments and Results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2857A83-5898-82A5-CE36-8A74143459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4186" b="92093" l="0" r="98641">
                        <a14:foregroundMark x1="6990" y1="16279" x2="8738" y2="78605"/>
                        <a14:foregroundMark x1="8738" y1="78605" x2="19029" y2="98605"/>
                        <a14:foregroundMark x1="19029" y1="98605" x2="41849" y2="91586"/>
                        <a14:foregroundMark x1="76323" y1="70440" x2="94951" y2="38140"/>
                        <a14:foregroundMark x1="94951" y1="38140" x2="69903" y2="5116"/>
                        <a14:foregroundMark x1="69903" y1="5116" x2="0" y2="13953"/>
                        <a14:foregroundMark x1="17282" y1="18605" x2="23883" y2="35814"/>
                        <a14:foregroundMark x1="24272" y1="26512" x2="42524" y2="40465"/>
                        <a14:foregroundMark x1="44660" y1="26047" x2="21359" y2="32558"/>
                        <a14:foregroundMark x1="64272" y1="24186" x2="66990" y2="25116"/>
                        <a14:foregroundMark x1="58058" y1="23721" x2="51650" y2="34884"/>
                        <a14:foregroundMark x1="60194" y1="21395" x2="50874" y2="35349"/>
                        <a14:foregroundMark x1="66408" y1="40000" x2="61942" y2="56279"/>
                        <a14:foregroundMark x1="66408" y1="56744" x2="58098" y2="70631"/>
                        <a14:foregroundMark x1="72039" y1="51628" x2="54150" y2="70672"/>
                        <a14:foregroundMark x1="87573" y1="52558" x2="84078" y2="68372"/>
                        <a14:foregroundMark x1="12427" y1="80465" x2="8155" y2="92558"/>
                        <a14:foregroundMark x1="92621" y1="32558" x2="98641" y2="32558"/>
                        <a14:backgroundMark x1="92233" y1="79070" x2="46796" y2="95349"/>
                        <a14:backgroundMark x1="66602" y1="88372" x2="90874" y2="88372"/>
                        <a14:backgroundMark x1="90097" y1="78605" x2="76893" y2="98605"/>
                        <a14:backgroundMark x1="93981" y1="71163" x2="78058" y2="85581"/>
                        <a14:backgroundMark x1="80000" y1="84186" x2="67961" y2="93488"/>
                        <a14:backgroundMark x1="71262" y1="84651" x2="54951" y2="93023"/>
                        <a14:backgroundMark x1="54951" y1="94419" x2="76311" y2="95814"/>
                        <a14:backgroundMark x1="72427" y1="90233" x2="51262" y2="98140"/>
                        <a14:backgroundMark x1="53786" y1="97674" x2="67573" y2="97674"/>
                        <a14:backgroundMark x1="67573" y1="97674" x2="86019" y2="96279"/>
                        <a14:backgroundMark x1="48155" y1="96279" x2="54757" y2="98605"/>
                        <a14:backgroundMark x1="47767" y1="78605" x2="45631" y2="95814"/>
                        <a14:backgroundMark x1="47184" y1="79070" x2="91650" y2="78605"/>
                        <a14:backgroundMark x1="53592" y1="82791" x2="49320" y2="94419"/>
                        <a14:backgroundMark x1="44660" y1="97209" x2="48738" y2="96279"/>
                        <a14:backgroundMark x1="46019" y1="98140" x2="46796" y2="9907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0013" y="721082"/>
            <a:ext cx="4563481" cy="1905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989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BFBBD4AF-E0EB-0836-E1CA-EA97FCCCDEEB}"/>
              </a:ext>
            </a:extLst>
          </p:cNvPr>
          <p:cNvSpPr/>
          <p:nvPr/>
        </p:nvSpPr>
        <p:spPr>
          <a:xfrm flipV="1">
            <a:off x="1" y="6419625"/>
            <a:ext cx="12192000" cy="45719"/>
          </a:xfrm>
          <a:prstGeom prst="rect">
            <a:avLst/>
          </a:prstGeom>
          <a:solidFill>
            <a:srgbClr val="144E2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008000"/>
              </a:highlight>
            </a:endParaRPr>
          </a:p>
        </p:txBody>
      </p:sp>
      <p:pic>
        <p:nvPicPr>
          <p:cNvPr id="1026" name="Picture 2" descr="StradVision | Socionext | Deep Learning Object Recognition for ADAS">
            <a:extLst>
              <a:ext uri="{FF2B5EF4-FFF2-40B4-BE49-F238E27FC236}">
                <a16:creationId xmlns:a16="http://schemas.microsoft.com/office/drawing/2014/main" id="{C963F69F-434A-081B-E1A7-9FAB9E5AB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840" y="6511064"/>
            <a:ext cx="1169884" cy="302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제목 1">
            <a:extLst>
              <a:ext uri="{FF2B5EF4-FFF2-40B4-BE49-F238E27FC236}">
                <a16:creationId xmlns:a16="http://schemas.microsoft.com/office/drawing/2014/main" id="{61D58152-B98B-DC5A-1BCC-44D819B3BAF7}"/>
              </a:ext>
            </a:extLst>
          </p:cNvPr>
          <p:cNvSpPr txBox="1">
            <a:spLocks/>
          </p:cNvSpPr>
          <p:nvPr/>
        </p:nvSpPr>
        <p:spPr>
          <a:xfrm>
            <a:off x="74613" y="9525"/>
            <a:ext cx="12033250" cy="5349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bg1"/>
                </a:solidFill>
              </a:rPr>
              <a:t>Outline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B342028-C111-D240-462D-363CFE17D9E3}"/>
              </a:ext>
            </a:extLst>
          </p:cNvPr>
          <p:cNvSpPr/>
          <p:nvPr/>
        </p:nvSpPr>
        <p:spPr>
          <a:xfrm>
            <a:off x="0" y="0"/>
            <a:ext cx="12192000" cy="576944"/>
          </a:xfrm>
          <a:prstGeom prst="rect">
            <a:avLst/>
          </a:prstGeom>
          <a:solidFill>
            <a:srgbClr val="144E25"/>
          </a:solidFill>
          <a:ln w="12700">
            <a:solidFill>
              <a:srgbClr val="144E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12700">
                <a:solidFill>
                  <a:schemeClr val="bg1"/>
                </a:solidFill>
              </a:ln>
              <a:highlight>
                <a:srgbClr val="008000"/>
              </a:highlight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A7C5E5DA-802A-6DA9-ADCE-933AEE373753}"/>
              </a:ext>
            </a:extLst>
          </p:cNvPr>
          <p:cNvSpPr txBox="1">
            <a:spLocks/>
          </p:cNvSpPr>
          <p:nvPr/>
        </p:nvSpPr>
        <p:spPr>
          <a:xfrm>
            <a:off x="48474" y="20978"/>
            <a:ext cx="12033250" cy="5349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bg1"/>
                </a:solidFill>
              </a:rPr>
              <a:t>References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9A2E3465-0042-3881-1F8E-094A26A998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300" y="2293178"/>
            <a:ext cx="11061400" cy="2271643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A8600D3-77DB-63A0-06BF-ECC8AA68B5EA}"/>
              </a:ext>
            </a:extLst>
          </p:cNvPr>
          <p:cNvSpPr/>
          <p:nvPr/>
        </p:nvSpPr>
        <p:spPr>
          <a:xfrm>
            <a:off x="1832751" y="3907349"/>
            <a:ext cx="3748899" cy="336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5391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BFBBD4AF-E0EB-0836-E1CA-EA97FCCCDEEB}"/>
              </a:ext>
            </a:extLst>
          </p:cNvPr>
          <p:cNvSpPr/>
          <p:nvPr/>
        </p:nvSpPr>
        <p:spPr>
          <a:xfrm flipV="1">
            <a:off x="1" y="6419625"/>
            <a:ext cx="12192000" cy="45719"/>
          </a:xfrm>
          <a:prstGeom prst="rect">
            <a:avLst/>
          </a:prstGeom>
          <a:solidFill>
            <a:srgbClr val="144E2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008000"/>
              </a:highlight>
            </a:endParaRPr>
          </a:p>
        </p:txBody>
      </p:sp>
      <p:pic>
        <p:nvPicPr>
          <p:cNvPr id="1026" name="Picture 2" descr="StradVision | Socionext | Deep Learning Object Recognition for ADAS">
            <a:extLst>
              <a:ext uri="{FF2B5EF4-FFF2-40B4-BE49-F238E27FC236}">
                <a16:creationId xmlns:a16="http://schemas.microsoft.com/office/drawing/2014/main" id="{C963F69F-434A-081B-E1A7-9FAB9E5AB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840" y="6511064"/>
            <a:ext cx="1169884" cy="302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제목 1">
            <a:extLst>
              <a:ext uri="{FF2B5EF4-FFF2-40B4-BE49-F238E27FC236}">
                <a16:creationId xmlns:a16="http://schemas.microsoft.com/office/drawing/2014/main" id="{61D58152-B98B-DC5A-1BCC-44D819B3BAF7}"/>
              </a:ext>
            </a:extLst>
          </p:cNvPr>
          <p:cNvSpPr txBox="1">
            <a:spLocks/>
          </p:cNvSpPr>
          <p:nvPr/>
        </p:nvSpPr>
        <p:spPr>
          <a:xfrm>
            <a:off x="74613" y="9525"/>
            <a:ext cx="12033250" cy="5349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bg1"/>
                </a:solidFill>
              </a:rPr>
              <a:t>Outline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B342028-C111-D240-462D-363CFE17D9E3}"/>
              </a:ext>
            </a:extLst>
          </p:cNvPr>
          <p:cNvSpPr/>
          <p:nvPr/>
        </p:nvSpPr>
        <p:spPr>
          <a:xfrm>
            <a:off x="0" y="0"/>
            <a:ext cx="12192000" cy="576944"/>
          </a:xfrm>
          <a:prstGeom prst="rect">
            <a:avLst/>
          </a:prstGeom>
          <a:solidFill>
            <a:srgbClr val="144E25"/>
          </a:solidFill>
          <a:ln w="12700">
            <a:solidFill>
              <a:srgbClr val="144E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12700">
                <a:solidFill>
                  <a:schemeClr val="bg1"/>
                </a:solidFill>
              </a:ln>
              <a:highlight>
                <a:srgbClr val="008000"/>
              </a:highlight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A7C5E5DA-802A-6DA9-ADCE-933AEE373753}"/>
              </a:ext>
            </a:extLst>
          </p:cNvPr>
          <p:cNvSpPr txBox="1">
            <a:spLocks/>
          </p:cNvSpPr>
          <p:nvPr/>
        </p:nvSpPr>
        <p:spPr>
          <a:xfrm>
            <a:off x="48474" y="20978"/>
            <a:ext cx="12033250" cy="5349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bg1"/>
                </a:solidFill>
              </a:rPr>
              <a:t>References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C29400-9D9A-4CEE-1082-3D029B4CE2D9}"/>
              </a:ext>
            </a:extLst>
          </p:cNvPr>
          <p:cNvSpPr txBox="1"/>
          <p:nvPr/>
        </p:nvSpPr>
        <p:spPr>
          <a:xfrm>
            <a:off x="143435" y="1228347"/>
            <a:ext cx="12355286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ctr"/>
            <a:r>
              <a:rPr lang="en-US" altLang="ko-KR" sz="1100" b="1" dirty="0">
                <a:solidFill>
                  <a:srgbClr val="222222"/>
                </a:solidFill>
                <a:latin typeface="Arial" panose="020B0604020202020204" pitchFamily="34" charset="0"/>
              </a:rPr>
              <a:t>[Paper]</a:t>
            </a:r>
          </a:p>
          <a:p>
            <a:pPr fontAlgn="ctr"/>
            <a:endParaRPr lang="en-US" altLang="ko-KR" sz="1100" b="1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fontAlgn="ctr"/>
            <a:r>
              <a:rPr lang="en-US" altLang="ko-KR" sz="1100" b="0" i="0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Wu, H., Judd, P., Zhang, X., Isaev, M., &amp; </a:t>
            </a:r>
            <a:r>
              <a:rPr lang="en-US" altLang="ko-KR" sz="1100" b="0" i="0" dirty="0" err="1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Micikevicius</a:t>
            </a:r>
            <a:r>
              <a:rPr lang="en-US" altLang="ko-KR" sz="1100" b="0" i="0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, P. (2020). Integer quantization for deep learning inference: Principles and empirical evaluation. </a:t>
            </a:r>
            <a:r>
              <a:rPr lang="en-US" altLang="ko-KR" sz="1100" b="0" i="1" dirty="0" err="1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arXiv</a:t>
            </a:r>
            <a:r>
              <a:rPr lang="en-US" altLang="ko-KR" sz="1100" b="0" i="1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 preprint arXiv:2004.09602</a:t>
            </a:r>
            <a:r>
              <a:rPr lang="en-US" altLang="ko-KR" sz="1100" b="0" i="0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fontAlgn="ctr"/>
            <a:endParaRPr lang="en-US" altLang="ko-KR" sz="105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pPr fontAlgn="ctr"/>
            <a:r>
              <a:rPr lang="en-US" altLang="ko-KR" sz="1100" b="0" i="0" dirty="0" err="1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Esser</a:t>
            </a:r>
            <a:r>
              <a:rPr lang="en-US" altLang="ko-KR" sz="1100" b="0" i="0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, S. K., McKinstry, J. L., </a:t>
            </a:r>
            <a:r>
              <a:rPr lang="en-US" altLang="ko-KR" sz="1100" b="0" i="0" dirty="0" err="1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Bablani</a:t>
            </a:r>
            <a:r>
              <a:rPr lang="en-US" altLang="ko-KR" sz="1100" b="0" i="0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, D., </a:t>
            </a:r>
            <a:r>
              <a:rPr lang="en-US" altLang="ko-KR" sz="1100" b="0" i="0" dirty="0" err="1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Appuswamy</a:t>
            </a:r>
            <a:r>
              <a:rPr lang="en-US" altLang="ko-KR" sz="1100" b="0" i="0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, R., &amp; </a:t>
            </a:r>
            <a:r>
              <a:rPr lang="en-US" altLang="ko-KR" sz="1100" b="0" i="0" dirty="0" err="1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Modha</a:t>
            </a:r>
            <a:r>
              <a:rPr lang="en-US" altLang="ko-KR" sz="1100" b="0" i="0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, D. S. (2019). Learned step size quantization. </a:t>
            </a:r>
            <a:r>
              <a:rPr lang="en-US" altLang="ko-KR" sz="1100" b="0" i="1" dirty="0" err="1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arXiv</a:t>
            </a:r>
            <a:r>
              <a:rPr lang="en-US" altLang="ko-KR" sz="1100" b="0" i="1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 preprint arXiv:1902.08153</a:t>
            </a:r>
            <a:r>
              <a:rPr lang="en-US" altLang="ko-KR" sz="1100" b="0" i="0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.</a:t>
            </a:r>
            <a:endParaRPr lang="en-US" altLang="ko-KR" sz="11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3377D7-7B49-04EC-A65A-4D104E703CC7}"/>
              </a:ext>
            </a:extLst>
          </p:cNvPr>
          <p:cNvSpPr txBox="1"/>
          <p:nvPr/>
        </p:nvSpPr>
        <p:spPr>
          <a:xfrm>
            <a:off x="143435" y="2789496"/>
            <a:ext cx="12355286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ctr"/>
            <a:r>
              <a:rPr lang="en-US" altLang="ko-KR" sz="1100" b="1" dirty="0">
                <a:latin typeface="Arial" panose="020B0604020202020204" pitchFamily="34" charset="0"/>
              </a:rPr>
              <a:t>[Documentation]</a:t>
            </a:r>
          </a:p>
          <a:p>
            <a:pPr fontAlgn="ctr"/>
            <a:endParaRPr lang="en-US" altLang="ko-KR" sz="1100" b="1" dirty="0">
              <a:latin typeface="Arial" panose="020B0604020202020204" pitchFamily="34" charset="0"/>
            </a:endParaRPr>
          </a:p>
          <a:p>
            <a:pPr fontAlgn="ctr"/>
            <a:r>
              <a:rPr lang="en-US" altLang="ko-KR" sz="1100" i="1" dirty="0">
                <a:solidFill>
                  <a:schemeClr val="bg1">
                    <a:lumMod val="5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Quantization Recipe — </a:t>
            </a:r>
            <a:r>
              <a:rPr lang="en-US" altLang="ko-KR" sz="1100" i="1" dirty="0" err="1">
                <a:solidFill>
                  <a:schemeClr val="bg1">
                    <a:lumMod val="5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PyTorch</a:t>
            </a:r>
            <a:r>
              <a:rPr lang="en-US" altLang="ko-KR" sz="1100" i="1" dirty="0">
                <a:solidFill>
                  <a:schemeClr val="bg1">
                    <a:lumMod val="5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Tutorials 1.12.0+cu102 documentation</a:t>
            </a:r>
            <a:endParaRPr lang="en-US" altLang="ko-KR" sz="1100" b="1" i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pPr fontAlgn="ctr"/>
            <a:r>
              <a:rPr lang="en-US" altLang="ko-KR" sz="1100" i="1" dirty="0">
                <a:solidFill>
                  <a:schemeClr val="bg1">
                    <a:lumMod val="5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Quantization — </a:t>
            </a:r>
            <a:r>
              <a:rPr lang="en-US" altLang="ko-KR" sz="1100" i="1" dirty="0" err="1">
                <a:solidFill>
                  <a:schemeClr val="bg1">
                    <a:lumMod val="5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PyTorch</a:t>
            </a:r>
            <a:r>
              <a:rPr lang="en-US" altLang="ko-KR" sz="1100" i="1" dirty="0">
                <a:solidFill>
                  <a:schemeClr val="bg1">
                    <a:lumMod val="5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1.12 documentation</a:t>
            </a:r>
            <a:endParaRPr lang="en-US" altLang="ko-KR" sz="1100" i="1" dirty="0">
              <a:solidFill>
                <a:schemeClr val="bg1">
                  <a:lumMod val="50000"/>
                </a:schemeClr>
              </a:solidFill>
            </a:endParaRPr>
          </a:p>
          <a:p>
            <a:pPr fontAlgn="ctr"/>
            <a:r>
              <a:rPr lang="en-US" altLang="ko-KR" sz="1100" i="1" dirty="0">
                <a:solidFill>
                  <a:schemeClr val="bg1">
                    <a:lumMod val="50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Introduction to Quantization on </a:t>
            </a:r>
            <a:r>
              <a:rPr lang="en-US" altLang="ko-KR" sz="1100" i="1" dirty="0" err="1">
                <a:solidFill>
                  <a:schemeClr val="bg1">
                    <a:lumMod val="50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PyTorch</a:t>
            </a:r>
            <a:r>
              <a:rPr lang="en-US" altLang="ko-KR" sz="1100" i="1" dirty="0">
                <a:solidFill>
                  <a:schemeClr val="bg1">
                    <a:lumMod val="50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| </a:t>
            </a:r>
            <a:r>
              <a:rPr lang="en-US" altLang="ko-KR" sz="1100" i="1" dirty="0" err="1">
                <a:solidFill>
                  <a:schemeClr val="bg1">
                    <a:lumMod val="50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PyTorch</a:t>
            </a:r>
            <a:endParaRPr lang="en-US" altLang="ko-KR" sz="1100" b="1" i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pPr fontAlgn="ctr"/>
            <a:r>
              <a:rPr lang="ko-KR" altLang="en-US" sz="1100" i="1" dirty="0">
                <a:solidFill>
                  <a:schemeClr val="bg1">
                    <a:lumMod val="50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양자화 인식 훈련  </a:t>
            </a:r>
            <a:r>
              <a:rPr lang="en-US" altLang="ko-KR" sz="1100" i="1" dirty="0">
                <a:solidFill>
                  <a:schemeClr val="bg1">
                    <a:lumMod val="50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|  TensorFlow Model Optimization</a:t>
            </a:r>
            <a:endParaRPr lang="en-US" altLang="ko-KR" sz="1100" b="1" i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pPr fontAlgn="ctr"/>
            <a:r>
              <a:rPr lang="ko-KR" altLang="en-US" sz="1100" i="1" dirty="0">
                <a:solidFill>
                  <a:schemeClr val="bg1">
                    <a:lumMod val="50000"/>
                  </a:schemeClr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양자화 인식 훈련 종합 가이드  </a:t>
            </a:r>
            <a:r>
              <a:rPr lang="en-US" altLang="ko-KR" sz="1100" i="1" dirty="0">
                <a:solidFill>
                  <a:schemeClr val="bg1">
                    <a:lumMod val="50000"/>
                  </a:schemeClr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|  TensorFlow Model Optimization</a:t>
            </a:r>
            <a:endParaRPr lang="en-US" altLang="ko-KR" sz="1100" b="1" i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pPr fontAlgn="ctr"/>
            <a:r>
              <a:rPr lang="en-US" altLang="ko-KR" sz="1100" i="1" dirty="0" err="1">
                <a:solidFill>
                  <a:schemeClr val="bg1">
                    <a:lumMod val="50000"/>
                  </a:schemeClr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Keras</a:t>
            </a:r>
            <a:r>
              <a:rPr lang="en-US" altLang="ko-KR" sz="1100" i="1" dirty="0">
                <a:solidFill>
                  <a:schemeClr val="bg1">
                    <a:lumMod val="50000"/>
                  </a:schemeClr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ko-KR" altLang="en-US" sz="1100" i="1" dirty="0">
                <a:solidFill>
                  <a:schemeClr val="bg1">
                    <a:lumMod val="50000"/>
                  </a:schemeClr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예제의 양자화 인식 훈련  </a:t>
            </a:r>
            <a:r>
              <a:rPr lang="en-US" altLang="ko-KR" sz="1100" i="1" dirty="0">
                <a:solidFill>
                  <a:schemeClr val="bg1">
                    <a:lumMod val="50000"/>
                  </a:schemeClr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|  TensorFlow Model Optimization</a:t>
            </a:r>
            <a:endParaRPr lang="en-US" altLang="ko-KR" sz="1100" b="1" i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AF4A9D-9572-00A1-2D94-257C5E1B285A}"/>
              </a:ext>
            </a:extLst>
          </p:cNvPr>
          <p:cNvSpPr txBox="1"/>
          <p:nvPr/>
        </p:nvSpPr>
        <p:spPr>
          <a:xfrm>
            <a:off x="143435" y="4858476"/>
            <a:ext cx="12355286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ctr"/>
            <a:r>
              <a:rPr lang="en-US" altLang="ko-KR" sz="1100" b="1" dirty="0">
                <a:latin typeface="Arial" panose="020B0604020202020204" pitchFamily="34" charset="0"/>
              </a:rPr>
              <a:t>[Note &amp; Memo]</a:t>
            </a:r>
          </a:p>
          <a:p>
            <a:pPr fontAlgn="ctr"/>
            <a:endParaRPr lang="en-US" altLang="ko-KR" sz="1100" b="1" dirty="0">
              <a:latin typeface="Arial" panose="020B0604020202020204" pitchFamily="34" charset="0"/>
            </a:endParaRPr>
          </a:p>
          <a:p>
            <a:pPr fontAlgn="ctr"/>
            <a:r>
              <a:rPr lang="en-US" altLang="ko-KR" sz="1100" i="1" dirty="0">
                <a:solidFill>
                  <a:schemeClr val="bg1">
                    <a:lumMod val="50000"/>
                  </a:schemeClr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Distiller </a:t>
            </a:r>
            <a:r>
              <a:rPr lang="ko-KR" altLang="en-US" sz="1100" i="1" dirty="0">
                <a:solidFill>
                  <a:schemeClr val="bg1">
                    <a:lumMod val="50000"/>
                  </a:schemeClr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모델 압축 기법 </a:t>
            </a:r>
            <a:r>
              <a:rPr lang="en-US" altLang="ko-KR" sz="1100" i="1" dirty="0">
                <a:solidFill>
                  <a:schemeClr val="bg1">
                    <a:lumMod val="50000"/>
                  </a:schemeClr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(3) : Quantization </a:t>
            </a:r>
            <a:r>
              <a:rPr lang="ko-KR" altLang="en-US" sz="1100" i="1" dirty="0">
                <a:solidFill>
                  <a:schemeClr val="bg1">
                    <a:lumMod val="50000"/>
                  </a:schemeClr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양자화 </a:t>
            </a:r>
            <a:r>
              <a:rPr lang="en-US" altLang="ko-KR" sz="1100" i="1" dirty="0">
                <a:solidFill>
                  <a:schemeClr val="bg1">
                    <a:lumMod val="50000"/>
                  </a:schemeClr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– </a:t>
            </a:r>
            <a:r>
              <a:rPr lang="en-US" altLang="ko-KR" sz="1100" i="1" dirty="0" err="1">
                <a:solidFill>
                  <a:schemeClr val="bg1">
                    <a:lumMod val="50000"/>
                  </a:schemeClr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dankernel</a:t>
            </a:r>
            <a:r>
              <a:rPr lang="en-US" altLang="ko-KR" sz="1100" i="1" dirty="0">
                <a:solidFill>
                  <a:schemeClr val="bg1">
                    <a:lumMod val="50000"/>
                  </a:schemeClr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: Deep Tech Blog (sciomagelab.com)</a:t>
            </a:r>
            <a:endParaRPr lang="en-US" altLang="ko-KR" sz="1100" b="1" i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pPr fontAlgn="ctr"/>
            <a:r>
              <a:rPr lang="ko-KR" altLang="en-US" sz="1100" i="1" dirty="0">
                <a:solidFill>
                  <a:schemeClr val="bg1">
                    <a:lumMod val="50000"/>
                  </a:schemeClr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딥러닝 </a:t>
            </a:r>
            <a:r>
              <a:rPr lang="en-US" altLang="ko-KR" sz="1100" i="1" dirty="0">
                <a:solidFill>
                  <a:schemeClr val="bg1">
                    <a:lumMod val="50000"/>
                  </a:schemeClr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Quantization(</a:t>
            </a:r>
            <a:r>
              <a:rPr lang="ko-KR" altLang="en-US" sz="1100" i="1" dirty="0">
                <a:solidFill>
                  <a:schemeClr val="bg1">
                    <a:lumMod val="50000"/>
                  </a:schemeClr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양자화</a:t>
            </a:r>
            <a:r>
              <a:rPr lang="en-US" altLang="ko-KR" sz="1100" i="1" dirty="0">
                <a:solidFill>
                  <a:schemeClr val="bg1">
                    <a:lumMod val="50000"/>
                  </a:schemeClr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) </a:t>
            </a:r>
            <a:r>
              <a:rPr lang="ko-KR" altLang="en-US" sz="1100" i="1" dirty="0">
                <a:solidFill>
                  <a:schemeClr val="bg1">
                    <a:lumMod val="50000"/>
                  </a:schemeClr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정리 </a:t>
            </a:r>
            <a:r>
              <a:rPr lang="en-US" altLang="ko-KR" sz="1100" i="1" dirty="0">
                <a:solidFill>
                  <a:schemeClr val="bg1">
                    <a:lumMod val="50000"/>
                  </a:schemeClr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(velog.io)</a:t>
            </a:r>
            <a:r>
              <a:rPr lang="en-US" altLang="ko-KR" sz="1100" b="1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 </a:t>
            </a:r>
          </a:p>
          <a:p>
            <a:pPr fontAlgn="ctr"/>
            <a:r>
              <a:rPr lang="en-US" altLang="ko-KR" sz="1100" i="1" dirty="0">
                <a:solidFill>
                  <a:schemeClr val="bg1">
                    <a:lumMod val="50000"/>
                  </a:schemeClr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Quantization (velog.io)</a:t>
            </a:r>
            <a:endParaRPr lang="en-US" altLang="ko-KR" sz="1100" b="1" i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13731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A931F68-6110-47CF-9A48-02BB17DEFA5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44E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56731" y="3115132"/>
            <a:ext cx="1875224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4000" b="1" spc="-30" dirty="0">
                <a:solidFill>
                  <a:srgbClr val="F1F1F1"/>
                </a:solidFill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9848077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A931F68-6110-47CF-9A48-02BB17DEFA51}"/>
              </a:ext>
            </a:extLst>
          </p:cNvPr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144E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17894" y="3115132"/>
            <a:ext cx="388620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4000" b="1" spc="-30" dirty="0">
                <a:solidFill>
                  <a:srgbClr val="F1F1F1"/>
                </a:solidFill>
              </a:rPr>
              <a:t>Thank you 🙂</a:t>
            </a:r>
          </a:p>
        </p:txBody>
      </p:sp>
    </p:spTree>
    <p:extLst>
      <p:ext uri="{BB962C8B-B14F-4D97-AF65-F5344CB8AC3E}">
        <p14:creationId xmlns:p14="http://schemas.microsoft.com/office/powerpoint/2010/main" val="1448748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BFBBD4AF-E0EB-0836-E1CA-EA97FCCCDEEB}"/>
              </a:ext>
            </a:extLst>
          </p:cNvPr>
          <p:cNvSpPr/>
          <p:nvPr/>
        </p:nvSpPr>
        <p:spPr>
          <a:xfrm flipV="1">
            <a:off x="1" y="6419625"/>
            <a:ext cx="12192000" cy="45719"/>
          </a:xfrm>
          <a:prstGeom prst="rect">
            <a:avLst/>
          </a:prstGeom>
          <a:solidFill>
            <a:srgbClr val="144E2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008000"/>
              </a:highlight>
            </a:endParaRPr>
          </a:p>
        </p:txBody>
      </p:sp>
      <p:pic>
        <p:nvPicPr>
          <p:cNvPr id="1026" name="Picture 2" descr="StradVision | Socionext | Deep Learning Object Recognition for ADAS">
            <a:extLst>
              <a:ext uri="{FF2B5EF4-FFF2-40B4-BE49-F238E27FC236}">
                <a16:creationId xmlns:a16="http://schemas.microsoft.com/office/drawing/2014/main" id="{C963F69F-434A-081B-E1A7-9FAB9E5AB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840" y="6511064"/>
            <a:ext cx="1169884" cy="302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제목 1">
            <a:extLst>
              <a:ext uri="{FF2B5EF4-FFF2-40B4-BE49-F238E27FC236}">
                <a16:creationId xmlns:a16="http://schemas.microsoft.com/office/drawing/2014/main" id="{61D58152-B98B-DC5A-1BCC-44D819B3BAF7}"/>
              </a:ext>
            </a:extLst>
          </p:cNvPr>
          <p:cNvSpPr txBox="1">
            <a:spLocks/>
          </p:cNvSpPr>
          <p:nvPr/>
        </p:nvSpPr>
        <p:spPr>
          <a:xfrm>
            <a:off x="74613" y="9525"/>
            <a:ext cx="12033250" cy="5349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bg1"/>
                </a:solidFill>
              </a:rPr>
              <a:t>Outline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B342028-C111-D240-462D-363CFE17D9E3}"/>
              </a:ext>
            </a:extLst>
          </p:cNvPr>
          <p:cNvSpPr/>
          <p:nvPr/>
        </p:nvSpPr>
        <p:spPr>
          <a:xfrm>
            <a:off x="0" y="0"/>
            <a:ext cx="12192000" cy="576944"/>
          </a:xfrm>
          <a:prstGeom prst="rect">
            <a:avLst/>
          </a:prstGeom>
          <a:solidFill>
            <a:srgbClr val="144E25"/>
          </a:solidFill>
          <a:ln w="12700">
            <a:solidFill>
              <a:srgbClr val="144E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12700">
                <a:solidFill>
                  <a:schemeClr val="bg1"/>
                </a:solidFill>
              </a:ln>
              <a:highlight>
                <a:srgbClr val="008000"/>
              </a:highlight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A7C5E5DA-802A-6DA9-ADCE-933AEE373753}"/>
              </a:ext>
            </a:extLst>
          </p:cNvPr>
          <p:cNvSpPr txBox="1">
            <a:spLocks/>
          </p:cNvSpPr>
          <p:nvPr/>
        </p:nvSpPr>
        <p:spPr>
          <a:xfrm>
            <a:off x="48474" y="20978"/>
            <a:ext cx="12033250" cy="5349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bg1"/>
                </a:solidFill>
              </a:rPr>
              <a:t>Outline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FD6E1E6-5879-D887-183A-E37AF63358B5}"/>
              </a:ext>
            </a:extLst>
          </p:cNvPr>
          <p:cNvSpPr txBox="1"/>
          <p:nvPr/>
        </p:nvSpPr>
        <p:spPr>
          <a:xfrm>
            <a:off x="1365510" y="1382286"/>
            <a:ext cx="73914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2000" b="1" dirty="0"/>
              <a:t>Introduction</a:t>
            </a:r>
          </a:p>
          <a:p>
            <a:pPr marL="342900" indent="-342900">
              <a:buAutoNum type="arabicPeriod"/>
            </a:pPr>
            <a:endParaRPr lang="en-US" altLang="ko-KR" sz="2800" b="1" dirty="0"/>
          </a:p>
          <a:p>
            <a:pPr marL="342900" indent="-342900">
              <a:buAutoNum type="arabicPeriod"/>
            </a:pPr>
            <a:r>
              <a:rPr lang="en-US" altLang="ko-KR" sz="2000" b="1" spc="-30" dirty="0"/>
              <a:t>Dynamic Quantization</a:t>
            </a:r>
          </a:p>
          <a:p>
            <a:pPr lvl="1"/>
            <a:endParaRPr lang="en-US" altLang="ko-KR" sz="2800" b="1" spc="-30" dirty="0"/>
          </a:p>
          <a:p>
            <a:pPr marL="342900" indent="-342900">
              <a:buAutoNum type="arabicPeriod"/>
            </a:pPr>
            <a:r>
              <a:rPr lang="en-US" altLang="ko-KR" sz="2000" b="1" spc="-30" dirty="0"/>
              <a:t>Static Quantization</a:t>
            </a:r>
          </a:p>
          <a:p>
            <a:pPr marL="342900" indent="-342900">
              <a:buAutoNum type="arabicPeriod"/>
            </a:pPr>
            <a:endParaRPr lang="en-US" altLang="ko-KR" sz="2800" b="1" spc="-30" dirty="0"/>
          </a:p>
          <a:p>
            <a:pPr marL="342900" indent="-342900">
              <a:buAutoNum type="arabicPeriod"/>
            </a:pPr>
            <a:r>
              <a:rPr lang="en-US" altLang="ko-KR" sz="2000" b="1" spc="-30" dirty="0"/>
              <a:t>Quantization Aware Training</a:t>
            </a:r>
          </a:p>
          <a:p>
            <a:pPr marL="342900" indent="-342900">
              <a:buAutoNum type="arabicPeriod"/>
            </a:pPr>
            <a:endParaRPr lang="en-US" altLang="ko-KR" sz="2800" b="1" spc="-30" dirty="0"/>
          </a:p>
          <a:p>
            <a:pPr marL="342900" indent="-342900">
              <a:buAutoNum type="arabicPeriod"/>
            </a:pPr>
            <a:r>
              <a:rPr lang="en-US" altLang="ko-KR" sz="2000" b="1" spc="-30" dirty="0"/>
              <a:t>Experiments</a:t>
            </a:r>
          </a:p>
          <a:p>
            <a:pPr marL="342900" indent="-342900">
              <a:buAutoNum type="arabicPeriod"/>
            </a:pPr>
            <a:endParaRPr lang="en-US" altLang="ko-KR" sz="2800" b="1" dirty="0"/>
          </a:p>
          <a:p>
            <a:pPr marL="342900" indent="-342900">
              <a:buAutoNum type="arabicPeriod"/>
            </a:pPr>
            <a:r>
              <a:rPr lang="en-US" altLang="ko-KR" sz="2000" b="1" dirty="0"/>
              <a:t>Reference and Q &amp; A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485112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BFBBD4AF-E0EB-0836-E1CA-EA97FCCCDEEB}"/>
              </a:ext>
            </a:extLst>
          </p:cNvPr>
          <p:cNvSpPr/>
          <p:nvPr/>
        </p:nvSpPr>
        <p:spPr>
          <a:xfrm flipV="1">
            <a:off x="1" y="6419625"/>
            <a:ext cx="12192000" cy="45719"/>
          </a:xfrm>
          <a:prstGeom prst="rect">
            <a:avLst/>
          </a:prstGeom>
          <a:solidFill>
            <a:srgbClr val="144E2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008000"/>
              </a:highlight>
            </a:endParaRPr>
          </a:p>
        </p:txBody>
      </p:sp>
      <p:pic>
        <p:nvPicPr>
          <p:cNvPr id="1026" name="Picture 2" descr="StradVision | Socionext | Deep Learning Object Recognition for ADAS">
            <a:extLst>
              <a:ext uri="{FF2B5EF4-FFF2-40B4-BE49-F238E27FC236}">
                <a16:creationId xmlns:a16="http://schemas.microsoft.com/office/drawing/2014/main" id="{C963F69F-434A-081B-E1A7-9FAB9E5AB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840" y="6511064"/>
            <a:ext cx="1169884" cy="302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제목 1">
            <a:extLst>
              <a:ext uri="{FF2B5EF4-FFF2-40B4-BE49-F238E27FC236}">
                <a16:creationId xmlns:a16="http://schemas.microsoft.com/office/drawing/2014/main" id="{61D58152-B98B-DC5A-1BCC-44D819B3BAF7}"/>
              </a:ext>
            </a:extLst>
          </p:cNvPr>
          <p:cNvSpPr txBox="1">
            <a:spLocks/>
          </p:cNvSpPr>
          <p:nvPr/>
        </p:nvSpPr>
        <p:spPr>
          <a:xfrm>
            <a:off x="74613" y="9525"/>
            <a:ext cx="12033250" cy="5349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bg1"/>
                </a:solidFill>
              </a:rPr>
              <a:t>Outline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B342028-C111-D240-462D-363CFE17D9E3}"/>
              </a:ext>
            </a:extLst>
          </p:cNvPr>
          <p:cNvSpPr/>
          <p:nvPr/>
        </p:nvSpPr>
        <p:spPr>
          <a:xfrm>
            <a:off x="0" y="0"/>
            <a:ext cx="12192000" cy="576944"/>
          </a:xfrm>
          <a:prstGeom prst="rect">
            <a:avLst/>
          </a:prstGeom>
          <a:solidFill>
            <a:srgbClr val="144E25"/>
          </a:solidFill>
          <a:ln w="12700">
            <a:solidFill>
              <a:srgbClr val="144E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12700">
                <a:solidFill>
                  <a:schemeClr val="bg1"/>
                </a:solidFill>
              </a:ln>
              <a:highlight>
                <a:srgbClr val="008000"/>
              </a:highlight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A7C5E5DA-802A-6DA9-ADCE-933AEE373753}"/>
              </a:ext>
            </a:extLst>
          </p:cNvPr>
          <p:cNvSpPr txBox="1">
            <a:spLocks/>
          </p:cNvSpPr>
          <p:nvPr/>
        </p:nvSpPr>
        <p:spPr>
          <a:xfrm>
            <a:off x="48474" y="20978"/>
            <a:ext cx="12033250" cy="5349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bg1"/>
                </a:solidFill>
              </a:rPr>
              <a:t>Introduction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E3CEEA-692F-6489-A476-B6CD33320E53}"/>
              </a:ext>
            </a:extLst>
          </p:cNvPr>
          <p:cNvSpPr txBox="1"/>
          <p:nvPr/>
        </p:nvSpPr>
        <p:spPr>
          <a:xfrm>
            <a:off x="4145842" y="2734492"/>
            <a:ext cx="7741357" cy="11546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82600" latinLnBrk="1">
              <a:lnSpc>
                <a:spcPct val="150000"/>
              </a:lnSpc>
              <a:spcAft>
                <a:spcPts val="800"/>
              </a:spcAft>
            </a:pPr>
            <a:r>
              <a:rPr lang="en-US" altLang="ko-KR" sz="1600" kern="100" dirty="0">
                <a:effectLst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1. Reduce Model Size</a:t>
            </a:r>
            <a:br>
              <a:rPr lang="en-US" altLang="ko-KR" sz="1600" kern="100" dirty="0">
                <a:effectLst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</a:br>
            <a:r>
              <a:rPr lang="en-US" altLang="ko-KR" sz="1600" kern="100" dirty="0">
                <a:effectLst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2. Reduce Computation</a:t>
            </a:r>
            <a:br>
              <a:rPr lang="en-US" altLang="ko-KR" sz="1600" kern="100" dirty="0">
                <a:effectLst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</a:br>
            <a:r>
              <a:rPr lang="en-US" altLang="ko-KR" sz="1600" kern="100" dirty="0">
                <a:effectLst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3. Using Hardware more Efficiently and Economically</a:t>
            </a:r>
            <a:r>
              <a:rPr lang="ko-KR" altLang="ko-KR" sz="1600" kern="100" dirty="0">
                <a:effectLst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en-US" altLang="ko-KR" sz="1600" kern="100" dirty="0">
                <a:effectLst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(</a:t>
            </a:r>
            <a:r>
              <a:rPr lang="en-US" altLang="ko-KR" sz="1600" kern="100" dirty="0">
                <a:solidFill>
                  <a:srgbClr val="202124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benefits for deployment)</a:t>
            </a:r>
            <a:endParaRPr lang="ko-KR" altLang="ko-KR" sz="1600" kern="100" dirty="0">
              <a:effectLst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pic>
        <p:nvPicPr>
          <p:cNvPr id="10" name="Picture 2" descr="저가의 소형 임베디드 시스템">
            <a:extLst>
              <a:ext uri="{FF2B5EF4-FFF2-40B4-BE49-F238E27FC236}">
                <a16:creationId xmlns:a16="http://schemas.microsoft.com/office/drawing/2014/main" id="{2D78384F-ACCE-F1FE-52A9-7BB42C8E0C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294" y="2189849"/>
            <a:ext cx="2857500" cy="210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B95AC53-3006-CF28-5E05-A1676C95FDCB}"/>
              </a:ext>
            </a:extLst>
          </p:cNvPr>
          <p:cNvSpPr txBox="1"/>
          <p:nvPr/>
        </p:nvSpPr>
        <p:spPr>
          <a:xfrm>
            <a:off x="436492" y="4471563"/>
            <a:ext cx="7741357" cy="335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82600" latinLnBrk="1">
              <a:lnSpc>
                <a:spcPct val="150000"/>
              </a:lnSpc>
              <a:spcAft>
                <a:spcPts val="800"/>
              </a:spcAft>
            </a:pPr>
            <a:r>
              <a:rPr lang="en-US" altLang="ko-KR" sz="1200" kern="100" dirty="0">
                <a:solidFill>
                  <a:srgbClr val="144E25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Embedded Board Sample Image</a:t>
            </a:r>
            <a:endParaRPr lang="ko-KR" altLang="ko-KR" sz="1200" kern="100" dirty="0">
              <a:solidFill>
                <a:srgbClr val="144E25"/>
              </a:solidFill>
              <a:effectLst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903517-9F1B-2A57-58F8-F4D137AEC8BE}"/>
              </a:ext>
            </a:extLst>
          </p:cNvPr>
          <p:cNvSpPr txBox="1"/>
          <p:nvPr/>
        </p:nvSpPr>
        <p:spPr>
          <a:xfrm>
            <a:off x="6024637" y="1986759"/>
            <a:ext cx="3587997" cy="456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82600" algn="ctr" latinLnBrk="1">
              <a:lnSpc>
                <a:spcPct val="150000"/>
              </a:lnSpc>
              <a:spcAft>
                <a:spcPts val="800"/>
              </a:spcAft>
            </a:pPr>
            <a:r>
              <a:rPr lang="en-US" altLang="ko-KR" b="1" kern="100" dirty="0">
                <a:solidFill>
                  <a:srgbClr val="144E25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Goal of Quantization</a:t>
            </a:r>
            <a:endParaRPr lang="ko-KR" altLang="ko-KR" b="1" kern="100" dirty="0">
              <a:solidFill>
                <a:srgbClr val="144E25"/>
              </a:solidFill>
              <a:effectLst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011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BFBBD4AF-E0EB-0836-E1CA-EA97FCCCDEEB}"/>
              </a:ext>
            </a:extLst>
          </p:cNvPr>
          <p:cNvSpPr/>
          <p:nvPr/>
        </p:nvSpPr>
        <p:spPr>
          <a:xfrm flipV="1">
            <a:off x="1" y="6419625"/>
            <a:ext cx="12192000" cy="45719"/>
          </a:xfrm>
          <a:prstGeom prst="rect">
            <a:avLst/>
          </a:prstGeom>
          <a:solidFill>
            <a:srgbClr val="144E2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008000"/>
              </a:highlight>
            </a:endParaRPr>
          </a:p>
        </p:txBody>
      </p:sp>
      <p:pic>
        <p:nvPicPr>
          <p:cNvPr id="1026" name="Picture 2" descr="StradVision | Socionext | Deep Learning Object Recognition for ADAS">
            <a:extLst>
              <a:ext uri="{FF2B5EF4-FFF2-40B4-BE49-F238E27FC236}">
                <a16:creationId xmlns:a16="http://schemas.microsoft.com/office/drawing/2014/main" id="{C963F69F-434A-081B-E1A7-9FAB9E5AB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840" y="6511064"/>
            <a:ext cx="1169884" cy="302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제목 1">
            <a:extLst>
              <a:ext uri="{FF2B5EF4-FFF2-40B4-BE49-F238E27FC236}">
                <a16:creationId xmlns:a16="http://schemas.microsoft.com/office/drawing/2014/main" id="{61D58152-B98B-DC5A-1BCC-44D819B3BAF7}"/>
              </a:ext>
            </a:extLst>
          </p:cNvPr>
          <p:cNvSpPr txBox="1">
            <a:spLocks/>
          </p:cNvSpPr>
          <p:nvPr/>
        </p:nvSpPr>
        <p:spPr>
          <a:xfrm>
            <a:off x="74613" y="9525"/>
            <a:ext cx="12033250" cy="5349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bg1"/>
                </a:solidFill>
              </a:rPr>
              <a:t>Outline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B342028-C111-D240-462D-363CFE17D9E3}"/>
              </a:ext>
            </a:extLst>
          </p:cNvPr>
          <p:cNvSpPr/>
          <p:nvPr/>
        </p:nvSpPr>
        <p:spPr>
          <a:xfrm>
            <a:off x="0" y="0"/>
            <a:ext cx="12192000" cy="576944"/>
          </a:xfrm>
          <a:prstGeom prst="rect">
            <a:avLst/>
          </a:prstGeom>
          <a:solidFill>
            <a:srgbClr val="144E25"/>
          </a:solidFill>
          <a:ln w="12700">
            <a:solidFill>
              <a:srgbClr val="144E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12700">
                <a:solidFill>
                  <a:schemeClr val="bg1"/>
                </a:solidFill>
              </a:ln>
              <a:highlight>
                <a:srgbClr val="008000"/>
              </a:highlight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A7C5E5DA-802A-6DA9-ADCE-933AEE373753}"/>
              </a:ext>
            </a:extLst>
          </p:cNvPr>
          <p:cNvSpPr txBox="1">
            <a:spLocks/>
          </p:cNvSpPr>
          <p:nvPr/>
        </p:nvSpPr>
        <p:spPr>
          <a:xfrm>
            <a:off x="48474" y="20978"/>
            <a:ext cx="12033250" cy="5349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bg1"/>
                </a:solidFill>
              </a:rPr>
              <a:t>Introduction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E1D1DBB-F2F6-64CC-1817-2BFD74F95B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327" y="1534615"/>
            <a:ext cx="7311029" cy="37887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FA1216A-3A20-31B6-0404-8C889BC38C9B}"/>
              </a:ext>
            </a:extLst>
          </p:cNvPr>
          <p:cNvSpPr txBox="1"/>
          <p:nvPr/>
        </p:nvSpPr>
        <p:spPr>
          <a:xfrm>
            <a:off x="8113676" y="2016161"/>
            <a:ext cx="3587997" cy="456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82600" algn="ctr" latinLnBrk="1">
              <a:lnSpc>
                <a:spcPct val="150000"/>
              </a:lnSpc>
              <a:spcAft>
                <a:spcPts val="800"/>
              </a:spcAft>
            </a:pPr>
            <a:r>
              <a:rPr lang="en-US" altLang="ko-KR" b="1" kern="100" dirty="0">
                <a:solidFill>
                  <a:srgbClr val="144E25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Result of Quantization</a:t>
            </a:r>
            <a:endParaRPr lang="ko-KR" altLang="ko-KR" b="1" kern="100" dirty="0">
              <a:solidFill>
                <a:srgbClr val="144E25"/>
              </a:solidFill>
              <a:effectLst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02AF52-D074-C6CB-E31D-890FDFA8234D}"/>
              </a:ext>
            </a:extLst>
          </p:cNvPr>
          <p:cNvSpPr txBox="1"/>
          <p:nvPr/>
        </p:nvSpPr>
        <p:spPr>
          <a:xfrm>
            <a:off x="8113676" y="2904298"/>
            <a:ext cx="612422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● 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Model Size Drop : ¼ </a:t>
            </a:r>
          </a:p>
          <a:p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●  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Inference Speed Up : 2~4 Times</a:t>
            </a:r>
          </a:p>
          <a:p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●  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Almost no Performance Drop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168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BFBBD4AF-E0EB-0836-E1CA-EA97FCCCDEEB}"/>
              </a:ext>
            </a:extLst>
          </p:cNvPr>
          <p:cNvSpPr/>
          <p:nvPr/>
        </p:nvSpPr>
        <p:spPr>
          <a:xfrm flipV="1">
            <a:off x="1" y="6419625"/>
            <a:ext cx="12192000" cy="45719"/>
          </a:xfrm>
          <a:prstGeom prst="rect">
            <a:avLst/>
          </a:prstGeom>
          <a:solidFill>
            <a:srgbClr val="144E2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008000"/>
              </a:highlight>
            </a:endParaRPr>
          </a:p>
        </p:txBody>
      </p:sp>
      <p:pic>
        <p:nvPicPr>
          <p:cNvPr id="1026" name="Picture 2" descr="StradVision | Socionext | Deep Learning Object Recognition for ADAS">
            <a:extLst>
              <a:ext uri="{FF2B5EF4-FFF2-40B4-BE49-F238E27FC236}">
                <a16:creationId xmlns:a16="http://schemas.microsoft.com/office/drawing/2014/main" id="{C963F69F-434A-081B-E1A7-9FAB9E5AB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840" y="6511064"/>
            <a:ext cx="1169884" cy="302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제목 1">
            <a:extLst>
              <a:ext uri="{FF2B5EF4-FFF2-40B4-BE49-F238E27FC236}">
                <a16:creationId xmlns:a16="http://schemas.microsoft.com/office/drawing/2014/main" id="{61D58152-B98B-DC5A-1BCC-44D819B3BAF7}"/>
              </a:ext>
            </a:extLst>
          </p:cNvPr>
          <p:cNvSpPr txBox="1">
            <a:spLocks/>
          </p:cNvSpPr>
          <p:nvPr/>
        </p:nvSpPr>
        <p:spPr>
          <a:xfrm>
            <a:off x="74613" y="9525"/>
            <a:ext cx="12033250" cy="5349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bg1"/>
                </a:solidFill>
              </a:rPr>
              <a:t>Outline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B342028-C111-D240-462D-363CFE17D9E3}"/>
              </a:ext>
            </a:extLst>
          </p:cNvPr>
          <p:cNvSpPr/>
          <p:nvPr/>
        </p:nvSpPr>
        <p:spPr>
          <a:xfrm>
            <a:off x="0" y="0"/>
            <a:ext cx="12192000" cy="576944"/>
          </a:xfrm>
          <a:prstGeom prst="rect">
            <a:avLst/>
          </a:prstGeom>
          <a:solidFill>
            <a:srgbClr val="144E25"/>
          </a:solidFill>
          <a:ln w="12700">
            <a:solidFill>
              <a:srgbClr val="144E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12700">
                <a:solidFill>
                  <a:schemeClr val="bg1"/>
                </a:solidFill>
              </a:ln>
              <a:highlight>
                <a:srgbClr val="008000"/>
              </a:highlight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A7C5E5DA-802A-6DA9-ADCE-933AEE373753}"/>
              </a:ext>
            </a:extLst>
          </p:cNvPr>
          <p:cNvSpPr txBox="1">
            <a:spLocks/>
          </p:cNvSpPr>
          <p:nvPr/>
        </p:nvSpPr>
        <p:spPr>
          <a:xfrm>
            <a:off x="48474" y="20978"/>
            <a:ext cx="12033250" cy="5349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bg1"/>
                </a:solidFill>
              </a:rPr>
              <a:t>Introduction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B5EE847-AEDE-344A-07EA-F8F3B45A27CA}"/>
              </a:ext>
            </a:extLst>
          </p:cNvPr>
          <p:cNvGrpSpPr/>
          <p:nvPr/>
        </p:nvGrpSpPr>
        <p:grpSpPr>
          <a:xfrm>
            <a:off x="1462293" y="1916958"/>
            <a:ext cx="9267413" cy="4144128"/>
            <a:chOff x="317368" y="1688592"/>
            <a:chExt cx="8894365" cy="3977311"/>
          </a:xfrm>
        </p:grpSpPr>
        <p:pic>
          <p:nvPicPr>
            <p:cNvPr id="8" name="그림 7" descr="테이블이(가) 표시된 사진&#10;&#10;자동 생성된 설명">
              <a:extLst>
                <a:ext uri="{FF2B5EF4-FFF2-40B4-BE49-F238E27FC236}">
                  <a16:creationId xmlns:a16="http://schemas.microsoft.com/office/drawing/2014/main" id="{42422277-BB52-79D9-6BE8-A4F4B47E3B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8256" r="22627"/>
            <a:stretch/>
          </p:blipFill>
          <p:spPr>
            <a:xfrm>
              <a:off x="317368" y="1688592"/>
              <a:ext cx="8894365" cy="3977311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56376A6-EA82-86FF-619B-951449C47CCD}"/>
                </a:ext>
              </a:extLst>
            </p:cNvPr>
            <p:cNvSpPr/>
            <p:nvPr/>
          </p:nvSpPr>
          <p:spPr>
            <a:xfrm>
              <a:off x="5103813" y="4029507"/>
              <a:ext cx="1548447" cy="152617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7C248841-4E57-1CB8-E40C-EA24F8033C9E}"/>
              </a:ext>
            </a:extLst>
          </p:cNvPr>
          <p:cNvSpPr txBox="1"/>
          <p:nvPr/>
        </p:nvSpPr>
        <p:spPr>
          <a:xfrm>
            <a:off x="-1" y="1063457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i="0" dirty="0">
                <a:solidFill>
                  <a:srgbClr val="144E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Types of Quantification</a:t>
            </a:r>
            <a:endParaRPr lang="ko-KR" altLang="en-US" b="1" dirty="0">
              <a:solidFill>
                <a:srgbClr val="144E2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088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BFBBD4AF-E0EB-0836-E1CA-EA97FCCCDEEB}"/>
              </a:ext>
            </a:extLst>
          </p:cNvPr>
          <p:cNvSpPr/>
          <p:nvPr/>
        </p:nvSpPr>
        <p:spPr>
          <a:xfrm flipV="1">
            <a:off x="1" y="6419625"/>
            <a:ext cx="12192000" cy="45719"/>
          </a:xfrm>
          <a:prstGeom prst="rect">
            <a:avLst/>
          </a:prstGeom>
          <a:solidFill>
            <a:srgbClr val="144E2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008000"/>
              </a:highlight>
            </a:endParaRPr>
          </a:p>
        </p:txBody>
      </p:sp>
      <p:pic>
        <p:nvPicPr>
          <p:cNvPr id="1026" name="Picture 2" descr="StradVision | Socionext | Deep Learning Object Recognition for ADAS">
            <a:extLst>
              <a:ext uri="{FF2B5EF4-FFF2-40B4-BE49-F238E27FC236}">
                <a16:creationId xmlns:a16="http://schemas.microsoft.com/office/drawing/2014/main" id="{C963F69F-434A-081B-E1A7-9FAB9E5AB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840" y="6511064"/>
            <a:ext cx="1169884" cy="302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제목 1">
            <a:extLst>
              <a:ext uri="{FF2B5EF4-FFF2-40B4-BE49-F238E27FC236}">
                <a16:creationId xmlns:a16="http://schemas.microsoft.com/office/drawing/2014/main" id="{61D58152-B98B-DC5A-1BCC-44D819B3BAF7}"/>
              </a:ext>
            </a:extLst>
          </p:cNvPr>
          <p:cNvSpPr txBox="1">
            <a:spLocks/>
          </p:cNvSpPr>
          <p:nvPr/>
        </p:nvSpPr>
        <p:spPr>
          <a:xfrm>
            <a:off x="74613" y="9525"/>
            <a:ext cx="12033250" cy="5349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bg1"/>
                </a:solidFill>
              </a:rPr>
              <a:t>Outline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B342028-C111-D240-462D-363CFE17D9E3}"/>
              </a:ext>
            </a:extLst>
          </p:cNvPr>
          <p:cNvSpPr/>
          <p:nvPr/>
        </p:nvSpPr>
        <p:spPr>
          <a:xfrm>
            <a:off x="0" y="0"/>
            <a:ext cx="12192000" cy="576944"/>
          </a:xfrm>
          <a:prstGeom prst="rect">
            <a:avLst/>
          </a:prstGeom>
          <a:solidFill>
            <a:srgbClr val="144E25"/>
          </a:solidFill>
          <a:ln w="12700">
            <a:solidFill>
              <a:srgbClr val="144E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12700">
                <a:solidFill>
                  <a:schemeClr val="bg1"/>
                </a:solidFill>
              </a:ln>
              <a:highlight>
                <a:srgbClr val="008000"/>
              </a:highlight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A7C5E5DA-802A-6DA9-ADCE-933AEE373753}"/>
              </a:ext>
            </a:extLst>
          </p:cNvPr>
          <p:cNvSpPr txBox="1">
            <a:spLocks/>
          </p:cNvSpPr>
          <p:nvPr/>
        </p:nvSpPr>
        <p:spPr>
          <a:xfrm>
            <a:off x="48474" y="20978"/>
            <a:ext cx="12033250" cy="5349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bg1"/>
                </a:solidFill>
              </a:rPr>
              <a:t>Introduction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B4B6827-0285-3D04-2860-CE7435611D4E}"/>
              </a:ext>
            </a:extLst>
          </p:cNvPr>
          <p:cNvGrpSpPr/>
          <p:nvPr/>
        </p:nvGrpSpPr>
        <p:grpSpPr>
          <a:xfrm>
            <a:off x="806672" y="1813418"/>
            <a:ext cx="10578655" cy="3369732"/>
            <a:chOff x="1840384" y="2507260"/>
            <a:chExt cx="8511231" cy="2376719"/>
          </a:xfrm>
        </p:grpSpPr>
        <p:pic>
          <p:nvPicPr>
            <p:cNvPr id="12" name="그림 11" descr="테이블이(가) 표시된 사진&#10;&#10;자동 생성된 설명">
              <a:extLst>
                <a:ext uri="{FF2B5EF4-FFF2-40B4-BE49-F238E27FC236}">
                  <a16:creationId xmlns:a16="http://schemas.microsoft.com/office/drawing/2014/main" id="{3A28A075-1C5E-EDD6-C2C0-F0A4B4F0B8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8325"/>
            <a:stretch/>
          </p:blipFill>
          <p:spPr>
            <a:xfrm>
              <a:off x="1840384" y="2507260"/>
              <a:ext cx="8511231" cy="2376719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3581E8F-B5CB-AC9D-9C8A-CE3CAA76C02A}"/>
                </a:ext>
              </a:extLst>
            </p:cNvPr>
            <p:cNvSpPr/>
            <p:nvPr/>
          </p:nvSpPr>
          <p:spPr>
            <a:xfrm>
              <a:off x="5611723" y="4474696"/>
              <a:ext cx="4245517" cy="31297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722D486-F620-E9D4-667E-360A63383FD3}"/>
              </a:ext>
            </a:extLst>
          </p:cNvPr>
          <p:cNvSpPr txBox="1"/>
          <p:nvPr/>
        </p:nvSpPr>
        <p:spPr>
          <a:xfrm>
            <a:off x="-1" y="1063457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144E2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 of Quantization Type Selection Guide</a:t>
            </a:r>
            <a:endParaRPr lang="ko-KR" altLang="en-US" b="1" dirty="0">
              <a:solidFill>
                <a:srgbClr val="144E2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7378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BFBBD4AF-E0EB-0836-E1CA-EA97FCCCDEEB}"/>
              </a:ext>
            </a:extLst>
          </p:cNvPr>
          <p:cNvSpPr/>
          <p:nvPr/>
        </p:nvSpPr>
        <p:spPr>
          <a:xfrm flipV="1">
            <a:off x="1" y="6419625"/>
            <a:ext cx="12192000" cy="45719"/>
          </a:xfrm>
          <a:prstGeom prst="rect">
            <a:avLst/>
          </a:prstGeom>
          <a:solidFill>
            <a:srgbClr val="144E2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008000"/>
              </a:highlight>
            </a:endParaRPr>
          </a:p>
        </p:txBody>
      </p:sp>
      <p:pic>
        <p:nvPicPr>
          <p:cNvPr id="1026" name="Picture 2" descr="StradVision | Socionext | Deep Learning Object Recognition for ADAS">
            <a:extLst>
              <a:ext uri="{FF2B5EF4-FFF2-40B4-BE49-F238E27FC236}">
                <a16:creationId xmlns:a16="http://schemas.microsoft.com/office/drawing/2014/main" id="{C963F69F-434A-081B-E1A7-9FAB9E5AB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840" y="6511064"/>
            <a:ext cx="1169884" cy="302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제목 1">
            <a:extLst>
              <a:ext uri="{FF2B5EF4-FFF2-40B4-BE49-F238E27FC236}">
                <a16:creationId xmlns:a16="http://schemas.microsoft.com/office/drawing/2014/main" id="{61D58152-B98B-DC5A-1BCC-44D819B3BAF7}"/>
              </a:ext>
            </a:extLst>
          </p:cNvPr>
          <p:cNvSpPr txBox="1">
            <a:spLocks/>
          </p:cNvSpPr>
          <p:nvPr/>
        </p:nvSpPr>
        <p:spPr>
          <a:xfrm>
            <a:off x="74613" y="9525"/>
            <a:ext cx="12033250" cy="5349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bg1"/>
                </a:solidFill>
              </a:rPr>
              <a:t>Outline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B342028-C111-D240-462D-363CFE17D9E3}"/>
              </a:ext>
            </a:extLst>
          </p:cNvPr>
          <p:cNvSpPr/>
          <p:nvPr/>
        </p:nvSpPr>
        <p:spPr>
          <a:xfrm>
            <a:off x="0" y="0"/>
            <a:ext cx="12192000" cy="576944"/>
          </a:xfrm>
          <a:prstGeom prst="rect">
            <a:avLst/>
          </a:prstGeom>
          <a:solidFill>
            <a:srgbClr val="144E25"/>
          </a:solidFill>
          <a:ln w="12700">
            <a:solidFill>
              <a:srgbClr val="144E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12700">
                <a:solidFill>
                  <a:schemeClr val="bg1"/>
                </a:solidFill>
              </a:ln>
              <a:highlight>
                <a:srgbClr val="008000"/>
              </a:highlight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A7C5E5DA-802A-6DA9-ADCE-933AEE373753}"/>
              </a:ext>
            </a:extLst>
          </p:cNvPr>
          <p:cNvSpPr txBox="1">
            <a:spLocks/>
          </p:cNvSpPr>
          <p:nvPr/>
        </p:nvSpPr>
        <p:spPr>
          <a:xfrm>
            <a:off x="48474" y="20978"/>
            <a:ext cx="12033250" cy="5349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bg1"/>
                </a:solidFill>
              </a:rPr>
              <a:t>Introduction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EB22CC3-21BA-0D7F-33B1-B111A828FE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9650" y="1732278"/>
            <a:ext cx="10163175" cy="44577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E7BF06F-34AC-570B-4EF0-E04484954A09}"/>
              </a:ext>
            </a:extLst>
          </p:cNvPr>
          <p:cNvSpPr txBox="1"/>
          <p:nvPr/>
        </p:nvSpPr>
        <p:spPr>
          <a:xfrm>
            <a:off x="-1" y="1063457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144E2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Quantization</a:t>
            </a:r>
            <a:r>
              <a:rPr lang="ko-KR" altLang="en-US" b="1" dirty="0">
                <a:solidFill>
                  <a:srgbClr val="144E2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b="1" dirty="0">
                <a:solidFill>
                  <a:srgbClr val="144E2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Techniques[1] – Model Fusion</a:t>
            </a:r>
            <a:endParaRPr lang="ko-KR" altLang="en-US" b="1" dirty="0">
              <a:solidFill>
                <a:srgbClr val="144E2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6190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BFBBD4AF-E0EB-0836-E1CA-EA97FCCCDEEB}"/>
              </a:ext>
            </a:extLst>
          </p:cNvPr>
          <p:cNvSpPr/>
          <p:nvPr/>
        </p:nvSpPr>
        <p:spPr>
          <a:xfrm flipV="1">
            <a:off x="1" y="6419625"/>
            <a:ext cx="12192000" cy="45719"/>
          </a:xfrm>
          <a:prstGeom prst="rect">
            <a:avLst/>
          </a:prstGeom>
          <a:solidFill>
            <a:srgbClr val="144E2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008000"/>
              </a:highlight>
            </a:endParaRPr>
          </a:p>
        </p:txBody>
      </p:sp>
      <p:pic>
        <p:nvPicPr>
          <p:cNvPr id="1026" name="Picture 2" descr="StradVision | Socionext | Deep Learning Object Recognition for ADAS">
            <a:extLst>
              <a:ext uri="{FF2B5EF4-FFF2-40B4-BE49-F238E27FC236}">
                <a16:creationId xmlns:a16="http://schemas.microsoft.com/office/drawing/2014/main" id="{C963F69F-434A-081B-E1A7-9FAB9E5AB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840" y="6511064"/>
            <a:ext cx="1169884" cy="302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제목 1">
            <a:extLst>
              <a:ext uri="{FF2B5EF4-FFF2-40B4-BE49-F238E27FC236}">
                <a16:creationId xmlns:a16="http://schemas.microsoft.com/office/drawing/2014/main" id="{61D58152-B98B-DC5A-1BCC-44D819B3BAF7}"/>
              </a:ext>
            </a:extLst>
          </p:cNvPr>
          <p:cNvSpPr txBox="1">
            <a:spLocks/>
          </p:cNvSpPr>
          <p:nvPr/>
        </p:nvSpPr>
        <p:spPr>
          <a:xfrm>
            <a:off x="74613" y="9525"/>
            <a:ext cx="12033250" cy="5349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bg1"/>
                </a:solidFill>
              </a:rPr>
              <a:t>Outline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B342028-C111-D240-462D-363CFE17D9E3}"/>
              </a:ext>
            </a:extLst>
          </p:cNvPr>
          <p:cNvSpPr/>
          <p:nvPr/>
        </p:nvSpPr>
        <p:spPr>
          <a:xfrm>
            <a:off x="0" y="0"/>
            <a:ext cx="12192000" cy="576944"/>
          </a:xfrm>
          <a:prstGeom prst="rect">
            <a:avLst/>
          </a:prstGeom>
          <a:solidFill>
            <a:srgbClr val="144E25"/>
          </a:solidFill>
          <a:ln w="12700">
            <a:solidFill>
              <a:srgbClr val="144E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12700">
                <a:solidFill>
                  <a:schemeClr val="bg1"/>
                </a:solidFill>
              </a:ln>
              <a:highlight>
                <a:srgbClr val="008000"/>
              </a:highlight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A7C5E5DA-802A-6DA9-ADCE-933AEE373753}"/>
              </a:ext>
            </a:extLst>
          </p:cNvPr>
          <p:cNvSpPr txBox="1">
            <a:spLocks/>
          </p:cNvSpPr>
          <p:nvPr/>
        </p:nvSpPr>
        <p:spPr>
          <a:xfrm>
            <a:off x="48474" y="20978"/>
            <a:ext cx="12033250" cy="5349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bg1"/>
                </a:solidFill>
              </a:rPr>
              <a:t>Introduction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37EA17-B0A6-1D2F-C962-FD9321C664CF}"/>
              </a:ext>
            </a:extLst>
          </p:cNvPr>
          <p:cNvSpPr txBox="1"/>
          <p:nvPr/>
        </p:nvSpPr>
        <p:spPr>
          <a:xfrm>
            <a:off x="-1" y="1063457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144E2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Quantization</a:t>
            </a:r>
            <a:r>
              <a:rPr lang="ko-KR" altLang="en-US" b="1" dirty="0">
                <a:solidFill>
                  <a:srgbClr val="144E2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b="1" dirty="0">
                <a:solidFill>
                  <a:srgbClr val="144E2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Techniques[2] – Formula Definition</a:t>
            </a:r>
            <a:endParaRPr lang="ko-KR" altLang="en-US" b="1" dirty="0">
              <a:solidFill>
                <a:srgbClr val="144E2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B495D68-46AB-0809-453D-12B33AD9438E}"/>
              </a:ext>
            </a:extLst>
          </p:cNvPr>
          <p:cNvGrpSpPr/>
          <p:nvPr/>
        </p:nvGrpSpPr>
        <p:grpSpPr>
          <a:xfrm>
            <a:off x="1252569" y="2076397"/>
            <a:ext cx="9686862" cy="3070370"/>
            <a:chOff x="1666938" y="2122116"/>
            <a:chExt cx="8859547" cy="2613766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78C9A459-2E65-4A7B-029A-6830389993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56551"/>
            <a:stretch/>
          </p:blipFill>
          <p:spPr>
            <a:xfrm>
              <a:off x="1666938" y="2122117"/>
              <a:ext cx="3754147" cy="2613765"/>
            </a:xfrm>
            <a:prstGeom prst="rect">
              <a:avLst/>
            </a:prstGeom>
          </p:spPr>
        </p:pic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AF6A7264-B653-6DEE-4530-68D41F3D4E6E}"/>
                </a:ext>
              </a:extLst>
            </p:cNvPr>
            <p:cNvGrpSpPr/>
            <p:nvPr/>
          </p:nvGrpSpPr>
          <p:grpSpPr>
            <a:xfrm>
              <a:off x="5421085" y="3445697"/>
              <a:ext cx="1371600" cy="248906"/>
              <a:chOff x="5453742" y="5150408"/>
              <a:chExt cx="1371600" cy="248906"/>
            </a:xfrm>
          </p:grpSpPr>
          <p:cxnSp>
            <p:nvCxnSpPr>
              <p:cNvPr id="5" name="직선 화살표 연결선 4">
                <a:extLst>
                  <a:ext uri="{FF2B5EF4-FFF2-40B4-BE49-F238E27FC236}">
                    <a16:creationId xmlns:a16="http://schemas.microsoft.com/office/drawing/2014/main" id="{01706A98-6B00-21A4-2E97-C88C20E7D3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3742" y="5399314"/>
                <a:ext cx="1371600" cy="0"/>
              </a:xfrm>
              <a:prstGeom prst="straightConnector1">
                <a:avLst/>
              </a:prstGeom>
              <a:ln w="28575">
                <a:solidFill>
                  <a:srgbClr val="144E2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BF27F08-4579-E27D-8F84-4E1609DD77EB}"/>
                  </a:ext>
                </a:extLst>
              </p:cNvPr>
              <p:cNvSpPr txBox="1"/>
              <p:nvPr/>
            </p:nvSpPr>
            <p:spPr>
              <a:xfrm>
                <a:off x="5453742" y="5150408"/>
                <a:ext cx="1371600" cy="2489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3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Quantization</a:t>
                </a:r>
                <a:endParaRPr lang="ko-KR" altLang="en-US" sz="13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24637BBB-0957-23C0-956B-0D3EC4E205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57808" r="-140"/>
            <a:stretch/>
          </p:blipFill>
          <p:spPr>
            <a:xfrm>
              <a:off x="6868885" y="2122116"/>
              <a:ext cx="3657600" cy="26137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67375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BFBBD4AF-E0EB-0836-E1CA-EA97FCCCDEEB}"/>
              </a:ext>
            </a:extLst>
          </p:cNvPr>
          <p:cNvSpPr/>
          <p:nvPr/>
        </p:nvSpPr>
        <p:spPr>
          <a:xfrm flipV="1">
            <a:off x="1" y="6419625"/>
            <a:ext cx="12192000" cy="45719"/>
          </a:xfrm>
          <a:prstGeom prst="rect">
            <a:avLst/>
          </a:prstGeom>
          <a:solidFill>
            <a:srgbClr val="144E2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008000"/>
              </a:highlight>
            </a:endParaRPr>
          </a:p>
        </p:txBody>
      </p:sp>
      <p:pic>
        <p:nvPicPr>
          <p:cNvPr id="1026" name="Picture 2" descr="StradVision | Socionext | Deep Learning Object Recognition for ADAS">
            <a:extLst>
              <a:ext uri="{FF2B5EF4-FFF2-40B4-BE49-F238E27FC236}">
                <a16:creationId xmlns:a16="http://schemas.microsoft.com/office/drawing/2014/main" id="{C963F69F-434A-081B-E1A7-9FAB9E5AB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840" y="6511064"/>
            <a:ext cx="1169884" cy="302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제목 1">
            <a:extLst>
              <a:ext uri="{FF2B5EF4-FFF2-40B4-BE49-F238E27FC236}">
                <a16:creationId xmlns:a16="http://schemas.microsoft.com/office/drawing/2014/main" id="{61D58152-B98B-DC5A-1BCC-44D819B3BAF7}"/>
              </a:ext>
            </a:extLst>
          </p:cNvPr>
          <p:cNvSpPr txBox="1">
            <a:spLocks/>
          </p:cNvSpPr>
          <p:nvPr/>
        </p:nvSpPr>
        <p:spPr>
          <a:xfrm>
            <a:off x="74613" y="9525"/>
            <a:ext cx="12033250" cy="5349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bg1"/>
                </a:solidFill>
              </a:rPr>
              <a:t>Outline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B342028-C111-D240-462D-363CFE17D9E3}"/>
              </a:ext>
            </a:extLst>
          </p:cNvPr>
          <p:cNvSpPr/>
          <p:nvPr/>
        </p:nvSpPr>
        <p:spPr>
          <a:xfrm>
            <a:off x="0" y="0"/>
            <a:ext cx="12192000" cy="576944"/>
          </a:xfrm>
          <a:prstGeom prst="rect">
            <a:avLst/>
          </a:prstGeom>
          <a:solidFill>
            <a:srgbClr val="144E25"/>
          </a:solidFill>
          <a:ln w="12700">
            <a:solidFill>
              <a:srgbClr val="144E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12700">
                <a:solidFill>
                  <a:schemeClr val="bg1"/>
                </a:solidFill>
              </a:ln>
              <a:highlight>
                <a:srgbClr val="008000"/>
              </a:highlight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A7C5E5DA-802A-6DA9-ADCE-933AEE373753}"/>
              </a:ext>
            </a:extLst>
          </p:cNvPr>
          <p:cNvSpPr txBox="1">
            <a:spLocks/>
          </p:cNvSpPr>
          <p:nvPr/>
        </p:nvSpPr>
        <p:spPr>
          <a:xfrm>
            <a:off x="48474" y="20978"/>
            <a:ext cx="12033250" cy="5349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chemeClr val="bg1"/>
                </a:solidFill>
              </a:rPr>
              <a:t>Introduction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785B92-B914-1FE0-4301-817AE7D6F92F}"/>
              </a:ext>
            </a:extLst>
          </p:cNvPr>
          <p:cNvSpPr txBox="1"/>
          <p:nvPr/>
        </p:nvSpPr>
        <p:spPr>
          <a:xfrm>
            <a:off x="-1" y="1063457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144E2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Quantization</a:t>
            </a:r>
            <a:r>
              <a:rPr lang="ko-KR" altLang="en-US" b="1" dirty="0">
                <a:solidFill>
                  <a:srgbClr val="144E2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b="1" dirty="0">
                <a:solidFill>
                  <a:srgbClr val="144E2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Techniques[2] – Formula Definition</a:t>
            </a:r>
            <a:endParaRPr lang="ko-KR" altLang="en-US" b="1" dirty="0">
              <a:solidFill>
                <a:srgbClr val="144E2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AE78956-8C1B-A265-D5FE-E2C98D7DDF9C}"/>
              </a:ext>
            </a:extLst>
          </p:cNvPr>
          <p:cNvGrpSpPr/>
          <p:nvPr/>
        </p:nvGrpSpPr>
        <p:grpSpPr>
          <a:xfrm>
            <a:off x="212422" y="1965021"/>
            <a:ext cx="11767155" cy="3112791"/>
            <a:chOff x="800100" y="2234988"/>
            <a:chExt cx="10591800" cy="2801871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0F0666EE-621D-A947-A467-4CAC9DCABC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0100" y="2234988"/>
              <a:ext cx="10591800" cy="2562225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A377D57-FF4E-7184-D119-84628CFE5C8C}"/>
                </a:ext>
              </a:extLst>
            </p:cNvPr>
            <p:cNvSpPr txBox="1"/>
            <p:nvPr/>
          </p:nvSpPr>
          <p:spPr>
            <a:xfrm>
              <a:off x="1618131" y="4759824"/>
              <a:ext cx="4742427" cy="2770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400" b="1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Symmetric Quantization </a:t>
              </a:r>
              <a:r>
                <a:rPr lang="en-US" altLang="ko-KR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 /  Affine Quantization Mapping</a:t>
              </a:r>
              <a:endParaRPr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2E43C45-2957-0759-E0CB-C9A5E2BAF7FA}"/>
                </a:ext>
              </a:extLst>
            </p:cNvPr>
            <p:cNvSpPr txBox="1"/>
            <p:nvPr/>
          </p:nvSpPr>
          <p:spPr>
            <a:xfrm>
              <a:off x="6508853" y="4759823"/>
              <a:ext cx="4448476" cy="2770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As</a:t>
              </a:r>
              <a:r>
                <a:rPr lang="en-US" altLang="ko-KR" sz="1400" b="1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ymmetric Quantization  /  </a:t>
              </a:r>
              <a:r>
                <a:rPr lang="en-US" altLang="ko-KR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Scale Quantization Mapping</a:t>
              </a:r>
              <a:r>
                <a:rPr lang="en-US" altLang="ko-KR" sz="1400" b="1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73C9687-5658-5FFC-03EA-0B0A63EBCF0F}"/>
                  </a:ext>
                </a:extLst>
              </p:cNvPr>
              <p:cNvSpPr txBox="1"/>
              <p:nvPr/>
            </p:nvSpPr>
            <p:spPr>
              <a:xfrm>
                <a:off x="1616528" y="5531349"/>
                <a:ext cx="4610102" cy="4377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5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0.1</a:t>
                </a:r>
                <a:r>
                  <a:rPr lang="en-US" altLang="ko-KR" sz="150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ko-KR" sz="120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(Float Type)</a:t>
                </a:r>
                <a:r>
                  <a:rPr lang="en-US" altLang="ko-KR" sz="150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    </a:t>
                </a:r>
                <a:r>
                  <a:rPr lang="ko-KR" altLang="en-US" sz="150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→    </a:t>
                </a:r>
                <a14:m>
                  <m:oMath xmlns:m="http://schemas.openxmlformats.org/officeDocument/2006/math">
                    <m:r>
                      <a:rPr lang="en-US" altLang="ko-KR" sz="1500" b="0" i="1" smtClean="0"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𝑟𝑜𝑢𝑛𝑑</m:t>
                    </m:r>
                    <m:d>
                      <m:dPr>
                        <m:ctrlPr>
                          <a:rPr lang="en-US" altLang="ko-KR" sz="1500" i="1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ko-KR" sz="1500" b="0" i="1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127</m:t>
                        </m:r>
                        <m:r>
                          <a:rPr lang="en-US" altLang="ko-KR" sz="15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×</m:t>
                        </m:r>
                        <m:f>
                          <m:fPr>
                            <m:ctrlPr>
                              <a:rPr lang="en-US" altLang="ko-KR" sz="1500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altLang="ko-KR" sz="1500" b="0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1500" b="0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10</m:t>
                            </m:r>
                          </m:den>
                        </m:f>
                      </m:e>
                    </m:d>
                    <m:r>
                      <a:rPr lang="en-US" altLang="ko-KR" sz="1500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=</m:t>
                    </m:r>
                    <m:r>
                      <a:rPr lang="en-US" altLang="ko-KR" sz="1500" b="1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altLang="ko-KR" sz="1500" b="1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𝟏𝟑</m:t>
                    </m:r>
                  </m:oMath>
                </a14:m>
                <a:endParaRPr lang="ko-KR" altLang="en-US" sz="15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73C9687-5658-5FFC-03EA-0B0A63EBCF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6528" y="5531349"/>
                <a:ext cx="4610102" cy="437749"/>
              </a:xfrm>
              <a:prstGeom prst="rect">
                <a:avLst/>
              </a:prstGeom>
              <a:blipFill>
                <a:blip r:embed="rId5"/>
                <a:stretch>
                  <a:fillRect l="-529" b="-13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9238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1258</TotalTime>
  <Words>1790</Words>
  <Application>Microsoft Office PowerPoint</Application>
  <PresentationFormat>와이드스크린</PresentationFormat>
  <Paragraphs>259</Paragraphs>
  <Slides>19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7" baseType="lpstr">
      <vt:lpstr>inherit</vt:lpstr>
      <vt:lpstr>NanumGothicCoding</vt:lpstr>
      <vt:lpstr>RIDIBatang</vt:lpstr>
      <vt:lpstr>맑은 고딕</vt:lpstr>
      <vt:lpstr>Arial</vt:lpstr>
      <vt:lpstr>Cambria Math</vt:lpstr>
      <vt:lpstr>Roboto</vt:lpstr>
      <vt:lpstr>Office 테마</vt:lpstr>
      <vt:lpstr>Introduction and Execution of Quantization based on PyTorch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Q &amp; A</vt:lpstr>
      <vt:lpstr>Thank you 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Faster R-CNN Real-Time Object Detection with Region Proposal Networks </dc:title>
  <dc:creator>Sehyun Hong</dc:creator>
  <cp:lastModifiedBy>Sehyun Hong</cp:lastModifiedBy>
  <cp:revision>417</cp:revision>
  <dcterms:created xsi:type="dcterms:W3CDTF">2022-06-28T07:41:43Z</dcterms:created>
  <dcterms:modified xsi:type="dcterms:W3CDTF">2022-07-20T05:26:13Z</dcterms:modified>
</cp:coreProperties>
</file>