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322" r:id="rId4"/>
    <p:sldId id="337" r:id="rId5"/>
    <p:sldId id="324" r:id="rId6"/>
    <p:sldId id="339" r:id="rId7"/>
    <p:sldId id="340" r:id="rId8"/>
    <p:sldId id="341" r:id="rId9"/>
    <p:sldId id="342" r:id="rId10"/>
    <p:sldId id="343" r:id="rId11"/>
    <p:sldId id="338" r:id="rId12"/>
    <p:sldId id="326" r:id="rId13"/>
    <p:sldId id="345" r:id="rId14"/>
    <p:sldId id="327" r:id="rId15"/>
    <p:sldId id="344" r:id="rId16"/>
    <p:sldId id="353" r:id="rId17"/>
    <p:sldId id="350" r:id="rId18"/>
    <p:sldId id="346" r:id="rId19"/>
    <p:sldId id="351" r:id="rId20"/>
    <p:sldId id="352" r:id="rId21"/>
    <p:sldId id="347" r:id="rId22"/>
    <p:sldId id="348" r:id="rId23"/>
    <p:sldId id="349" r:id="rId24"/>
    <p:sldId id="321" r:id="rId25"/>
    <p:sldId id="284" r:id="rId26"/>
    <p:sldId id="316" r:id="rId27"/>
    <p:sldId id="329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4E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9" autoAdjust="0"/>
    <p:restoredTop sz="78463" autoAdjust="0"/>
  </p:normalViewPr>
  <p:slideViewPr>
    <p:cSldViewPr snapToGrid="0">
      <p:cViewPr varScale="1">
        <p:scale>
          <a:sx n="67" d="100"/>
          <a:sy n="67" d="100"/>
        </p:scale>
        <p:origin x="1421" y="58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C714C-B4A7-457B-92AA-320F1353C73F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33153-BBCF-44B3-971E-0C3ED68EC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684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VIDIA/TensorRT/tree/main/tools/pytorch-quantization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240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우선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DINPro"/>
              </a:rPr>
              <a:t>Precision Calibration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부터 하나씩 간단하게 살펴보겠습니다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171450" indent="-171450">
              <a:buFontTx/>
              <a:buChar char="-"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DINPro"/>
              </a:rPr>
              <a:t>Precision Calibration</a:t>
            </a:r>
          </a:p>
          <a:p>
            <a:pPr marL="171450" indent="-171450">
              <a:buFontTx/>
              <a:buChar char="-"/>
            </a:pPr>
            <a:endParaRPr lang="en-US" altLang="ko-KR" b="1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FontTx/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낮은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Precision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Network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일 수록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data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의 크기 및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weigh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들의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bit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수가 작기 때문에 더 빠르고 효율적인 연산이 가능하기에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Precision reduction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Quantization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 일반적으로 사용된다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FontTx/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FontTx/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이와 관련한 몇 가지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Quantization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기법 중에서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TensorRT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에서는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DINPro"/>
              </a:rPr>
              <a:t>Symmetric Linear Quantization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를 사용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!</a:t>
            </a:r>
          </a:p>
          <a:p>
            <a:pPr marL="0" indent="0">
              <a:buFontTx/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Symmetric Linear Quantization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은 지난번에 설명했듯이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en-US" altLang="ko-KR" b="1" dirty="0">
                <a:effectLst/>
                <a:latin typeface="inherit"/>
              </a:rPr>
              <a:t>Symmetric</a:t>
            </a:r>
            <a:r>
              <a:rPr lang="ko-KR" altLang="en-US" b="1" dirty="0">
                <a:effectLst/>
                <a:latin typeface="inherit"/>
              </a:rPr>
              <a:t>은 최솟값과 최댓값을 동일시하게 두고</a:t>
            </a:r>
            <a:r>
              <a:rPr lang="en-US" altLang="ko-KR" b="1" dirty="0">
                <a:effectLst/>
                <a:latin typeface="inherit"/>
              </a:rPr>
              <a:t>, 0</a:t>
            </a:r>
            <a:r>
              <a:rPr lang="ko-KR" altLang="en-US" b="1" dirty="0">
                <a:effectLst/>
                <a:latin typeface="inherit"/>
              </a:rPr>
              <a:t>위치가 변하지 않도록 하는 방식입니다</a:t>
            </a:r>
            <a:r>
              <a:rPr lang="en-US" altLang="ko-KR" b="1" dirty="0">
                <a:effectLst/>
                <a:latin typeface="inherit"/>
              </a:rPr>
              <a:t>.</a:t>
            </a:r>
          </a:p>
          <a:p>
            <a:pPr marL="0" indent="0">
              <a:buFontTx/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rgbClr val="000000"/>
                </a:solidFill>
                <a:effectLst/>
                <a:latin typeface="DINPro"/>
                <a:ea typeface="+mn-ea"/>
                <a:cs typeface="+mn-cs"/>
              </a:rPr>
              <a:t>--------------------------------------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rgbClr val="000000"/>
              </a:solidFill>
              <a:effectLst/>
              <a:latin typeface="DINPro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TensorRT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NVIDIA platform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 최적의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Inference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성능을 낼 수 있도록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 Network optimization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그리고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GPU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최적화 기술들을 대상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Deep Learning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모델에 자동으로 적용</a:t>
            </a: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801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근데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FP32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INT8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로의 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down-scale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에서는 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accuracy drop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을 보이는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Network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가 존재하기 때문에 추가적인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DINPro"/>
              </a:rPr>
              <a:t>calibratio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이 필요하였고</a:t>
            </a: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이를 위해서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TensorRT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에서는 현재 총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가지의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Calibration Method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을 제공하고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DINPro"/>
              </a:rPr>
              <a:t>Entronpy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 Calibrator, Entropy Calibrator2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그리고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DINPro"/>
              </a:rPr>
              <a:t>MinMaxCalibrator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DINPro"/>
              </a:rPr>
              <a:t>LegacyCallibrator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------------------------------------------------------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DINPro"/>
              </a:rPr>
              <a:t>Entronpy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 Calibrator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Legacy Entropy calibrator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Legacy calibrator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보다 덜 복잡하고 더 나은 결과를 가져올 수 있으며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레이어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Fusion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후에 실행해야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DINPro"/>
              </a:rPr>
              <a:t>Entronpy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 Calibrator2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DINPro"/>
              </a:rPr>
              <a:t>MinMaxCalibrator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Activation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 대한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Tensor Scaling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을 지원한다는 공통점이 있는데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흔히 추천되는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Calibrator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Entropy Calibrator2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이며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DINPro"/>
              </a:rPr>
              <a:t>Entronpy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 Calibrator2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는 레이어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Fusion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전에 실행되고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CNN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기반 네트워크에 권장되는 방식입니다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반면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DINPro"/>
              </a:rPr>
              <a:t>MinMaxCalibrator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NLP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자연어처리 작업에 권장되는 방식이고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Legacy Calibrator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DINPro"/>
              </a:rPr>
              <a:t>tensorRT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 2.0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과의 하위 호환성을 위해 남아있는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Calibrator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이 내용은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TensorRT Documentation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 가져와서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자세한 것은 나중에 하단의 링크를 참고하면 되겠습니다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------------------------------------------------------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아무튼 이를 통해 양자화 진행 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weight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및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intermediate tensor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들의 정보의 손실을 최소화 할 수 있다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184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TensorRT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Inference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가속을 위해 사용하는 또 다른 기법으로는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Graph Optimization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이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이는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Layer Fusion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방식과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Tensor Fusion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방식을 말하는 것인데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좀 더 정확하게는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Vertical Layer Fusion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Horizontal Layer Fusion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및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Tensor Fusion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을 통해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Model Graph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가 단순화되며 이를 통해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model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layer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개수가 크게 감소하게 되는 효과가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479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DINPro"/>
              </a:rPr>
              <a:t>- Kernel Auto-tuning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또한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각 제품마다 가지게 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CUDA engine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의 개수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architecture, memory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등 고유의 특징에 따라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사용해야 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optimize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kernel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이 달라서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사용하는 플랫폼 별로 세부 설정이 달라야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이를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Kernel Auto-Tuning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단계에서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TensorRT Runtime engine build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시에 최적의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Kernel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을 찾아서 최적의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engine binary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생성을 도와줍니다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DINPro"/>
              </a:rPr>
              <a:t>Dynamic Tensor Memory &amp; Multi-stream execution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그 외에도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Memory management system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을 통하여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footprint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를 데이터의 재사용을 할 수 있도록 도와주는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Dynamic tensor memory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기능이 존재 하며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CUDA stream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기술을 이용하여 여러 개의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 input stream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scheduling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을 통한 병렬처리로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 효율을 극대화 할 수 있는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Multi-stream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DINPro"/>
              </a:rPr>
              <a:t>executio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기능 또한 존재합니다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529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i="0" dirty="0" err="1">
                <a:solidFill>
                  <a:srgbClr val="000000"/>
                </a:solidFill>
                <a:effectLst/>
                <a:latin typeface="DINPro"/>
              </a:rPr>
              <a:t>지금까지해서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TensorRT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DINPro"/>
              </a:rPr>
              <a:t>어떤식으로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 구성되어 있고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Inference Speed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향상을 위한 기본적인 핵심 개념은 어떤 것이 있는지 간단하게 살펴봤습니다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이를 요약해보면 이와 같고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지금부터는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TensorRT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DINPro"/>
              </a:rPr>
              <a:t>제공하고있는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Quantization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기법에 대해 소개하도록 하겠습니다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736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Tensor RT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우선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FP32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의 값을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INT8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Mapping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할 때 동적 범위가 원점에 대해 대칭이 되도록 하는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대칭 양자화를 사용하여 활성화 데이터와 모델 가중치를 나타낸다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기존의 실수 값을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을 중심으로 하여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비트로 표현할 수 있는 값의 범위만큼 데이터를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맵핑하는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것입니다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pPr marL="0" indent="0">
              <a:buNone/>
            </a:pP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맵핑하면서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소수점은 반올림으로 처리해주고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Positive Outlier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의 경우에는 양의 최댓값에 대해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Clip, Negative Outlier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의 경우에는 음의 최댓값에 대해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Clip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해줍니다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이를 수식으로 표현하면 이와 같습니다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대칭 범위의 계수를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amax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라는 변수에 지정해주고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대칭 범위를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비트에 대해 총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256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등분해줍니다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 값이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Scale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값인데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 값이 클수록 정밀도가 낮은 것이고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 값이 작을수록 정밀도가 높다고 볼 수 있겠습니다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그리고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Mapping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하려는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Float Type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의 값을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Scale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인자로 나누고 반올림한 뒤에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Outlier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Clip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하는 방식입니다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이처럼 양자화를 진행할 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사용하는 수식은 보다 수식이 간단한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Scale Quantization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을 적용하고 있었습니다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</a:t>
            </a: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그리고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화면에서 볼 수 있듯이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Nvidia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TensorRT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에서는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한 칸 한 칸의 간격이 균일한 균일 양자화에 대해 초점을 맞추고 있었습니다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900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972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한 가지 특이했던 점은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en-US" altLang="ko-KR" dirty="0"/>
              <a:t>abs(</a:t>
            </a:r>
            <a:r>
              <a:rPr lang="en-US" altLang="ko-KR" dirty="0" err="1"/>
              <a:t>min_float</a:t>
            </a:r>
            <a:r>
              <a:rPr lang="en-US" altLang="ko-KR" dirty="0"/>
              <a:t>) != abs(</a:t>
            </a:r>
            <a:r>
              <a:rPr lang="en-US" altLang="ko-KR" dirty="0" err="1"/>
              <a:t>max_float</a:t>
            </a:r>
            <a:r>
              <a:rPr lang="en-US" altLang="ko-KR" dirty="0"/>
              <a:t>)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TensorRT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uses a larger dynamic-range than configured, which may increase the rounding error.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2958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이러한 방식으로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DINPro"/>
              </a:rPr>
              <a:t>tensorRT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에서는 두 가지 양자화 방식을 제공하고 있는데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PTQ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QAT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PTQ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는 이름에서도 알 수 있듯이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이미 훈련을 마친 모델에 대해 양자화를 진행하는 것으로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이미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훈련을 마쳤기에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Weight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값에 접근하기가 쉬운 반면에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</a:t>
            </a:r>
          </a:p>
          <a:p>
            <a:pPr marL="0" indent="0">
              <a:buNone/>
            </a:pPr>
            <a:endParaRPr lang="en-US" altLang="ko-KR" b="0" i="0" u="sng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Activation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DINPro"/>
              </a:rPr>
              <a:t>양자화하는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 것은 어렵기 때문에 실제 입력 데이터로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Activation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의 분포를 파악하도록 하는 것이 필요하다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DINPro"/>
              </a:rPr>
              <a:t>tensorRT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에서도 대표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Dataset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으로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Calibration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을 진행하는 과정을 필요로 하고 있었다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 Documentation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 의하면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ImageNet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의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분류 네트워크를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DINPro"/>
              </a:rPr>
              <a:t>보정하는데에만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500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장의 이미지가 필요했다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 err="1">
                <a:solidFill>
                  <a:srgbClr val="000000"/>
                </a:solidFill>
                <a:effectLst/>
                <a:latin typeface="DINPro"/>
              </a:rPr>
              <a:t>캘리브래이션을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 위해서는 앞서 설명했던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가지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DINPro"/>
              </a:rPr>
              <a:t>방식중에서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Entropy Calibrator2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CNN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 주로 쓰는데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DINPro"/>
              </a:rPr>
              <a:t>Pytorch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에서와 차이점이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Calibration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Layer Fusion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전에 한다는 점이었습니다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DINPro"/>
              </a:rPr>
              <a:t>TensorRT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Calibration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은 위의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Flow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로 진행하며 디폴트 캘리브레이션 방식은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Entropy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-------------------------------------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이름에서 알 수 있듯이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PTQ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고정밀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모델을 학습한 후에 수행된다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PTQ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를 사용하면 가중치를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양자화하는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것이 쉽습니다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체중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텐서에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액세스할 수 있으며 체중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텐서의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분포를 측정할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활성화 분포를 실제 입력 데이터를 사용하여 측정해야 하므로 활성화의 양자화는 더 어렵다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이를 위해 훈련된 부동소수점 모델은 작업의 실제 입력 데이터를 대표하는 작은 데이터 세트를 사용하여 평가되고 계층 간 활성화 분포에 대한 통계가 수집된다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마지막 단계로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모델의 활성화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텐서의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양자화 스케일은 여러 최적화 목표 중 하나를 사용하여 결정된다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 프로세스는 교정이며 사용되는 대표적인 데이터 세트는 교정 데이터 세트이다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3344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그리고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DINPro"/>
              </a:rPr>
              <a:t>TensorRT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DINPro"/>
              </a:rPr>
              <a:t>색다로웠던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 것은 암시적 양자화가 있는 신경망의 경우에는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DINPro"/>
              </a:rPr>
              <a:t>출력단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 근처 레이어를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FP32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 강제 실행하여 출력의 양자화 노이즈를 줄이려고 시도하고 있었습니다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그리고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암시적 양자화와 명시적 양자화를 구분하고 있었는데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명시적 양자화는 암시적 양자화와 대조적으로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INT8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로의 변환이 수행되는 위치를 명확히 지정하는 것이며</a:t>
            </a: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암시적으로 양자화된 신경망에 대해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DINPro"/>
              </a:rPr>
              <a:t>TensorRT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에서는 성능에 대해서만 최적화를 진행하여 어느 특정한 레이어가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INT8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 더 빠르게 실행된다면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INT8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 실행이 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그렇지 않으면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FP16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혹은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FP32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 실행이 되도록 하고 있었습니다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951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4990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4775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QAT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의 아이디어는 간단한데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훈련 단계에서 양자화 오류를 포함하여 학습한다는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 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네트워크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신경망 자체가 양자화된 가중차와 활성화에 적응하면서 훈련을 시키겠다는 발상이다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이를 위해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가짜 양자화 작업을 훈련 단계에 삽입하는데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가짜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＇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양자화라고 부르는 이유는</a:t>
            </a: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데이터를 양자화는 하지만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양자화 하고 즉시 역 양자화를 진행하여서 학습 과정에서의 연산 자체는 소수점 연산의 정밀도를 유지하기 때문입니다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가짜 양자화를 통해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Forward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에서는 부동 소수점 가중치와 활성화를 가짜 양자화 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이러한 가짜 양자화된 가중치와 활성화를 사용하여 계층의 작업을 수행합니다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 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그리고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Backward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 가중치의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Gradient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를 사용해서 부동 소수점 가중치를 업데이트하는 방식입니다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이러한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QAT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프로세스가 완료되면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가짜 양자화 레이어에는 모델이 추론에 사용할 가중치와 활성화를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DINPro"/>
              </a:rPr>
              <a:t>양자화하는데에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 사용할 양자화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Scale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값을 가지게 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 </a:t>
            </a: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그림은 왼쪽이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Forward Training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과정이고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오른쪽이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Backward Training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과정입니다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6701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i="0" dirty="0" err="1">
                <a:solidFill>
                  <a:srgbClr val="000000"/>
                </a:solidFill>
                <a:effectLst/>
                <a:latin typeface="DINPro"/>
              </a:rPr>
              <a:t>특이했던점은</a:t>
            </a: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en-US" altLang="ko-KR" b="0" i="1" dirty="0" err="1">
                <a:solidFill>
                  <a:srgbClr val="1A1A1A"/>
                </a:solidFill>
                <a:effectLst/>
                <a:latin typeface="NVIDIA Sans"/>
              </a:rPr>
              <a:t>PyTorch</a:t>
            </a:r>
            <a:r>
              <a:rPr lang="en-US" altLang="ko-KR" b="0" i="1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ko-KR" altLang="en-US" b="0" i="1" dirty="0">
                <a:solidFill>
                  <a:srgbClr val="1A1A1A"/>
                </a:solidFill>
                <a:effectLst/>
                <a:latin typeface="NVIDIA Sans"/>
              </a:rPr>
              <a:t>모델을 </a:t>
            </a:r>
            <a:r>
              <a:rPr lang="en-US" altLang="ko-KR" b="0" i="1" dirty="0">
                <a:solidFill>
                  <a:srgbClr val="1A1A1A"/>
                </a:solidFill>
                <a:effectLst/>
                <a:latin typeface="NVIDIA Sans"/>
              </a:rPr>
              <a:t>ONNX</a:t>
            </a:r>
            <a:r>
              <a:rPr lang="ko-KR" altLang="en-US" b="0" i="1" dirty="0">
                <a:solidFill>
                  <a:srgbClr val="1A1A1A"/>
                </a:solidFill>
                <a:effectLst/>
                <a:latin typeface="NVIDIA Sans"/>
              </a:rPr>
              <a:t>로 내보낼 때 가짜 양자화 연산자가</a:t>
            </a:r>
            <a:r>
              <a:rPr lang="ko-KR" altLang="en-US" b="0" i="0" dirty="0">
                <a:solidFill>
                  <a:srgbClr val="1A1A1A"/>
                </a:solidFill>
                <a:effectLst/>
                <a:latin typeface="NVIDIA Sans"/>
              </a:rPr>
              <a:t> 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NVIDIA Sans"/>
              </a:rPr>
              <a:t>Q/DQ </a:t>
            </a:r>
            <a:r>
              <a:rPr lang="en-US" altLang="ko-KR" b="0" i="1" dirty="0">
                <a:solidFill>
                  <a:srgbClr val="1A1A1A"/>
                </a:solidFill>
                <a:effectLst/>
                <a:latin typeface="NVIDIA Sans"/>
              </a:rPr>
              <a:t>ONNX </a:t>
            </a:r>
            <a:r>
              <a:rPr lang="ko-KR" altLang="en-US" b="0" i="1" dirty="0">
                <a:solidFill>
                  <a:srgbClr val="1A1A1A"/>
                </a:solidFill>
                <a:effectLst/>
                <a:latin typeface="NVIDIA Sans"/>
              </a:rPr>
              <a:t>연산자 로 변환되도록 하고</a:t>
            </a:r>
            <a:r>
              <a:rPr lang="en-US" altLang="ko-KR" b="0" i="1" dirty="0">
                <a:solidFill>
                  <a:srgbClr val="1A1A1A"/>
                </a:solidFill>
                <a:effectLst/>
                <a:latin typeface="NVIDIA Sans"/>
              </a:rPr>
              <a:t>, </a:t>
            </a:r>
            <a:r>
              <a:rPr lang="ko-KR" altLang="en-US" b="0" i="1" dirty="0">
                <a:solidFill>
                  <a:srgbClr val="1A1A1A"/>
                </a:solidFill>
                <a:effectLst/>
                <a:latin typeface="NVIDIA Sans"/>
              </a:rPr>
              <a:t>이 모델로 </a:t>
            </a:r>
            <a:r>
              <a:rPr lang="en-US" altLang="ko-KR" b="0" i="1" dirty="0">
                <a:solidFill>
                  <a:srgbClr val="1A1A1A"/>
                </a:solidFill>
                <a:effectLst/>
                <a:latin typeface="NVIDIA Sans"/>
              </a:rPr>
              <a:t>Inference</a:t>
            </a:r>
            <a:r>
              <a:rPr lang="ko-KR" altLang="en-US" b="0" i="1" dirty="0">
                <a:solidFill>
                  <a:srgbClr val="1A1A1A"/>
                </a:solidFill>
                <a:effectLst/>
                <a:latin typeface="NVIDIA Sans"/>
              </a:rPr>
              <a:t>를 진행한다는 것이었습니다</a:t>
            </a:r>
            <a:r>
              <a:rPr lang="en-US" altLang="ko-KR" b="0" i="1" dirty="0">
                <a:solidFill>
                  <a:srgbClr val="1A1A1A"/>
                </a:solidFill>
                <a:effectLst/>
                <a:latin typeface="NVIDIA Sans"/>
              </a:rPr>
              <a:t>.</a:t>
            </a: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4448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TensorRT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의 </a:t>
            </a:r>
            <a:r>
              <a:rPr lang="en-US" altLang="ko-KR" b="0" i="0" u="sng" dirty="0">
                <a:solidFill>
                  <a:srgbClr val="76B900"/>
                </a:solidFill>
                <a:effectLst/>
                <a:latin typeface="Trebuchet MS" panose="020B0603020202020204" pitchFamily="34" charset="0"/>
                <a:hlinkClick r:id="rId3"/>
              </a:rPr>
              <a:t>Quantization Toolkit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TensorRT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로 최적화할 수 있는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QAT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모델을 생성하는 데 도움이 되는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PyTorch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라이브러리입니다</a:t>
            </a: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7023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3057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5929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3204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앞서 설명한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DINPro"/>
              </a:rPr>
              <a:t>TenosrRT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의 기능들을 통하여 얻을 수 있는 속도 향상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ResNet50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기준으로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DINPro"/>
              </a:rPr>
              <a:t>볼때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 동일한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GPU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TensorRT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를 사용하는 것만으로도 대략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배 이상의 성능 향상 효과</a:t>
            </a: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593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우선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TensorRT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대해 간단한 설명을 하겠습니다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rgbClr val="000000"/>
              </a:solidFill>
              <a:effectLst/>
              <a:latin typeface="DINPro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TensorRT =	NVIDIA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Deep Learning Inference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가속을 위한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solution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	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다양한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Deep Learning Framework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를 이용하여 미리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training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Neural Network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들을 각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domain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 맞는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NVIDIA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GPU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플랫폼에서 효과적으로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Inference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를 하기 위한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Toolkit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혹은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library,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	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한국어로는 모델 최적화 엔진이라고 할 수 있겠습니다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rgbClr val="000000"/>
              </a:solidFill>
              <a:effectLst/>
              <a:latin typeface="DINPro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현재는 대부분의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Deep Learning Frameworks (TensorFlow,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DINPro"/>
              </a:rPr>
              <a:t>PyTorch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 학습된 모델을 지원하며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C++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및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Python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모두를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API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레벨에서 지원하고 있음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rgbClr val="000000"/>
                </a:solidFill>
                <a:effectLst/>
                <a:latin typeface="DINPro"/>
                <a:ea typeface="+mn-ea"/>
                <a:cs typeface="+mn-cs"/>
              </a:rPr>
              <a:t>--------------------------------------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rgbClr val="000000"/>
              </a:solidFill>
              <a:effectLst/>
              <a:latin typeface="DINPro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TensorRT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는 학습된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Deep Learning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모델을 최적화하여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NVIDIA GPU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상에서의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Inference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속도를 수배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~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DINPro"/>
              </a:rPr>
              <a:t>수십배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 까지 향상시켜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Deep Learning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서비스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TCO (Total Cost of Ownership)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를  개선하는데 도움을 줄 수 있는 모델 최적화 엔진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!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rgbClr val="000000"/>
              </a:solidFill>
              <a:effectLst/>
              <a:latin typeface="DINPro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Deep Learning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기술의 제품 및 서비스 양산화를 위한 엔진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NVIDIA GPU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연산에 적합한 최적화 기법들을 이용하여 모델을 최적화하는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Optimizer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와 다양한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GPU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 모델연산을 수행하는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Runtime Engine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을 포함하는 것이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TensorRT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356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그렇다면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TensorRT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Inference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가속을 위해 사용하는 대표적인 기법은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DINPro"/>
              </a:rPr>
              <a:t>뭔지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 살펴보자면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?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총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5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가지가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758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56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041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0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639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239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30AEE-3657-01F4-F801-56BD04E9A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B7B6EB-28E3-9B22-047E-5757C4C90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B41A2-2284-53D0-A7F7-715F96BE9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3ADD88-BDB8-221A-3826-2C7CA8EE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E6F9A-48C0-86A4-5E29-8DF0AE1E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2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27D82-99CA-26E1-DA79-E61F9C60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B50F6-C7F3-DA80-D97C-14EA4B04B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DB374-1B7C-E59A-776D-B7EF3F9DD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4204F-9DA8-81C0-E26E-C2E789BBF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50742B-3EE5-0ACF-31BD-B8EE773F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2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55C2B7-0163-260E-A136-BF85F945B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CA8E61-E6C2-76A8-1944-F0AAA0E73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9F17A-CE7A-827E-9F5C-CCDBB185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052FF1-91B5-71CE-7E62-683F19E7D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64279-FBD7-0E19-E26D-0C78FC794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54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745CC-475C-6882-F994-1B57C04B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1CC39C-B473-5AAB-ECFF-5C65E32EA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B0672-4117-FB22-C808-74D3FC4B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74A310-C409-C356-D978-E576031E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90314-20C8-E59A-A037-06A84DBA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73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0DCB4-DD28-5606-6B8A-D309A51B6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98A8BD-3A12-D0E6-A1D6-6A73319B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21F695-ACCD-95E5-C4FE-2895FFF7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FE025-9CEB-4533-C7DB-19244CDB4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F99826-16A8-EF4A-DC32-53061037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25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A2C13-F0A6-5618-7DF1-050C97FF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B4CE8A-2A06-1518-67CD-87E92EB29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F47EF4-CD1A-24CF-30D7-27AA0B055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558969-9181-32E4-E361-B1E9115B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E05162-6EE6-4A8B-D90B-37F912EDB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1A09F5-0432-82E3-779F-31E09826D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33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5521F-AC1A-1113-7798-3980AC91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ED149-CBC6-5C77-8FAB-1BE9F4CA5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00AA5C-11A2-0B83-C8A2-FFFBE53A2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E640FE-7599-5F83-752E-70AC75194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F867C0-B7A8-E3EB-881E-C9F64012A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A79DCD-9FB5-2E7F-D443-743D10BC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814E00-2816-E067-3809-FB8233A0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ADA1F9-3DD1-9A22-38FE-AAA54966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88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D5C4D-970B-FDA5-6A0F-65168EE0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02604A-6923-3C9B-36DA-FB1D5927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65EEE1-B40D-CAF2-2359-EC1B27C52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45E141-EEFE-38FB-EE9D-73D1D4AC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2AE055-58AE-FC69-4BC6-210AC89A9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4C36B7-96A5-ED55-AD54-FFFAEF80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7CFA36-195E-E66A-27D7-88C26097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11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DD108-AC6F-AEC2-8C59-B76EAF6DB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640F7D-9AF2-FA79-55D0-124745541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B1FD47-DE71-A1F3-A41B-A7141266B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C029A3-66F9-A136-A185-7CEDBABBF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6F4FA3-16B4-D2DB-CF5B-AB902ECA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DF2EEB-9876-7BB5-C50C-2051D681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21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78AD2-712C-877A-7FBD-ECA0F9D1F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8AD85B-321C-B3F1-1627-6B5BCBFAB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D0303B-E921-20B2-942E-016130306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20F15F-261A-5596-0305-6A9F0C9D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69C9D-5F18-C61D-3A4F-6A62C402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36097-ABD8-DFF9-EBE9-C6E1E37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27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B84ACF-BB97-FD4B-4DC5-3C917FFC4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CB73C1-0594-46CC-ED11-59A065F50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02267-29A8-FB2D-4631-78F333557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CA5E1-3778-4D98-8640-7878AE112758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DECA9F-EEBC-38EC-EF39-307072639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97F795-416D-A521-88A3-A50EDB7E2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64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docs.nvidia.com/deeplearning/tensorrt/api/c_api/classnvinfer1_1_1_i_int8_min_max_calibrator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eloper.nvidia.com/tensorrt#performance" TargetMode="External"/><Relationship Id="rId5" Type="http://schemas.openxmlformats.org/officeDocument/2006/relationships/hyperlink" Target="https://developer.nvidia.com/tensorrt-getting-started" TargetMode="External"/><Relationship Id="rId4" Type="http://schemas.openxmlformats.org/officeDocument/2006/relationships/hyperlink" Target="https://blogs.nvidia.co.kr/2020/02/19/nvidia-tensor-rt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BC73AE0-04C8-BB3D-DCD2-1388CD965D01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C4C3A43-97C2-C4BD-BB97-EC809B59A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50" y="2103570"/>
            <a:ext cx="11131899" cy="1272323"/>
          </a:xfrm>
        </p:spPr>
        <p:txBody>
          <a:bodyPr>
            <a:normAutofit/>
          </a:bodyPr>
          <a:lstStyle/>
          <a:p>
            <a:pPr algn="ctr"/>
            <a:r>
              <a:rPr lang="en-US" altLang="ko-KR" sz="2200" b="1" dirty="0"/>
              <a:t>NVIDIA TensorRT</a:t>
            </a:r>
            <a:br>
              <a:rPr lang="en-US" altLang="ko-KR" sz="2200" b="1" dirty="0"/>
            </a:br>
            <a:endParaRPr lang="ko-KR" altLang="en-US" sz="2200" b="1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B89C5F17-F76E-DCD7-F77F-92B66CCA3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62505"/>
            <a:ext cx="9144000" cy="582594"/>
          </a:xfrm>
        </p:spPr>
        <p:txBody>
          <a:bodyPr>
            <a:normAutofit lnSpcReduction="10000"/>
          </a:bodyPr>
          <a:lstStyle/>
          <a:p>
            <a:endParaRPr lang="en-US" altLang="ko-KR" sz="1400" b="1" dirty="0"/>
          </a:p>
          <a:p>
            <a:r>
              <a:rPr lang="ko-KR" altLang="en-US" sz="1400" b="1" dirty="0"/>
              <a:t>홍 세 현 </a:t>
            </a:r>
            <a:r>
              <a:rPr lang="en-US" altLang="ko-KR" sz="1400" b="1" dirty="0"/>
              <a:t>Hong Sehyun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D28D36-AC61-E290-FFCC-DB7AA869C750}"/>
              </a:ext>
            </a:extLst>
          </p:cNvPr>
          <p:cNvSpPr/>
          <p:nvPr/>
        </p:nvSpPr>
        <p:spPr>
          <a:xfrm>
            <a:off x="1435100" y="3899623"/>
            <a:ext cx="9232900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97251F2-3B35-6406-541C-91B4580AE0A0}"/>
              </a:ext>
            </a:extLst>
          </p:cNvPr>
          <p:cNvCxnSpPr/>
          <p:nvPr/>
        </p:nvCxnSpPr>
        <p:spPr>
          <a:xfrm>
            <a:off x="927100" y="3149600"/>
            <a:ext cx="10337800" cy="0"/>
          </a:xfrm>
          <a:prstGeom prst="line">
            <a:avLst/>
          </a:prstGeom>
          <a:ln w="38100">
            <a:solidFill>
              <a:srgbClr val="144E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부제목 2">
                <a:extLst>
                  <a:ext uri="{FF2B5EF4-FFF2-40B4-BE49-F238E27FC236}">
                    <a16:creationId xmlns:a16="http://schemas.microsoft.com/office/drawing/2014/main" id="{517A594A-1729-BA95-7D2A-BE9EB86672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4000" y="3307626"/>
                <a:ext cx="9144000" cy="80154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8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altLang="ko-KR" sz="1400" b="1" i="1" dirty="0" smtClean="0">
                            <a:latin typeface="Cambria Math" panose="02040503050406030204" pitchFamily="18" charset="0"/>
                          </a:rPr>
                          <m:t>𝒓𝒅</m:t>
                        </m:r>
                      </m:sup>
                    </m:sSup>
                  </m:oMath>
                </a14:m>
                <a:r>
                  <a:rPr lang="en-US" altLang="ko-KR" sz="1400" b="1" dirty="0"/>
                  <a:t> Paper Study     |     2022.08.03 Wed.</a:t>
                </a:r>
                <a:endParaRPr lang="ko-KR" altLang="en-US" sz="700" b="1" dirty="0"/>
              </a:p>
            </p:txBody>
          </p:sp>
        </mc:Choice>
        <mc:Fallback xmlns="">
          <p:sp>
            <p:nvSpPr>
              <p:cNvPr id="14" name="부제목 2">
                <a:extLst>
                  <a:ext uri="{FF2B5EF4-FFF2-40B4-BE49-F238E27FC236}">
                    <a16:creationId xmlns:a16="http://schemas.microsoft.com/office/drawing/2014/main" id="{517A594A-1729-BA95-7D2A-BE9EB8667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307626"/>
                <a:ext cx="9144000" cy="801547"/>
              </a:xfrm>
              <a:prstGeom prst="rect">
                <a:avLst/>
              </a:prstGeom>
              <a:blipFill>
                <a:blip r:embed="rId3"/>
                <a:stretch>
                  <a:fillRect t="-38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240" y="5830890"/>
            <a:ext cx="1741520" cy="45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105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C9E9FDD-1A1C-7446-3A25-B51C7E4FD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842" y="2389783"/>
            <a:ext cx="9998315" cy="3020110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B48C5AD6-EA28-AE6C-98D3-015B802783F1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1788B2-5D5F-8445-5A8C-632D9EE4BF7A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45A50234-3306-8592-25E9-E0E84B983445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Optimizations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D706A4-48E8-8CC7-E330-DB6940A5D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9631" y="695865"/>
            <a:ext cx="2871366" cy="136164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357EB2-FB24-AF05-7E61-0C4B353483E8}"/>
              </a:ext>
            </a:extLst>
          </p:cNvPr>
          <p:cNvSpPr/>
          <p:nvPr/>
        </p:nvSpPr>
        <p:spPr>
          <a:xfrm>
            <a:off x="9356744" y="1028134"/>
            <a:ext cx="704877" cy="130520"/>
          </a:xfrm>
          <a:custGeom>
            <a:avLst/>
            <a:gdLst>
              <a:gd name="connsiteX0" fmla="*/ 0 w 704877"/>
              <a:gd name="connsiteY0" fmla="*/ 0 h 130520"/>
              <a:gd name="connsiteX1" fmla="*/ 359487 w 704877"/>
              <a:gd name="connsiteY1" fmla="*/ 0 h 130520"/>
              <a:gd name="connsiteX2" fmla="*/ 704877 w 704877"/>
              <a:gd name="connsiteY2" fmla="*/ 0 h 130520"/>
              <a:gd name="connsiteX3" fmla="*/ 704877 w 704877"/>
              <a:gd name="connsiteY3" fmla="*/ 130520 h 130520"/>
              <a:gd name="connsiteX4" fmla="*/ 338341 w 704877"/>
              <a:gd name="connsiteY4" fmla="*/ 130520 h 130520"/>
              <a:gd name="connsiteX5" fmla="*/ 0 w 704877"/>
              <a:gd name="connsiteY5" fmla="*/ 130520 h 130520"/>
              <a:gd name="connsiteX6" fmla="*/ 0 w 704877"/>
              <a:gd name="connsiteY6" fmla="*/ 0 h 13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4877" h="130520" extrusionOk="0">
                <a:moveTo>
                  <a:pt x="0" y="0"/>
                </a:moveTo>
                <a:cubicBezTo>
                  <a:pt x="113763" y="3645"/>
                  <a:pt x="284158" y="7352"/>
                  <a:pt x="359487" y="0"/>
                </a:cubicBezTo>
                <a:cubicBezTo>
                  <a:pt x="434816" y="-7352"/>
                  <a:pt x="544910" y="5902"/>
                  <a:pt x="704877" y="0"/>
                </a:cubicBezTo>
                <a:cubicBezTo>
                  <a:pt x="701314" y="44041"/>
                  <a:pt x="699847" y="66287"/>
                  <a:pt x="704877" y="130520"/>
                </a:cubicBezTo>
                <a:cubicBezTo>
                  <a:pt x="540104" y="116023"/>
                  <a:pt x="506303" y="127907"/>
                  <a:pt x="338341" y="130520"/>
                </a:cubicBezTo>
                <a:cubicBezTo>
                  <a:pt x="170379" y="133133"/>
                  <a:pt x="164381" y="115781"/>
                  <a:pt x="0" y="130520"/>
                </a:cubicBezTo>
                <a:cubicBezTo>
                  <a:pt x="-3282" y="77257"/>
                  <a:pt x="2801" y="44557"/>
                  <a:pt x="0" y="0"/>
                </a:cubicBezTo>
                <a:close/>
              </a:path>
            </a:pathLst>
          </a:custGeom>
          <a:noFill/>
          <a:ln w="9525">
            <a:solidFill>
              <a:srgbClr val="144E25"/>
            </a:solidFill>
            <a:extLst>
              <a:ext uri="{C807C97D-BFC1-408E-A445-0C87EB9F89A2}">
                <ask:lineSketchStyleProps xmlns:ask="http://schemas.microsoft.com/office/drawing/2018/sketchyshapes" sd="31250281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6233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858B91D-1552-254E-AD9A-967806A79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0365" y="2987773"/>
            <a:ext cx="7927878" cy="2919473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B48C5AD6-EA28-AE6C-98D3-015B802783F1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1788B2-5D5F-8445-5A8C-632D9EE4BF7A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45A50234-3306-8592-25E9-E0E84B983445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Optimizations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AFBC69-3737-16E2-E542-FD6EB688A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66" y="1209353"/>
            <a:ext cx="11453466" cy="126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88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5DF412D-B7CA-9F2A-C003-0B5CE3B72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807" y="2453066"/>
            <a:ext cx="8578583" cy="30449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42B4DBD-AF8D-E444-81EE-C8A233D03F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9631" y="695865"/>
            <a:ext cx="2871366" cy="136164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08C9C56-A86F-99F7-37B1-E0DC44A511FB}"/>
              </a:ext>
            </a:extLst>
          </p:cNvPr>
          <p:cNvSpPr/>
          <p:nvPr/>
        </p:nvSpPr>
        <p:spPr>
          <a:xfrm>
            <a:off x="10092074" y="755719"/>
            <a:ext cx="704877" cy="130520"/>
          </a:xfrm>
          <a:custGeom>
            <a:avLst/>
            <a:gdLst>
              <a:gd name="connsiteX0" fmla="*/ 0 w 704877"/>
              <a:gd name="connsiteY0" fmla="*/ 0 h 130520"/>
              <a:gd name="connsiteX1" fmla="*/ 359487 w 704877"/>
              <a:gd name="connsiteY1" fmla="*/ 0 h 130520"/>
              <a:gd name="connsiteX2" fmla="*/ 704877 w 704877"/>
              <a:gd name="connsiteY2" fmla="*/ 0 h 130520"/>
              <a:gd name="connsiteX3" fmla="*/ 704877 w 704877"/>
              <a:gd name="connsiteY3" fmla="*/ 130520 h 130520"/>
              <a:gd name="connsiteX4" fmla="*/ 338341 w 704877"/>
              <a:gd name="connsiteY4" fmla="*/ 130520 h 130520"/>
              <a:gd name="connsiteX5" fmla="*/ 0 w 704877"/>
              <a:gd name="connsiteY5" fmla="*/ 130520 h 130520"/>
              <a:gd name="connsiteX6" fmla="*/ 0 w 704877"/>
              <a:gd name="connsiteY6" fmla="*/ 0 h 13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4877" h="130520" extrusionOk="0">
                <a:moveTo>
                  <a:pt x="0" y="0"/>
                </a:moveTo>
                <a:cubicBezTo>
                  <a:pt x="113763" y="3645"/>
                  <a:pt x="284158" y="7352"/>
                  <a:pt x="359487" y="0"/>
                </a:cubicBezTo>
                <a:cubicBezTo>
                  <a:pt x="434816" y="-7352"/>
                  <a:pt x="544910" y="5902"/>
                  <a:pt x="704877" y="0"/>
                </a:cubicBezTo>
                <a:cubicBezTo>
                  <a:pt x="701314" y="44041"/>
                  <a:pt x="699847" y="66287"/>
                  <a:pt x="704877" y="130520"/>
                </a:cubicBezTo>
                <a:cubicBezTo>
                  <a:pt x="540104" y="116023"/>
                  <a:pt x="506303" y="127907"/>
                  <a:pt x="338341" y="130520"/>
                </a:cubicBezTo>
                <a:cubicBezTo>
                  <a:pt x="170379" y="133133"/>
                  <a:pt x="164381" y="115781"/>
                  <a:pt x="0" y="130520"/>
                </a:cubicBezTo>
                <a:cubicBezTo>
                  <a:pt x="-3282" y="77257"/>
                  <a:pt x="2801" y="44557"/>
                  <a:pt x="0" y="0"/>
                </a:cubicBezTo>
                <a:close/>
              </a:path>
            </a:pathLst>
          </a:custGeom>
          <a:noFill/>
          <a:ln w="9525">
            <a:solidFill>
              <a:srgbClr val="144E25"/>
            </a:solidFill>
            <a:extLst>
              <a:ext uri="{C807C97D-BFC1-408E-A445-0C87EB9F89A2}">
                <ask:lineSketchStyleProps xmlns:ask="http://schemas.microsoft.com/office/drawing/2018/sketchyshapes" sd="31250281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1CA464C-628B-C705-BBD8-D68F7D6B1F32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C5D020-F940-9E96-C1AC-513DC3A916DE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F149DA1-51DC-E049-3F35-3CD9727FE775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Optimizations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241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DC7F455-E200-981D-BC63-A44C1EBF3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25" y="2204583"/>
            <a:ext cx="5456165" cy="25874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42A6C60-4D0B-E262-3993-F319DC0B8C70}"/>
              </a:ext>
            </a:extLst>
          </p:cNvPr>
          <p:cNvSpPr/>
          <p:nvPr/>
        </p:nvSpPr>
        <p:spPr>
          <a:xfrm>
            <a:off x="3602599" y="2827336"/>
            <a:ext cx="1339406" cy="248014"/>
          </a:xfrm>
          <a:custGeom>
            <a:avLst/>
            <a:gdLst>
              <a:gd name="connsiteX0" fmla="*/ 0 w 1339406"/>
              <a:gd name="connsiteY0" fmla="*/ 0 h 248014"/>
              <a:gd name="connsiteX1" fmla="*/ 683097 w 1339406"/>
              <a:gd name="connsiteY1" fmla="*/ 0 h 248014"/>
              <a:gd name="connsiteX2" fmla="*/ 1339406 w 1339406"/>
              <a:gd name="connsiteY2" fmla="*/ 0 h 248014"/>
              <a:gd name="connsiteX3" fmla="*/ 1339406 w 1339406"/>
              <a:gd name="connsiteY3" fmla="*/ 248014 h 248014"/>
              <a:gd name="connsiteX4" fmla="*/ 642915 w 1339406"/>
              <a:gd name="connsiteY4" fmla="*/ 248014 h 248014"/>
              <a:gd name="connsiteX5" fmla="*/ 0 w 1339406"/>
              <a:gd name="connsiteY5" fmla="*/ 248014 h 248014"/>
              <a:gd name="connsiteX6" fmla="*/ 0 w 1339406"/>
              <a:gd name="connsiteY6" fmla="*/ 0 h 24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9406" h="248014" extrusionOk="0">
                <a:moveTo>
                  <a:pt x="0" y="0"/>
                </a:moveTo>
                <a:cubicBezTo>
                  <a:pt x="149471" y="-3131"/>
                  <a:pt x="344881" y="1344"/>
                  <a:pt x="683097" y="0"/>
                </a:cubicBezTo>
                <a:cubicBezTo>
                  <a:pt x="1021313" y="-1344"/>
                  <a:pt x="1093307" y="23600"/>
                  <a:pt x="1339406" y="0"/>
                </a:cubicBezTo>
                <a:cubicBezTo>
                  <a:pt x="1339757" y="113532"/>
                  <a:pt x="1334237" y="175360"/>
                  <a:pt x="1339406" y="248014"/>
                </a:cubicBezTo>
                <a:cubicBezTo>
                  <a:pt x="1027495" y="225160"/>
                  <a:pt x="824227" y="276786"/>
                  <a:pt x="642915" y="248014"/>
                </a:cubicBezTo>
                <a:cubicBezTo>
                  <a:pt x="461603" y="219242"/>
                  <a:pt x="130403" y="239715"/>
                  <a:pt x="0" y="248014"/>
                </a:cubicBezTo>
                <a:cubicBezTo>
                  <a:pt x="4888" y="136502"/>
                  <a:pt x="587" y="65584"/>
                  <a:pt x="0" y="0"/>
                </a:cubicBezTo>
                <a:close/>
              </a:path>
            </a:pathLst>
          </a:custGeom>
          <a:noFill/>
          <a:ln w="19050">
            <a:solidFill>
              <a:srgbClr val="144E25"/>
            </a:solidFill>
            <a:extLst>
              <a:ext uri="{C807C97D-BFC1-408E-A445-0C87EB9F89A2}">
                <ask:lineSketchStyleProps xmlns:ask="http://schemas.microsoft.com/office/drawing/2018/sketchyshapes" sd="31250281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EFE71315-DABB-528D-BAAD-883F02790F2F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FD44E6-5DC5-162A-F772-1AFAAA02DCDD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56071032-7EC3-3358-5325-8C22D6C3597F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Optimizations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E5BA7C3-94EF-3024-D045-57CE5467A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681" y="2204583"/>
            <a:ext cx="5456165" cy="258740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4A89764F-E10F-480C-EB15-F6F99DB2B2E6}"/>
              </a:ext>
            </a:extLst>
          </p:cNvPr>
          <p:cNvSpPr/>
          <p:nvPr/>
        </p:nvSpPr>
        <p:spPr>
          <a:xfrm>
            <a:off x="7532383" y="4339144"/>
            <a:ext cx="1014210" cy="348680"/>
          </a:xfrm>
          <a:custGeom>
            <a:avLst/>
            <a:gdLst>
              <a:gd name="connsiteX0" fmla="*/ 0 w 1014210"/>
              <a:gd name="connsiteY0" fmla="*/ 0 h 348680"/>
              <a:gd name="connsiteX1" fmla="*/ 517247 w 1014210"/>
              <a:gd name="connsiteY1" fmla="*/ 0 h 348680"/>
              <a:gd name="connsiteX2" fmla="*/ 1014210 w 1014210"/>
              <a:gd name="connsiteY2" fmla="*/ 0 h 348680"/>
              <a:gd name="connsiteX3" fmla="*/ 1014210 w 1014210"/>
              <a:gd name="connsiteY3" fmla="*/ 348680 h 348680"/>
              <a:gd name="connsiteX4" fmla="*/ 486821 w 1014210"/>
              <a:gd name="connsiteY4" fmla="*/ 348680 h 348680"/>
              <a:gd name="connsiteX5" fmla="*/ 0 w 1014210"/>
              <a:gd name="connsiteY5" fmla="*/ 348680 h 348680"/>
              <a:gd name="connsiteX6" fmla="*/ 0 w 1014210"/>
              <a:gd name="connsiteY6" fmla="*/ 0 h 34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4210" h="348680" extrusionOk="0">
                <a:moveTo>
                  <a:pt x="0" y="0"/>
                </a:moveTo>
                <a:cubicBezTo>
                  <a:pt x="139819" y="25252"/>
                  <a:pt x="293414" y="16487"/>
                  <a:pt x="517247" y="0"/>
                </a:cubicBezTo>
                <a:cubicBezTo>
                  <a:pt x="741080" y="-16487"/>
                  <a:pt x="900817" y="2640"/>
                  <a:pt x="1014210" y="0"/>
                </a:cubicBezTo>
                <a:cubicBezTo>
                  <a:pt x="1031495" y="112201"/>
                  <a:pt x="1026568" y="239300"/>
                  <a:pt x="1014210" y="348680"/>
                </a:cubicBezTo>
                <a:cubicBezTo>
                  <a:pt x="818332" y="333150"/>
                  <a:pt x="652276" y="355058"/>
                  <a:pt x="486821" y="348680"/>
                </a:cubicBezTo>
                <a:cubicBezTo>
                  <a:pt x="321366" y="342302"/>
                  <a:pt x="190177" y="328205"/>
                  <a:pt x="0" y="348680"/>
                </a:cubicBezTo>
                <a:cubicBezTo>
                  <a:pt x="10206" y="220309"/>
                  <a:pt x="2205" y="172862"/>
                  <a:pt x="0" y="0"/>
                </a:cubicBezTo>
                <a:close/>
              </a:path>
            </a:pathLst>
          </a:custGeom>
          <a:noFill/>
          <a:ln w="19050">
            <a:solidFill>
              <a:srgbClr val="144E25"/>
            </a:solidFill>
            <a:extLst>
              <a:ext uri="{C807C97D-BFC1-408E-A445-0C87EB9F89A2}">
                <ask:lineSketchStyleProps xmlns:ask="http://schemas.microsoft.com/office/drawing/2018/sketchyshapes" sd="31250281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22975DB-6B6C-3E61-C670-F8B137EEFAEC}"/>
              </a:ext>
            </a:extLst>
          </p:cNvPr>
          <p:cNvCxnSpPr>
            <a:cxnSpLocks/>
          </p:cNvCxnSpPr>
          <p:nvPr/>
        </p:nvCxnSpPr>
        <p:spPr>
          <a:xfrm>
            <a:off x="6093879" y="1132910"/>
            <a:ext cx="0" cy="4884068"/>
          </a:xfrm>
          <a:prstGeom prst="line">
            <a:avLst/>
          </a:prstGeom>
          <a:ln w="12700">
            <a:solidFill>
              <a:srgbClr val="144E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D0B9C1-2F5E-6214-510C-D046ADE5AC83}"/>
              </a:ext>
            </a:extLst>
          </p:cNvPr>
          <p:cNvSpPr/>
          <p:nvPr/>
        </p:nvSpPr>
        <p:spPr>
          <a:xfrm>
            <a:off x="9385567" y="4339144"/>
            <a:ext cx="1014210" cy="348680"/>
          </a:xfrm>
          <a:custGeom>
            <a:avLst/>
            <a:gdLst>
              <a:gd name="connsiteX0" fmla="*/ 0 w 1014210"/>
              <a:gd name="connsiteY0" fmla="*/ 0 h 348680"/>
              <a:gd name="connsiteX1" fmla="*/ 517247 w 1014210"/>
              <a:gd name="connsiteY1" fmla="*/ 0 h 348680"/>
              <a:gd name="connsiteX2" fmla="*/ 1014210 w 1014210"/>
              <a:gd name="connsiteY2" fmla="*/ 0 h 348680"/>
              <a:gd name="connsiteX3" fmla="*/ 1014210 w 1014210"/>
              <a:gd name="connsiteY3" fmla="*/ 348680 h 348680"/>
              <a:gd name="connsiteX4" fmla="*/ 486821 w 1014210"/>
              <a:gd name="connsiteY4" fmla="*/ 348680 h 348680"/>
              <a:gd name="connsiteX5" fmla="*/ 0 w 1014210"/>
              <a:gd name="connsiteY5" fmla="*/ 348680 h 348680"/>
              <a:gd name="connsiteX6" fmla="*/ 0 w 1014210"/>
              <a:gd name="connsiteY6" fmla="*/ 0 h 34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4210" h="348680" extrusionOk="0">
                <a:moveTo>
                  <a:pt x="0" y="0"/>
                </a:moveTo>
                <a:cubicBezTo>
                  <a:pt x="139819" y="25252"/>
                  <a:pt x="293414" y="16487"/>
                  <a:pt x="517247" y="0"/>
                </a:cubicBezTo>
                <a:cubicBezTo>
                  <a:pt x="741080" y="-16487"/>
                  <a:pt x="900817" y="2640"/>
                  <a:pt x="1014210" y="0"/>
                </a:cubicBezTo>
                <a:cubicBezTo>
                  <a:pt x="1031495" y="112201"/>
                  <a:pt x="1026568" y="239300"/>
                  <a:pt x="1014210" y="348680"/>
                </a:cubicBezTo>
                <a:cubicBezTo>
                  <a:pt x="818332" y="333150"/>
                  <a:pt x="652276" y="355058"/>
                  <a:pt x="486821" y="348680"/>
                </a:cubicBezTo>
                <a:cubicBezTo>
                  <a:pt x="321366" y="342302"/>
                  <a:pt x="190177" y="328205"/>
                  <a:pt x="0" y="348680"/>
                </a:cubicBezTo>
                <a:cubicBezTo>
                  <a:pt x="10206" y="220309"/>
                  <a:pt x="2205" y="172862"/>
                  <a:pt x="0" y="0"/>
                </a:cubicBezTo>
                <a:close/>
              </a:path>
            </a:pathLst>
          </a:custGeom>
          <a:noFill/>
          <a:ln w="19050">
            <a:solidFill>
              <a:srgbClr val="144E25"/>
            </a:solidFill>
            <a:extLst>
              <a:ext uri="{C807C97D-BFC1-408E-A445-0C87EB9F89A2}">
                <ask:lineSketchStyleProps xmlns:ask="http://schemas.microsoft.com/office/drawing/2018/sketchyshapes" sd="31250281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94425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EFE71315-DABB-528D-BAAD-883F02790F2F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FD44E6-5DC5-162A-F772-1AFAAA02DCDD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56071032-7EC3-3358-5325-8C22D6C3597F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Optimizations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B4D0C66-EDBF-AAF2-835C-5CFB1A72E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564" y="668783"/>
            <a:ext cx="10273347" cy="575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80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EFE71315-DABB-528D-BAAD-883F02790F2F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FD44E6-5DC5-162A-F772-1AFAAA02DCDD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56071032-7EC3-3358-5325-8C22D6C3597F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</a:t>
            </a:r>
            <a:r>
              <a:rPr lang="en-US" altLang="ko-KR" sz="2400" b="1" dirty="0" err="1">
                <a:solidFill>
                  <a:schemeClr val="bg1"/>
                </a:solidFill>
              </a:rPr>
              <a:t>Quantizations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615132-90F5-E084-81A8-3B5F5B329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958" y="674376"/>
            <a:ext cx="7191375" cy="5647817"/>
          </a:xfrm>
          <a:prstGeom prst="rect">
            <a:avLst/>
          </a:prstGeom>
        </p:spPr>
      </p:pic>
      <p:pic>
        <p:nvPicPr>
          <p:cNvPr id="6" name="Picture 2" descr="x_{q} = Clip(Round(x_{f}/scale))">
            <a:extLst>
              <a:ext uri="{FF2B5EF4-FFF2-40B4-BE49-F238E27FC236}">
                <a16:creationId xmlns:a16="http://schemas.microsoft.com/office/drawing/2014/main" id="{FDA75D66-3C9A-5D98-580B-D393AAB7F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881" y="3760719"/>
            <a:ext cx="19240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x = max(abs(x_{f}))">
            <a:extLst>
              <a:ext uri="{FF2B5EF4-FFF2-40B4-BE49-F238E27FC236}">
                <a16:creationId xmlns:a16="http://schemas.microsoft.com/office/drawing/2014/main" id="{4A172360-F2E0-871E-916B-1D4AEC194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431" y="1622255"/>
            <a:ext cx="1504951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scale = (2 * amax) / 256">
            <a:extLst>
              <a:ext uri="{FF2B5EF4-FFF2-40B4-BE49-F238E27FC236}">
                <a16:creationId xmlns:a16="http://schemas.microsoft.com/office/drawing/2014/main" id="{2C341691-9F2D-BD3D-FEAD-DDDCBB03A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568" y="2278866"/>
            <a:ext cx="1590676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320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EFE71315-DABB-528D-BAAD-883F02790F2F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FD44E6-5DC5-162A-F772-1AFAAA02DCDD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56071032-7EC3-3358-5325-8C22D6C3597F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</a:t>
            </a:r>
            <a:r>
              <a:rPr lang="en-US" altLang="ko-KR" sz="2400" b="1" dirty="0" err="1">
                <a:solidFill>
                  <a:schemeClr val="bg1"/>
                </a:solidFill>
              </a:rPr>
              <a:t>Quantizations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DD8E11-E753-5FE4-480D-A75D4D408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729" y="1771418"/>
            <a:ext cx="10688542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80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EFE71315-DABB-528D-BAAD-883F02790F2F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FD44E6-5DC5-162A-F772-1AFAAA02DCDD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56071032-7EC3-3358-5325-8C22D6C3597F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</a:t>
            </a:r>
            <a:r>
              <a:rPr lang="en-US" altLang="ko-KR" sz="2400" b="1" dirty="0" err="1">
                <a:solidFill>
                  <a:schemeClr val="bg1"/>
                </a:solidFill>
              </a:rPr>
              <a:t>Quantizations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85099D-2277-9D23-3A40-FA2570408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26" y="2110626"/>
            <a:ext cx="11857748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0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EFE71315-DABB-528D-BAAD-883F02790F2F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FD44E6-5DC5-162A-F772-1AFAAA02DCDD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56071032-7EC3-3358-5325-8C22D6C3597F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</a:t>
            </a:r>
            <a:r>
              <a:rPr lang="en-US" altLang="ko-KR" sz="2400" b="1" dirty="0" err="1">
                <a:solidFill>
                  <a:schemeClr val="bg1"/>
                </a:solidFill>
              </a:rPr>
              <a:t>Quantizations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8E919E-F182-9499-A41F-8D8DF7C8DB7C}"/>
              </a:ext>
            </a:extLst>
          </p:cNvPr>
          <p:cNvSpPr txBox="1"/>
          <p:nvPr/>
        </p:nvSpPr>
        <p:spPr>
          <a:xfrm>
            <a:off x="-1" y="59792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dirty="0"/>
          </a:p>
          <a:p>
            <a:pPr algn="ctr"/>
            <a:r>
              <a:rPr lang="en-US" altLang="ko-KR" b="1" dirty="0"/>
              <a:t>PTQ (Post Training Quantization)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64AB52-5490-5586-D767-09B0464E6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315" y="2973175"/>
            <a:ext cx="11423370" cy="30330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A96DDB-7601-2E4A-E4BB-8CD65A09BD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34" y="1927233"/>
            <a:ext cx="11408129" cy="6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51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EFE71315-DABB-528D-BAAD-883F02790F2F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FD44E6-5DC5-162A-F772-1AFAAA02DCDD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56071032-7EC3-3358-5325-8C22D6C3597F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</a:t>
            </a:r>
            <a:r>
              <a:rPr lang="en-US" altLang="ko-KR" sz="2400" b="1" dirty="0" err="1">
                <a:solidFill>
                  <a:schemeClr val="bg1"/>
                </a:solidFill>
              </a:rPr>
              <a:t>Quantizations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8E919E-F182-9499-A41F-8D8DF7C8DB7C}"/>
              </a:ext>
            </a:extLst>
          </p:cNvPr>
          <p:cNvSpPr txBox="1"/>
          <p:nvPr/>
        </p:nvSpPr>
        <p:spPr>
          <a:xfrm>
            <a:off x="-1" y="59792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dirty="0"/>
          </a:p>
          <a:p>
            <a:pPr algn="ctr"/>
            <a:r>
              <a:rPr lang="en-US" altLang="ko-KR" b="1" dirty="0"/>
              <a:t>PTQ (Post Training Quantization)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B3B6E2-BE50-3137-588C-BFBB59AE3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83" y="2308763"/>
            <a:ext cx="11225233" cy="22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0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1D58152-B98B-DC5A-1BCC-44D819B3BAF7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342028-C111-D240-462D-363CFE17D9E3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7C5E5DA-802A-6DA9-ADCE-933AEE373753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D6E1E6-5879-D887-183A-E37AF63358B5}"/>
              </a:ext>
            </a:extLst>
          </p:cNvPr>
          <p:cNvSpPr txBox="1"/>
          <p:nvPr/>
        </p:nvSpPr>
        <p:spPr>
          <a:xfrm>
            <a:off x="1365510" y="1382286"/>
            <a:ext cx="7391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b="1" dirty="0"/>
              <a:t>TensorRT Introduction</a:t>
            </a:r>
          </a:p>
          <a:p>
            <a:pPr marL="342900" indent="-342900">
              <a:buAutoNum type="arabicPeriod"/>
            </a:pPr>
            <a:endParaRPr lang="en-US" altLang="ko-KR" sz="2000" b="1" dirty="0"/>
          </a:p>
          <a:p>
            <a:pPr marL="342900" indent="-342900">
              <a:buAutoNum type="arabicPeriod"/>
            </a:pPr>
            <a:r>
              <a:rPr lang="en-US" altLang="ko-KR" sz="2000" b="1" dirty="0"/>
              <a:t>TensorRT Optimizations</a:t>
            </a:r>
          </a:p>
          <a:p>
            <a:pPr marL="342900" indent="-342900">
              <a:buAutoNum type="arabicPeriod"/>
            </a:pPr>
            <a:endParaRPr lang="en-US" altLang="ko-KR" sz="2000" b="1" dirty="0"/>
          </a:p>
          <a:p>
            <a:pPr marL="342900" indent="-342900">
              <a:buAutoNum type="arabicPeriod"/>
            </a:pPr>
            <a:r>
              <a:rPr lang="en-US" altLang="ko-KR" sz="2000" b="1" dirty="0"/>
              <a:t>TensorRT </a:t>
            </a:r>
            <a:r>
              <a:rPr lang="en-US" altLang="ko-KR" sz="2000" b="1" dirty="0" err="1"/>
              <a:t>Quantizations</a:t>
            </a:r>
            <a:endParaRPr lang="en-US" altLang="ko-KR" sz="2000" b="1" dirty="0"/>
          </a:p>
          <a:p>
            <a:pPr marL="342900" indent="-342900">
              <a:buAutoNum type="arabicPeriod"/>
            </a:pPr>
            <a:endParaRPr lang="en-US" altLang="ko-KR" sz="2000" b="1" dirty="0"/>
          </a:p>
          <a:p>
            <a:pPr marL="342900" indent="-342900">
              <a:buAutoNum type="arabicPeriod"/>
            </a:pPr>
            <a:r>
              <a:rPr lang="en-US" altLang="ko-KR" sz="2000" b="1" dirty="0"/>
              <a:t>Reference and Q &amp; A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85112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EFE71315-DABB-528D-BAAD-883F02790F2F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FD44E6-5DC5-162A-F772-1AFAAA02DCDD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56071032-7EC3-3358-5325-8C22D6C3597F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</a:t>
            </a:r>
            <a:r>
              <a:rPr lang="en-US" altLang="ko-KR" sz="2400" b="1" dirty="0" err="1">
                <a:solidFill>
                  <a:schemeClr val="bg1"/>
                </a:solidFill>
              </a:rPr>
              <a:t>Quantizations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8E919E-F182-9499-A41F-8D8DF7C8DB7C}"/>
              </a:ext>
            </a:extLst>
          </p:cNvPr>
          <p:cNvSpPr txBox="1"/>
          <p:nvPr/>
        </p:nvSpPr>
        <p:spPr>
          <a:xfrm>
            <a:off x="-1" y="59792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dirty="0"/>
          </a:p>
          <a:p>
            <a:pPr algn="ctr"/>
            <a:r>
              <a:rPr lang="en-US" altLang="ko-KR" b="1" dirty="0"/>
              <a:t>PTQ (Post Training Quantization)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57B961-C922-FF5A-01B4-821F19E67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103" y="1793304"/>
            <a:ext cx="3181794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70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EFE71315-DABB-528D-BAAD-883F02790F2F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FD44E6-5DC5-162A-F772-1AFAAA02DCDD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56071032-7EC3-3358-5325-8C22D6C3597F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</a:t>
            </a:r>
            <a:r>
              <a:rPr lang="en-US" altLang="ko-KR" sz="2400" b="1" dirty="0" err="1">
                <a:solidFill>
                  <a:schemeClr val="bg1"/>
                </a:solidFill>
              </a:rPr>
              <a:t>Quantizations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E226F4-C0CE-BF2E-9767-82373A84EAE1}"/>
              </a:ext>
            </a:extLst>
          </p:cNvPr>
          <p:cNvSpPr txBox="1"/>
          <p:nvPr/>
        </p:nvSpPr>
        <p:spPr>
          <a:xfrm>
            <a:off x="-1" y="59792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dirty="0"/>
          </a:p>
          <a:p>
            <a:pPr algn="ctr"/>
            <a:r>
              <a:rPr lang="en-US" altLang="ko-KR" b="1" dirty="0"/>
              <a:t>QAT (Quantization Aware Training)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B7A488-29A7-18FF-F8CD-607B240F2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99" y="2171192"/>
            <a:ext cx="11583202" cy="251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20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EFE71315-DABB-528D-BAAD-883F02790F2F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FD44E6-5DC5-162A-F772-1AFAAA02DCDD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56071032-7EC3-3358-5325-8C22D6C3597F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</a:t>
            </a:r>
            <a:r>
              <a:rPr lang="en-US" altLang="ko-KR" sz="2400" b="1" dirty="0" err="1">
                <a:solidFill>
                  <a:schemeClr val="bg1"/>
                </a:solidFill>
              </a:rPr>
              <a:t>Quantizations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EF133D-813D-995B-6DA4-7844F526F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576" y="1433234"/>
            <a:ext cx="3924848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54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EFE71315-DABB-528D-BAAD-883F02790F2F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FD44E6-5DC5-162A-F772-1AFAAA02DCDD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56071032-7EC3-3358-5325-8C22D6C3597F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</a:t>
            </a:r>
            <a:r>
              <a:rPr lang="en-US" altLang="ko-KR" sz="2400" b="1" dirty="0" err="1">
                <a:solidFill>
                  <a:schemeClr val="bg1"/>
                </a:solidFill>
              </a:rPr>
              <a:t>Quantizations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828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1D58152-B98B-DC5A-1BCC-44D819B3BAF7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342028-C111-D240-462D-363CFE17D9E3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7C5E5DA-802A-6DA9-ADCE-933AEE373753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References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377D7-7B49-04EC-A65A-4D104E703CC7}"/>
              </a:ext>
            </a:extLst>
          </p:cNvPr>
          <p:cNvSpPr txBox="1"/>
          <p:nvPr/>
        </p:nvSpPr>
        <p:spPr>
          <a:xfrm>
            <a:off x="1033901" y="2090172"/>
            <a:ext cx="987793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ko-KR" sz="1200" b="1" i="1" dirty="0">
                <a:solidFill>
                  <a:schemeClr val="bg1">
                    <a:lumMod val="65000"/>
                  </a:schemeClr>
                </a:solidFill>
                <a:effectLst/>
                <a:latin typeface="DIN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NVIDIA TensorRT – Inference </a:t>
            </a:r>
            <a:r>
              <a:rPr lang="ko-KR" altLang="en-US" sz="1200" b="1" i="1" dirty="0">
                <a:solidFill>
                  <a:schemeClr val="bg1">
                    <a:lumMod val="65000"/>
                  </a:schemeClr>
                </a:solidFill>
                <a:effectLst/>
                <a:latin typeface="DIN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최적화 및 가속화를 위한 </a:t>
            </a:r>
            <a:r>
              <a:rPr lang="en-US" altLang="ko-KR" sz="1200" b="1" i="1" dirty="0">
                <a:solidFill>
                  <a:schemeClr val="bg1">
                    <a:lumMod val="65000"/>
                  </a:schemeClr>
                </a:solidFill>
                <a:effectLst/>
                <a:latin typeface="DIN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NVIDIA</a:t>
            </a:r>
            <a:r>
              <a:rPr lang="ko-KR" altLang="en-US" sz="1200" b="1" i="1" dirty="0">
                <a:solidFill>
                  <a:schemeClr val="bg1">
                    <a:lumMod val="65000"/>
                  </a:schemeClr>
                </a:solidFill>
                <a:effectLst/>
                <a:latin typeface="DIN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의 </a:t>
            </a:r>
            <a:r>
              <a:rPr lang="en-US" altLang="ko-KR" sz="1200" b="1" i="1" dirty="0">
                <a:solidFill>
                  <a:schemeClr val="bg1">
                    <a:lumMod val="65000"/>
                  </a:schemeClr>
                </a:solidFill>
                <a:effectLst/>
                <a:latin typeface="DIN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Toolkit</a:t>
            </a:r>
            <a:endParaRPr lang="en-US" altLang="ko-KR" sz="1200" b="1" i="1" dirty="0">
              <a:solidFill>
                <a:schemeClr val="bg1">
                  <a:lumMod val="65000"/>
                </a:schemeClr>
              </a:solidFill>
              <a:effectLst/>
              <a:latin typeface="DINPro"/>
            </a:endParaRPr>
          </a:p>
          <a:p>
            <a:pPr fontAlgn="ctr"/>
            <a:endParaRPr lang="en-US" altLang="ko-KR" sz="1200" b="1" i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  <a:p>
            <a:pPr fontAlgn="ctr"/>
            <a:endParaRPr lang="en-US" altLang="ko-KR" sz="1200" b="1" i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  <a:p>
            <a:pPr fontAlgn="ctr"/>
            <a:endParaRPr lang="en-US" altLang="ko-KR" sz="1200" b="1" i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  <a:p>
            <a:pPr fontAlgn="ctr"/>
            <a:r>
              <a:rPr lang="en-US" altLang="ko-KR" sz="1200" b="1" i="1" dirty="0">
                <a:solidFill>
                  <a:schemeClr val="bg1">
                    <a:lumMod val="65000"/>
                  </a:schemeClr>
                </a:solidFill>
                <a:effectLst/>
                <a:latin typeface="DINWeb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Get Started with TensorRT</a:t>
            </a:r>
            <a:endParaRPr lang="en-US" altLang="ko-KR" sz="1200" b="1" i="1" dirty="0">
              <a:solidFill>
                <a:schemeClr val="bg1">
                  <a:lumMod val="65000"/>
                </a:schemeClr>
              </a:solidFill>
              <a:effectLst/>
              <a:latin typeface="DINWebPro"/>
            </a:endParaRPr>
          </a:p>
          <a:p>
            <a:pPr fontAlgn="ctr"/>
            <a:endParaRPr lang="en-US" altLang="ko-KR" sz="1200" b="1" i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  <a:p>
            <a:pPr fontAlgn="ctr"/>
            <a:endParaRPr lang="en-US" altLang="ko-KR" sz="1200" b="1" i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  <a:p>
            <a:pPr fontAlgn="ctr"/>
            <a:endParaRPr lang="en-US" altLang="ko-KR" sz="1200" b="1" i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  <a:p>
            <a:pPr fontAlgn="ctr"/>
            <a:r>
              <a:rPr lang="en-US" altLang="ko-KR" sz="1200" b="1" i="1" dirty="0">
                <a:solidFill>
                  <a:schemeClr val="bg1">
                    <a:lumMod val="65000"/>
                  </a:schemeClr>
                </a:solidFill>
                <a:effectLst/>
                <a:latin typeface="DINWebPr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NVIDIA TensorRT Introduction</a:t>
            </a:r>
            <a:endParaRPr lang="en-US" altLang="ko-KR" sz="1200" b="1" i="1" dirty="0">
              <a:solidFill>
                <a:schemeClr val="bg1">
                  <a:lumMod val="65000"/>
                </a:schemeClr>
              </a:solidFill>
              <a:effectLst/>
              <a:latin typeface="DINWebPro"/>
            </a:endParaRPr>
          </a:p>
          <a:p>
            <a:pPr fontAlgn="ctr"/>
            <a:endParaRPr lang="en-US" altLang="ko-KR" sz="1200" b="1" i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  <a:p>
            <a:pPr fontAlgn="ctr"/>
            <a:endParaRPr lang="en-US" altLang="ko-KR" sz="1200" b="1" i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  <a:p>
            <a:pPr fontAlgn="ctr"/>
            <a:endParaRPr lang="en-US" altLang="ko-KR" sz="1200" b="1" i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  <a:p>
            <a:pPr fontAlgn="ctr"/>
            <a:r>
              <a:rPr lang="en-US" altLang="ko-KR" sz="1200" b="1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TensorRT 8.4.2 Documentation</a:t>
            </a:r>
            <a:endParaRPr lang="en-US" altLang="ko-KR" sz="1200" b="1" i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  <a:p>
            <a:pPr fontAlgn="ctr"/>
            <a:endParaRPr lang="en-US" altLang="ko-KR" sz="12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373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A931F68-6110-47CF-9A48-02BB17DEFA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4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56731" y="3115132"/>
            <a:ext cx="1875224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b="1" spc="-30" dirty="0">
                <a:solidFill>
                  <a:srgbClr val="F1F1F1"/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984807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A931F68-6110-47CF-9A48-02BB17DEFA51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144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17894" y="3115132"/>
            <a:ext cx="38862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b="1" spc="-30" dirty="0">
                <a:solidFill>
                  <a:srgbClr val="F1F1F1"/>
                </a:solidFill>
              </a:rPr>
              <a:t>Thank you 🙂</a:t>
            </a:r>
          </a:p>
        </p:txBody>
      </p:sp>
    </p:spTree>
    <p:extLst>
      <p:ext uri="{BB962C8B-B14F-4D97-AF65-F5344CB8AC3E}">
        <p14:creationId xmlns:p14="http://schemas.microsoft.com/office/powerpoint/2010/main" val="1448748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1D58152-B98B-DC5A-1BCC-44D819B3BAF7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342028-C111-D240-462D-363CFE17D9E3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7C5E5DA-802A-6DA9-ADCE-933AEE373753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Developments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D13F8A-1F94-3BEA-05FA-47A41AE23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257" y="623496"/>
            <a:ext cx="8859486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32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1D58152-B98B-DC5A-1BCC-44D819B3BAF7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342028-C111-D240-462D-363CFE17D9E3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7C5E5DA-802A-6DA9-ADCE-933AEE373753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Introduction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C15D4DC-8535-B234-C6EA-E2A082A4A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762" y="2071331"/>
            <a:ext cx="5763443" cy="306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A779D06-CF51-0989-6FA9-EDB28EC6F3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898" y="2071331"/>
            <a:ext cx="5583340" cy="3060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E9D8EF9-4ECE-C7AA-0B8D-E1FAE6A401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4285" y="960560"/>
            <a:ext cx="3643429" cy="72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1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1D58152-B98B-DC5A-1BCC-44D819B3BAF7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B81CC5-104D-2298-436F-F38F35FDD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186" y="1508873"/>
            <a:ext cx="8098104" cy="3840254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1D38DB66-E51A-F384-8436-58E3E94997B4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E2B97D-E396-A275-C0D0-D6EA223DBD06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73FA4C4-7488-78A8-943E-E3FF32345C66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Introduction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04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1B81CC5-104D-2298-436F-F38F35FDD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948" y="1508873"/>
            <a:ext cx="8098104" cy="384025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3A8B1C7-EAC0-C90B-8768-33A9E7E9B28D}"/>
              </a:ext>
            </a:extLst>
          </p:cNvPr>
          <p:cNvSpPr/>
          <p:nvPr/>
        </p:nvSpPr>
        <p:spPr>
          <a:xfrm>
            <a:off x="2896986" y="2435502"/>
            <a:ext cx="1987968" cy="368106"/>
          </a:xfrm>
          <a:custGeom>
            <a:avLst/>
            <a:gdLst>
              <a:gd name="connsiteX0" fmla="*/ 0 w 1987968"/>
              <a:gd name="connsiteY0" fmla="*/ 0 h 368106"/>
              <a:gd name="connsiteX1" fmla="*/ 682536 w 1987968"/>
              <a:gd name="connsiteY1" fmla="*/ 0 h 368106"/>
              <a:gd name="connsiteX2" fmla="*/ 1305432 w 1987968"/>
              <a:gd name="connsiteY2" fmla="*/ 0 h 368106"/>
              <a:gd name="connsiteX3" fmla="*/ 1987968 w 1987968"/>
              <a:gd name="connsiteY3" fmla="*/ 0 h 368106"/>
              <a:gd name="connsiteX4" fmla="*/ 1987968 w 1987968"/>
              <a:gd name="connsiteY4" fmla="*/ 368106 h 368106"/>
              <a:gd name="connsiteX5" fmla="*/ 1384951 w 1987968"/>
              <a:gd name="connsiteY5" fmla="*/ 368106 h 368106"/>
              <a:gd name="connsiteX6" fmla="*/ 742175 w 1987968"/>
              <a:gd name="connsiteY6" fmla="*/ 368106 h 368106"/>
              <a:gd name="connsiteX7" fmla="*/ 0 w 1987968"/>
              <a:gd name="connsiteY7" fmla="*/ 368106 h 368106"/>
              <a:gd name="connsiteX8" fmla="*/ 0 w 1987968"/>
              <a:gd name="connsiteY8" fmla="*/ 0 h 36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87968" h="368106" extrusionOk="0">
                <a:moveTo>
                  <a:pt x="0" y="0"/>
                </a:moveTo>
                <a:cubicBezTo>
                  <a:pt x="269585" y="33633"/>
                  <a:pt x="474230" y="31319"/>
                  <a:pt x="682536" y="0"/>
                </a:cubicBezTo>
                <a:cubicBezTo>
                  <a:pt x="890842" y="-31319"/>
                  <a:pt x="1139948" y="-9845"/>
                  <a:pt x="1305432" y="0"/>
                </a:cubicBezTo>
                <a:cubicBezTo>
                  <a:pt x="1470916" y="9845"/>
                  <a:pt x="1814035" y="31952"/>
                  <a:pt x="1987968" y="0"/>
                </a:cubicBezTo>
                <a:cubicBezTo>
                  <a:pt x="1996495" y="120953"/>
                  <a:pt x="1998808" y="254846"/>
                  <a:pt x="1987968" y="368106"/>
                </a:cubicBezTo>
                <a:cubicBezTo>
                  <a:pt x="1854416" y="351108"/>
                  <a:pt x="1607538" y="392107"/>
                  <a:pt x="1384951" y="368106"/>
                </a:cubicBezTo>
                <a:cubicBezTo>
                  <a:pt x="1162364" y="344105"/>
                  <a:pt x="887055" y="337614"/>
                  <a:pt x="742175" y="368106"/>
                </a:cubicBezTo>
                <a:cubicBezTo>
                  <a:pt x="597295" y="398598"/>
                  <a:pt x="277980" y="358027"/>
                  <a:pt x="0" y="368106"/>
                </a:cubicBezTo>
                <a:cubicBezTo>
                  <a:pt x="-14594" y="197223"/>
                  <a:pt x="3362" y="17065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144E25"/>
            </a:solidFill>
            <a:extLst>
              <a:ext uri="{C807C97D-BFC1-408E-A445-0C87EB9F89A2}">
                <ask:lineSketchStyleProps xmlns:ask="http://schemas.microsoft.com/office/drawing/2018/sketchyshapes" sd="31250281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89E0FCB-79A8-2619-70EB-1E5E15B9733D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843B58-EAE1-4DE8-D06B-6C12F3EA65E7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DF2B8DEC-8156-E7F4-F16D-81713CF1F312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Introduction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238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1B81CC5-104D-2298-436F-F38F35FDD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186" y="1508873"/>
            <a:ext cx="8098104" cy="384025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3A8B1C7-EAC0-C90B-8768-33A9E7E9B28D}"/>
              </a:ext>
            </a:extLst>
          </p:cNvPr>
          <p:cNvSpPr/>
          <p:nvPr/>
        </p:nvSpPr>
        <p:spPr>
          <a:xfrm>
            <a:off x="4980429" y="1647442"/>
            <a:ext cx="1987968" cy="368106"/>
          </a:xfrm>
          <a:custGeom>
            <a:avLst/>
            <a:gdLst>
              <a:gd name="connsiteX0" fmla="*/ 0 w 1987968"/>
              <a:gd name="connsiteY0" fmla="*/ 0 h 368106"/>
              <a:gd name="connsiteX1" fmla="*/ 682536 w 1987968"/>
              <a:gd name="connsiteY1" fmla="*/ 0 h 368106"/>
              <a:gd name="connsiteX2" fmla="*/ 1305432 w 1987968"/>
              <a:gd name="connsiteY2" fmla="*/ 0 h 368106"/>
              <a:gd name="connsiteX3" fmla="*/ 1987968 w 1987968"/>
              <a:gd name="connsiteY3" fmla="*/ 0 h 368106"/>
              <a:gd name="connsiteX4" fmla="*/ 1987968 w 1987968"/>
              <a:gd name="connsiteY4" fmla="*/ 368106 h 368106"/>
              <a:gd name="connsiteX5" fmla="*/ 1384951 w 1987968"/>
              <a:gd name="connsiteY5" fmla="*/ 368106 h 368106"/>
              <a:gd name="connsiteX6" fmla="*/ 742175 w 1987968"/>
              <a:gd name="connsiteY6" fmla="*/ 368106 h 368106"/>
              <a:gd name="connsiteX7" fmla="*/ 0 w 1987968"/>
              <a:gd name="connsiteY7" fmla="*/ 368106 h 368106"/>
              <a:gd name="connsiteX8" fmla="*/ 0 w 1987968"/>
              <a:gd name="connsiteY8" fmla="*/ 0 h 36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87968" h="368106" extrusionOk="0">
                <a:moveTo>
                  <a:pt x="0" y="0"/>
                </a:moveTo>
                <a:cubicBezTo>
                  <a:pt x="269585" y="33633"/>
                  <a:pt x="474230" y="31319"/>
                  <a:pt x="682536" y="0"/>
                </a:cubicBezTo>
                <a:cubicBezTo>
                  <a:pt x="890842" y="-31319"/>
                  <a:pt x="1139948" y="-9845"/>
                  <a:pt x="1305432" y="0"/>
                </a:cubicBezTo>
                <a:cubicBezTo>
                  <a:pt x="1470916" y="9845"/>
                  <a:pt x="1814035" y="31952"/>
                  <a:pt x="1987968" y="0"/>
                </a:cubicBezTo>
                <a:cubicBezTo>
                  <a:pt x="1996495" y="120953"/>
                  <a:pt x="1998808" y="254846"/>
                  <a:pt x="1987968" y="368106"/>
                </a:cubicBezTo>
                <a:cubicBezTo>
                  <a:pt x="1854416" y="351108"/>
                  <a:pt x="1607538" y="392107"/>
                  <a:pt x="1384951" y="368106"/>
                </a:cubicBezTo>
                <a:cubicBezTo>
                  <a:pt x="1162364" y="344105"/>
                  <a:pt x="887055" y="337614"/>
                  <a:pt x="742175" y="368106"/>
                </a:cubicBezTo>
                <a:cubicBezTo>
                  <a:pt x="597295" y="398598"/>
                  <a:pt x="277980" y="358027"/>
                  <a:pt x="0" y="368106"/>
                </a:cubicBezTo>
                <a:cubicBezTo>
                  <a:pt x="-14594" y="197223"/>
                  <a:pt x="3362" y="17065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144E25"/>
            </a:solidFill>
            <a:extLst>
              <a:ext uri="{C807C97D-BFC1-408E-A445-0C87EB9F89A2}">
                <ask:lineSketchStyleProps xmlns:ask="http://schemas.microsoft.com/office/drawing/2018/sketchyshapes" sd="31250281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3194E57-0B10-6F5A-190D-46FF155E5FFF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23FDFD-2A98-7643-C030-4FD72FF2A5FF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A544133-1BF6-B5A3-330B-9743DCDA20B5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Introduction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35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1B81CC5-104D-2298-436F-F38F35FDD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186" y="1508873"/>
            <a:ext cx="8098104" cy="384025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3A8B1C7-EAC0-C90B-8768-33A9E7E9B28D}"/>
              </a:ext>
            </a:extLst>
          </p:cNvPr>
          <p:cNvSpPr/>
          <p:nvPr/>
        </p:nvSpPr>
        <p:spPr>
          <a:xfrm>
            <a:off x="6809229" y="2446095"/>
            <a:ext cx="1987968" cy="368106"/>
          </a:xfrm>
          <a:custGeom>
            <a:avLst/>
            <a:gdLst>
              <a:gd name="connsiteX0" fmla="*/ 0 w 1987968"/>
              <a:gd name="connsiteY0" fmla="*/ 0 h 368106"/>
              <a:gd name="connsiteX1" fmla="*/ 682536 w 1987968"/>
              <a:gd name="connsiteY1" fmla="*/ 0 h 368106"/>
              <a:gd name="connsiteX2" fmla="*/ 1305432 w 1987968"/>
              <a:gd name="connsiteY2" fmla="*/ 0 h 368106"/>
              <a:gd name="connsiteX3" fmla="*/ 1987968 w 1987968"/>
              <a:gd name="connsiteY3" fmla="*/ 0 h 368106"/>
              <a:gd name="connsiteX4" fmla="*/ 1987968 w 1987968"/>
              <a:gd name="connsiteY4" fmla="*/ 368106 h 368106"/>
              <a:gd name="connsiteX5" fmla="*/ 1384951 w 1987968"/>
              <a:gd name="connsiteY5" fmla="*/ 368106 h 368106"/>
              <a:gd name="connsiteX6" fmla="*/ 742175 w 1987968"/>
              <a:gd name="connsiteY6" fmla="*/ 368106 h 368106"/>
              <a:gd name="connsiteX7" fmla="*/ 0 w 1987968"/>
              <a:gd name="connsiteY7" fmla="*/ 368106 h 368106"/>
              <a:gd name="connsiteX8" fmla="*/ 0 w 1987968"/>
              <a:gd name="connsiteY8" fmla="*/ 0 h 36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87968" h="368106" extrusionOk="0">
                <a:moveTo>
                  <a:pt x="0" y="0"/>
                </a:moveTo>
                <a:cubicBezTo>
                  <a:pt x="269585" y="33633"/>
                  <a:pt x="474230" y="31319"/>
                  <a:pt x="682536" y="0"/>
                </a:cubicBezTo>
                <a:cubicBezTo>
                  <a:pt x="890842" y="-31319"/>
                  <a:pt x="1139948" y="-9845"/>
                  <a:pt x="1305432" y="0"/>
                </a:cubicBezTo>
                <a:cubicBezTo>
                  <a:pt x="1470916" y="9845"/>
                  <a:pt x="1814035" y="31952"/>
                  <a:pt x="1987968" y="0"/>
                </a:cubicBezTo>
                <a:cubicBezTo>
                  <a:pt x="1996495" y="120953"/>
                  <a:pt x="1998808" y="254846"/>
                  <a:pt x="1987968" y="368106"/>
                </a:cubicBezTo>
                <a:cubicBezTo>
                  <a:pt x="1854416" y="351108"/>
                  <a:pt x="1607538" y="392107"/>
                  <a:pt x="1384951" y="368106"/>
                </a:cubicBezTo>
                <a:cubicBezTo>
                  <a:pt x="1162364" y="344105"/>
                  <a:pt x="887055" y="337614"/>
                  <a:pt x="742175" y="368106"/>
                </a:cubicBezTo>
                <a:cubicBezTo>
                  <a:pt x="597295" y="398598"/>
                  <a:pt x="277980" y="358027"/>
                  <a:pt x="0" y="368106"/>
                </a:cubicBezTo>
                <a:cubicBezTo>
                  <a:pt x="-14594" y="197223"/>
                  <a:pt x="3362" y="17065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144E25"/>
            </a:solidFill>
            <a:extLst>
              <a:ext uri="{C807C97D-BFC1-408E-A445-0C87EB9F89A2}">
                <ask:lineSketchStyleProps xmlns:ask="http://schemas.microsoft.com/office/drawing/2018/sketchyshapes" sd="31250281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EECFFE0-2ABB-7BBD-1216-920A1B33DD88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040051-FBB3-ECB2-D6E3-B9331C1B84E9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0A28877-032F-007C-B90A-2FC79085DA68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Introduction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585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1B81CC5-104D-2298-436F-F38F35FDD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186" y="1508873"/>
            <a:ext cx="8098104" cy="384025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3A8B1C7-EAC0-C90B-8768-33A9E7E9B28D}"/>
              </a:ext>
            </a:extLst>
          </p:cNvPr>
          <p:cNvSpPr/>
          <p:nvPr/>
        </p:nvSpPr>
        <p:spPr>
          <a:xfrm>
            <a:off x="3784922" y="4645284"/>
            <a:ext cx="1551007" cy="598047"/>
          </a:xfrm>
          <a:custGeom>
            <a:avLst/>
            <a:gdLst>
              <a:gd name="connsiteX0" fmla="*/ 0 w 1551007"/>
              <a:gd name="connsiteY0" fmla="*/ 0 h 598047"/>
              <a:gd name="connsiteX1" fmla="*/ 532512 w 1551007"/>
              <a:gd name="connsiteY1" fmla="*/ 0 h 598047"/>
              <a:gd name="connsiteX2" fmla="*/ 1018495 w 1551007"/>
              <a:gd name="connsiteY2" fmla="*/ 0 h 598047"/>
              <a:gd name="connsiteX3" fmla="*/ 1551007 w 1551007"/>
              <a:gd name="connsiteY3" fmla="*/ 0 h 598047"/>
              <a:gd name="connsiteX4" fmla="*/ 1551007 w 1551007"/>
              <a:gd name="connsiteY4" fmla="*/ 598047 h 598047"/>
              <a:gd name="connsiteX5" fmla="*/ 1080535 w 1551007"/>
              <a:gd name="connsiteY5" fmla="*/ 598047 h 598047"/>
              <a:gd name="connsiteX6" fmla="*/ 579043 w 1551007"/>
              <a:gd name="connsiteY6" fmla="*/ 598047 h 598047"/>
              <a:gd name="connsiteX7" fmla="*/ 0 w 1551007"/>
              <a:gd name="connsiteY7" fmla="*/ 598047 h 598047"/>
              <a:gd name="connsiteX8" fmla="*/ 0 w 1551007"/>
              <a:gd name="connsiteY8" fmla="*/ 0 h 59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1007" h="598047" extrusionOk="0">
                <a:moveTo>
                  <a:pt x="0" y="0"/>
                </a:moveTo>
                <a:cubicBezTo>
                  <a:pt x="127233" y="-14164"/>
                  <a:pt x="323532" y="-1627"/>
                  <a:pt x="532512" y="0"/>
                </a:cubicBezTo>
                <a:cubicBezTo>
                  <a:pt x="741492" y="1627"/>
                  <a:pt x="893194" y="23786"/>
                  <a:pt x="1018495" y="0"/>
                </a:cubicBezTo>
                <a:cubicBezTo>
                  <a:pt x="1143796" y="-23786"/>
                  <a:pt x="1389700" y="-10599"/>
                  <a:pt x="1551007" y="0"/>
                </a:cubicBezTo>
                <a:cubicBezTo>
                  <a:pt x="1574058" y="274790"/>
                  <a:pt x="1578912" y="320810"/>
                  <a:pt x="1551007" y="598047"/>
                </a:cubicBezTo>
                <a:cubicBezTo>
                  <a:pt x="1331312" y="587459"/>
                  <a:pt x="1182999" y="609073"/>
                  <a:pt x="1080535" y="598047"/>
                </a:cubicBezTo>
                <a:cubicBezTo>
                  <a:pt x="978071" y="587021"/>
                  <a:pt x="822954" y="596917"/>
                  <a:pt x="579043" y="598047"/>
                </a:cubicBezTo>
                <a:cubicBezTo>
                  <a:pt x="335132" y="599177"/>
                  <a:pt x="144897" y="580018"/>
                  <a:pt x="0" y="598047"/>
                </a:cubicBezTo>
                <a:cubicBezTo>
                  <a:pt x="-25498" y="408069"/>
                  <a:pt x="25171" y="13129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144E25"/>
            </a:solidFill>
            <a:extLst>
              <a:ext uri="{C807C97D-BFC1-408E-A445-0C87EB9F89A2}">
                <ask:lineSketchStyleProps xmlns:ask="http://schemas.microsoft.com/office/drawing/2018/sketchyshapes" sd="31250281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C1C44E3-C68E-7041-1AD9-AED2F2539C3E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774C20-7177-AAB1-5DD5-224DC1EA3AA2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1534AE56-002C-678B-8C7C-2560B127B651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Introduction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51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1B81CC5-104D-2298-436F-F38F35FDD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186" y="1508873"/>
            <a:ext cx="8098104" cy="384025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3A8B1C7-EAC0-C90B-8768-33A9E7E9B28D}"/>
              </a:ext>
            </a:extLst>
          </p:cNvPr>
          <p:cNvSpPr/>
          <p:nvPr/>
        </p:nvSpPr>
        <p:spPr>
          <a:xfrm>
            <a:off x="6551271" y="4645284"/>
            <a:ext cx="1551007" cy="598047"/>
          </a:xfrm>
          <a:custGeom>
            <a:avLst/>
            <a:gdLst>
              <a:gd name="connsiteX0" fmla="*/ 0 w 1551007"/>
              <a:gd name="connsiteY0" fmla="*/ 0 h 598047"/>
              <a:gd name="connsiteX1" fmla="*/ 532512 w 1551007"/>
              <a:gd name="connsiteY1" fmla="*/ 0 h 598047"/>
              <a:gd name="connsiteX2" fmla="*/ 1018495 w 1551007"/>
              <a:gd name="connsiteY2" fmla="*/ 0 h 598047"/>
              <a:gd name="connsiteX3" fmla="*/ 1551007 w 1551007"/>
              <a:gd name="connsiteY3" fmla="*/ 0 h 598047"/>
              <a:gd name="connsiteX4" fmla="*/ 1551007 w 1551007"/>
              <a:gd name="connsiteY4" fmla="*/ 598047 h 598047"/>
              <a:gd name="connsiteX5" fmla="*/ 1080535 w 1551007"/>
              <a:gd name="connsiteY5" fmla="*/ 598047 h 598047"/>
              <a:gd name="connsiteX6" fmla="*/ 579043 w 1551007"/>
              <a:gd name="connsiteY6" fmla="*/ 598047 h 598047"/>
              <a:gd name="connsiteX7" fmla="*/ 0 w 1551007"/>
              <a:gd name="connsiteY7" fmla="*/ 598047 h 598047"/>
              <a:gd name="connsiteX8" fmla="*/ 0 w 1551007"/>
              <a:gd name="connsiteY8" fmla="*/ 0 h 59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1007" h="598047" extrusionOk="0">
                <a:moveTo>
                  <a:pt x="0" y="0"/>
                </a:moveTo>
                <a:cubicBezTo>
                  <a:pt x="127233" y="-14164"/>
                  <a:pt x="323532" y="-1627"/>
                  <a:pt x="532512" y="0"/>
                </a:cubicBezTo>
                <a:cubicBezTo>
                  <a:pt x="741492" y="1627"/>
                  <a:pt x="893194" y="23786"/>
                  <a:pt x="1018495" y="0"/>
                </a:cubicBezTo>
                <a:cubicBezTo>
                  <a:pt x="1143796" y="-23786"/>
                  <a:pt x="1389700" y="-10599"/>
                  <a:pt x="1551007" y="0"/>
                </a:cubicBezTo>
                <a:cubicBezTo>
                  <a:pt x="1574058" y="274790"/>
                  <a:pt x="1578912" y="320810"/>
                  <a:pt x="1551007" y="598047"/>
                </a:cubicBezTo>
                <a:cubicBezTo>
                  <a:pt x="1331312" y="587459"/>
                  <a:pt x="1182999" y="609073"/>
                  <a:pt x="1080535" y="598047"/>
                </a:cubicBezTo>
                <a:cubicBezTo>
                  <a:pt x="978071" y="587021"/>
                  <a:pt x="822954" y="596917"/>
                  <a:pt x="579043" y="598047"/>
                </a:cubicBezTo>
                <a:cubicBezTo>
                  <a:pt x="335132" y="599177"/>
                  <a:pt x="144897" y="580018"/>
                  <a:pt x="0" y="598047"/>
                </a:cubicBezTo>
                <a:cubicBezTo>
                  <a:pt x="-25498" y="408069"/>
                  <a:pt x="25171" y="13129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144E25"/>
            </a:solidFill>
            <a:extLst>
              <a:ext uri="{C807C97D-BFC1-408E-A445-0C87EB9F89A2}">
                <ask:lineSketchStyleProps xmlns:ask="http://schemas.microsoft.com/office/drawing/2018/sketchyshapes" sd="31250281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DAB1E3F-6DC2-5789-5530-BE4AD9A94056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20C09F-EA28-C272-1C2B-AD51908C9ECA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3129FE0-816B-0C7C-3AA1-B46F5E9F408C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Introduction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</TotalTime>
  <Words>1556</Words>
  <Application>Microsoft Office PowerPoint</Application>
  <PresentationFormat>와이드스크린</PresentationFormat>
  <Paragraphs>259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8" baseType="lpstr">
      <vt:lpstr>DINPro</vt:lpstr>
      <vt:lpstr>DINWebPro</vt:lpstr>
      <vt:lpstr>inherit</vt:lpstr>
      <vt:lpstr>noto</vt:lpstr>
      <vt:lpstr>NVIDIA Sans</vt:lpstr>
      <vt:lpstr>맑은 고딕</vt:lpstr>
      <vt:lpstr>Arial</vt:lpstr>
      <vt:lpstr>Cambria Math</vt:lpstr>
      <vt:lpstr>Roboto</vt:lpstr>
      <vt:lpstr>Trebuchet MS</vt:lpstr>
      <vt:lpstr>Office 테마</vt:lpstr>
      <vt:lpstr>NVIDIA TensorRT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 &amp; A</vt:lpstr>
      <vt:lpstr>Thank you 🙂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Faster R-CNN Real-Time Object Detection with Region Proposal Networks </dc:title>
  <dc:creator>Sehyun Hong</dc:creator>
  <cp:lastModifiedBy>Sehyun Hong</cp:lastModifiedBy>
  <cp:revision>552</cp:revision>
  <dcterms:created xsi:type="dcterms:W3CDTF">2022-06-28T07:41:43Z</dcterms:created>
  <dcterms:modified xsi:type="dcterms:W3CDTF">2022-08-03T03:42:37Z</dcterms:modified>
</cp:coreProperties>
</file>