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1430000" cy="6013450"/>
  <p:notesSz cx="11430000" cy="60134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12552" y="2311400"/>
            <a:ext cx="3604894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F1F0F4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367532"/>
            <a:ext cx="8001000" cy="1503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rgbClr val="F1F0F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rgbClr val="F1F0F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rgbClr val="F1F0F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429999" cy="60007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11430000" cy="6000750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0" y="0"/>
                </a:moveTo>
                <a:lnTo>
                  <a:pt x="11429999" y="0"/>
                </a:lnTo>
                <a:lnTo>
                  <a:pt x="11429999" y="6000749"/>
                </a:lnTo>
                <a:lnTo>
                  <a:pt x="0" y="6000749"/>
                </a:lnTo>
                <a:lnTo>
                  <a:pt x="0" y="0"/>
                </a:lnTo>
                <a:close/>
              </a:path>
            </a:pathLst>
          </a:custGeom>
          <a:solidFill>
            <a:srgbClr val="0D092B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762" y="4762"/>
            <a:ext cx="11420475" cy="5991225"/>
          </a:xfrm>
          <a:custGeom>
            <a:avLst/>
            <a:gdLst/>
            <a:ahLst/>
            <a:cxnLst/>
            <a:rect l="l" t="t" r="r" b="b"/>
            <a:pathLst>
              <a:path w="11420475" h="5991225">
                <a:moveTo>
                  <a:pt x="0" y="0"/>
                </a:moveTo>
                <a:lnTo>
                  <a:pt x="11420474" y="0"/>
                </a:lnTo>
                <a:lnTo>
                  <a:pt x="11420474" y="5991224"/>
                </a:lnTo>
                <a:lnTo>
                  <a:pt x="0" y="59912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4127" y="2159000"/>
            <a:ext cx="3801744" cy="642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rgbClr val="F1F0F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383093"/>
            <a:ext cx="1028700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5592508"/>
            <a:ext cx="36576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15060">
              <a:lnSpc>
                <a:spcPct val="100000"/>
              </a:lnSpc>
              <a:spcBef>
                <a:spcPts val="100"/>
              </a:spcBef>
            </a:pPr>
            <a:r>
              <a:rPr dirty="0" spc="335"/>
              <a:t>Firebase</a:t>
            </a:r>
            <a:r>
              <a:rPr dirty="0" spc="335">
                <a:latin typeface="맑은 고딕"/>
                <a:cs typeface="맑은 고딕"/>
              </a:rPr>
              <a:t>란</a:t>
            </a:r>
          </a:p>
        </p:txBody>
      </p:sp>
      <p:sp>
        <p:nvSpPr>
          <p:cNvPr id="3" name="object 3"/>
          <p:cNvSpPr/>
          <p:nvPr/>
        </p:nvSpPr>
        <p:spPr>
          <a:xfrm>
            <a:off x="5583062" y="3566739"/>
            <a:ext cx="375920" cy="203200"/>
          </a:xfrm>
          <a:custGeom>
            <a:avLst/>
            <a:gdLst/>
            <a:ahLst/>
            <a:cxnLst/>
            <a:rect l="l" t="t" r="r" b="b"/>
            <a:pathLst>
              <a:path w="375920" h="203200">
                <a:moveTo>
                  <a:pt x="170937" y="203063"/>
                </a:moveTo>
                <a:lnTo>
                  <a:pt x="144462" y="203063"/>
                </a:lnTo>
                <a:lnTo>
                  <a:pt x="144462" y="89261"/>
                </a:lnTo>
                <a:lnTo>
                  <a:pt x="99464" y="89261"/>
                </a:lnTo>
                <a:lnTo>
                  <a:pt x="99464" y="65769"/>
                </a:lnTo>
                <a:lnTo>
                  <a:pt x="144462" y="65769"/>
                </a:lnTo>
                <a:lnTo>
                  <a:pt x="144462" y="0"/>
                </a:lnTo>
                <a:lnTo>
                  <a:pt x="170937" y="0"/>
                </a:lnTo>
                <a:lnTo>
                  <a:pt x="170937" y="203063"/>
                </a:lnTo>
                <a:close/>
              </a:path>
              <a:path w="375920" h="203200">
                <a:moveTo>
                  <a:pt x="16795" y="163141"/>
                </a:moveTo>
                <a:lnTo>
                  <a:pt x="0" y="141531"/>
                </a:lnTo>
                <a:lnTo>
                  <a:pt x="21761" y="126257"/>
                </a:lnTo>
                <a:lnTo>
                  <a:pt x="38313" y="105671"/>
                </a:lnTo>
                <a:lnTo>
                  <a:pt x="48841" y="81602"/>
                </a:lnTo>
                <a:lnTo>
                  <a:pt x="52531" y="55880"/>
                </a:lnTo>
                <a:lnTo>
                  <a:pt x="52531" y="16690"/>
                </a:lnTo>
                <a:lnTo>
                  <a:pt x="79425" y="16690"/>
                </a:lnTo>
                <a:lnTo>
                  <a:pt x="79425" y="55880"/>
                </a:lnTo>
                <a:lnTo>
                  <a:pt x="83127" y="80869"/>
                </a:lnTo>
                <a:lnTo>
                  <a:pt x="93657" y="103971"/>
                </a:lnTo>
                <a:lnTo>
                  <a:pt x="96957" y="107888"/>
                </a:lnTo>
                <a:lnTo>
                  <a:pt x="66344" y="107888"/>
                </a:lnTo>
                <a:lnTo>
                  <a:pt x="60383" y="121017"/>
                </a:lnTo>
                <a:lnTo>
                  <a:pt x="49653" y="136005"/>
                </a:lnTo>
                <a:lnTo>
                  <a:pt x="34882" y="150748"/>
                </a:lnTo>
                <a:lnTo>
                  <a:pt x="16795" y="163141"/>
                </a:lnTo>
                <a:close/>
              </a:path>
              <a:path w="375920" h="203200">
                <a:moveTo>
                  <a:pt x="115527" y="159740"/>
                </a:moveTo>
                <a:lnTo>
                  <a:pt x="97446" y="147878"/>
                </a:lnTo>
                <a:lnTo>
                  <a:pt x="82793" y="133951"/>
                </a:lnTo>
                <a:lnTo>
                  <a:pt x="72212" y="119956"/>
                </a:lnTo>
                <a:lnTo>
                  <a:pt x="66344" y="107888"/>
                </a:lnTo>
                <a:lnTo>
                  <a:pt x="96957" y="107888"/>
                </a:lnTo>
                <a:lnTo>
                  <a:pt x="110151" y="123550"/>
                </a:lnTo>
                <a:lnTo>
                  <a:pt x="131747" y="137974"/>
                </a:lnTo>
                <a:lnTo>
                  <a:pt x="115527" y="159740"/>
                </a:lnTo>
                <a:close/>
              </a:path>
              <a:path w="375920" h="203200">
                <a:moveTo>
                  <a:pt x="262131" y="131695"/>
                </a:moveTo>
                <a:lnTo>
                  <a:pt x="243087" y="128603"/>
                </a:lnTo>
                <a:lnTo>
                  <a:pt x="227821" y="119988"/>
                </a:lnTo>
                <a:lnTo>
                  <a:pt x="217675" y="106840"/>
                </a:lnTo>
                <a:lnTo>
                  <a:pt x="213995" y="90151"/>
                </a:lnTo>
                <a:lnTo>
                  <a:pt x="217675" y="73462"/>
                </a:lnTo>
                <a:lnTo>
                  <a:pt x="227821" y="60314"/>
                </a:lnTo>
                <a:lnTo>
                  <a:pt x="243087" y="51699"/>
                </a:lnTo>
                <a:lnTo>
                  <a:pt x="262131" y="48607"/>
                </a:lnTo>
                <a:lnTo>
                  <a:pt x="281326" y="51699"/>
                </a:lnTo>
                <a:lnTo>
                  <a:pt x="296670" y="60314"/>
                </a:lnTo>
                <a:lnTo>
                  <a:pt x="305467" y="71681"/>
                </a:lnTo>
                <a:lnTo>
                  <a:pt x="262131" y="71681"/>
                </a:lnTo>
                <a:lnTo>
                  <a:pt x="252515" y="72934"/>
                </a:lnTo>
                <a:lnTo>
                  <a:pt x="245440" y="76560"/>
                </a:lnTo>
                <a:lnTo>
                  <a:pt x="241073" y="82365"/>
                </a:lnTo>
                <a:lnTo>
                  <a:pt x="239580" y="90151"/>
                </a:lnTo>
                <a:lnTo>
                  <a:pt x="241073" y="98058"/>
                </a:lnTo>
                <a:lnTo>
                  <a:pt x="245440" y="103925"/>
                </a:lnTo>
                <a:lnTo>
                  <a:pt x="252515" y="107574"/>
                </a:lnTo>
                <a:lnTo>
                  <a:pt x="262131" y="108830"/>
                </a:lnTo>
                <a:lnTo>
                  <a:pt x="305305" y="108830"/>
                </a:lnTo>
                <a:lnTo>
                  <a:pt x="296670" y="119988"/>
                </a:lnTo>
                <a:lnTo>
                  <a:pt x="281326" y="128603"/>
                </a:lnTo>
                <a:lnTo>
                  <a:pt x="262131" y="131695"/>
                </a:lnTo>
                <a:close/>
              </a:path>
              <a:path w="375920" h="203200">
                <a:moveTo>
                  <a:pt x="305305" y="108830"/>
                </a:moveTo>
                <a:lnTo>
                  <a:pt x="262131" y="108830"/>
                </a:lnTo>
                <a:lnTo>
                  <a:pt x="271810" y="107574"/>
                </a:lnTo>
                <a:lnTo>
                  <a:pt x="278972" y="103925"/>
                </a:lnTo>
                <a:lnTo>
                  <a:pt x="283417" y="98058"/>
                </a:lnTo>
                <a:lnTo>
                  <a:pt x="284944" y="90151"/>
                </a:lnTo>
                <a:lnTo>
                  <a:pt x="283417" y="82365"/>
                </a:lnTo>
                <a:lnTo>
                  <a:pt x="278972" y="76560"/>
                </a:lnTo>
                <a:lnTo>
                  <a:pt x="271810" y="72934"/>
                </a:lnTo>
                <a:lnTo>
                  <a:pt x="262131" y="71681"/>
                </a:lnTo>
                <a:lnTo>
                  <a:pt x="305467" y="71681"/>
                </a:lnTo>
                <a:lnTo>
                  <a:pt x="306845" y="73462"/>
                </a:lnTo>
                <a:lnTo>
                  <a:pt x="310529" y="90151"/>
                </a:lnTo>
                <a:lnTo>
                  <a:pt x="306845" y="106840"/>
                </a:lnTo>
                <a:lnTo>
                  <a:pt x="305305" y="108830"/>
                </a:lnTo>
                <a:close/>
              </a:path>
              <a:path w="375920" h="203200">
                <a:moveTo>
                  <a:pt x="275630" y="23754"/>
                </a:moveTo>
                <a:lnTo>
                  <a:pt x="249155" y="23754"/>
                </a:lnTo>
                <a:lnTo>
                  <a:pt x="249155" y="0"/>
                </a:lnTo>
                <a:lnTo>
                  <a:pt x="275630" y="0"/>
                </a:lnTo>
                <a:lnTo>
                  <a:pt x="275630" y="23754"/>
                </a:lnTo>
                <a:close/>
              </a:path>
              <a:path w="375920" h="203200">
                <a:moveTo>
                  <a:pt x="370962" y="156967"/>
                </a:moveTo>
                <a:lnTo>
                  <a:pt x="344277" y="156967"/>
                </a:lnTo>
                <a:lnTo>
                  <a:pt x="344277" y="115580"/>
                </a:lnTo>
                <a:lnTo>
                  <a:pt x="311523" y="115580"/>
                </a:lnTo>
                <a:lnTo>
                  <a:pt x="311523" y="92348"/>
                </a:lnTo>
                <a:lnTo>
                  <a:pt x="344277" y="92348"/>
                </a:lnTo>
                <a:lnTo>
                  <a:pt x="344277" y="75082"/>
                </a:lnTo>
                <a:lnTo>
                  <a:pt x="311523" y="75082"/>
                </a:lnTo>
                <a:lnTo>
                  <a:pt x="311523" y="51642"/>
                </a:lnTo>
                <a:lnTo>
                  <a:pt x="344277" y="51642"/>
                </a:lnTo>
                <a:lnTo>
                  <a:pt x="344277" y="209"/>
                </a:lnTo>
                <a:lnTo>
                  <a:pt x="370962" y="209"/>
                </a:lnTo>
                <a:lnTo>
                  <a:pt x="370962" y="156967"/>
                </a:lnTo>
                <a:close/>
              </a:path>
              <a:path w="375920" h="203200">
                <a:moveTo>
                  <a:pt x="320418" y="47037"/>
                </a:moveTo>
                <a:lnTo>
                  <a:pt x="202850" y="47037"/>
                </a:lnTo>
                <a:lnTo>
                  <a:pt x="202850" y="23754"/>
                </a:lnTo>
                <a:lnTo>
                  <a:pt x="320418" y="23754"/>
                </a:lnTo>
                <a:lnTo>
                  <a:pt x="320418" y="47037"/>
                </a:lnTo>
                <a:close/>
              </a:path>
              <a:path w="375920" h="203200">
                <a:moveTo>
                  <a:pt x="375461" y="198563"/>
                </a:moveTo>
                <a:lnTo>
                  <a:pt x="237540" y="198563"/>
                </a:lnTo>
                <a:lnTo>
                  <a:pt x="237540" y="135200"/>
                </a:lnTo>
                <a:lnTo>
                  <a:pt x="264224" y="135200"/>
                </a:lnTo>
                <a:lnTo>
                  <a:pt x="264224" y="175070"/>
                </a:lnTo>
                <a:lnTo>
                  <a:pt x="375461" y="175070"/>
                </a:lnTo>
                <a:lnTo>
                  <a:pt x="375461" y="198563"/>
                </a:lnTo>
                <a:close/>
              </a:path>
            </a:pathLst>
          </a:custGeom>
          <a:solidFill>
            <a:srgbClr val="DBD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42878" y="3564123"/>
            <a:ext cx="183965" cy="204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16487" y="3111499"/>
            <a:ext cx="4257675" cy="69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90">
                <a:solidFill>
                  <a:srgbClr val="DBD6E4"/>
                </a:solidFill>
                <a:latin typeface="Lucida Sans Unicode"/>
                <a:cs typeface="Lucida Sans Unicode"/>
              </a:rPr>
              <a:t>Google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이</a:t>
            </a:r>
            <a:r>
              <a:rPr dirty="0" sz="1350" spc="-14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운영하는</a:t>
            </a:r>
            <a:r>
              <a:rPr dirty="0" sz="1350" spc="-14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모바일</a:t>
            </a:r>
            <a:r>
              <a:rPr dirty="0" sz="1350" spc="-14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10">
                <a:solidFill>
                  <a:srgbClr val="DBD6E4"/>
                </a:solidFill>
                <a:latin typeface="맑은 고딕"/>
                <a:cs typeface="맑은 고딕"/>
              </a:rPr>
              <a:t>및</a:t>
            </a:r>
            <a:r>
              <a:rPr dirty="0" sz="1350" spc="-14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10">
                <a:solidFill>
                  <a:srgbClr val="DBD6E4"/>
                </a:solidFill>
                <a:latin typeface="맑은 고딕"/>
                <a:cs typeface="맑은 고딕"/>
              </a:rPr>
              <a:t>웹</a:t>
            </a:r>
            <a:r>
              <a:rPr dirty="0" sz="1350" spc="-14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애플리케이션</a:t>
            </a:r>
            <a:r>
              <a:rPr dirty="0" sz="1350" spc="-14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개발</a:t>
            </a:r>
            <a:r>
              <a:rPr dirty="0" sz="1350" spc="-14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플랫폼</a:t>
            </a:r>
            <a:r>
              <a:rPr dirty="0" sz="1350" spc="-90">
                <a:solidFill>
                  <a:srgbClr val="DBD6E4"/>
                </a:solidFill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  <a:p>
            <a:pPr marL="372110">
              <a:lnSpc>
                <a:spcPct val="100000"/>
              </a:lnSpc>
              <a:spcBef>
                <a:spcPts val="1680"/>
              </a:spcBef>
            </a:pPr>
            <a:r>
              <a:rPr dirty="0" sz="1650" spc="0" b="1">
                <a:solidFill>
                  <a:srgbClr val="DBD6E4"/>
                </a:solidFill>
                <a:latin typeface="Gill Sans MT"/>
                <a:cs typeface="Gill Sans MT"/>
              </a:rPr>
              <a:t>by </a:t>
            </a:r>
            <a:r>
              <a:rPr dirty="0" sz="1650" spc="-90">
                <a:latin typeface="맑은 고딕"/>
                <a:cs typeface="맑은 고딕"/>
              </a:rPr>
              <a:t>서현</a:t>
            </a:r>
            <a:r>
              <a:rPr dirty="0" sz="1650" spc="-160">
                <a:latin typeface="맑은 고딕"/>
                <a:cs typeface="맑은 고딕"/>
              </a:rPr>
              <a:t> </a:t>
            </a:r>
            <a:r>
              <a:rPr dirty="0" sz="1650" spc="-100">
                <a:latin typeface="맑은 고딕"/>
                <a:cs typeface="맑은 고딕"/>
              </a:rPr>
              <a:t>홍</a:t>
            </a:r>
            <a:endParaRPr sz="165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7280" y="3526535"/>
            <a:ext cx="320040" cy="329565"/>
          </a:xfrm>
          <a:custGeom>
            <a:avLst/>
            <a:gdLst/>
            <a:ahLst/>
            <a:cxnLst/>
            <a:rect l="l" t="t" r="r" b="b"/>
            <a:pathLst>
              <a:path w="320039" h="329564">
                <a:moveTo>
                  <a:pt x="320040" y="329184"/>
                </a:moveTo>
                <a:lnTo>
                  <a:pt x="0" y="329184"/>
                </a:lnTo>
                <a:lnTo>
                  <a:pt x="0" y="0"/>
                </a:lnTo>
                <a:lnTo>
                  <a:pt x="320040" y="0"/>
                </a:lnTo>
                <a:lnTo>
                  <a:pt x="320040" y="16764"/>
                </a:lnTo>
                <a:lnTo>
                  <a:pt x="160019" y="16764"/>
                </a:lnTo>
                <a:lnTo>
                  <a:pt x="146882" y="17398"/>
                </a:lnTo>
                <a:lnTo>
                  <a:pt x="108988" y="26914"/>
                </a:lnTo>
                <a:lnTo>
                  <a:pt x="75463" y="46980"/>
                </a:lnTo>
                <a:lnTo>
                  <a:pt x="49121" y="76014"/>
                </a:lnTo>
                <a:lnTo>
                  <a:pt x="32378" y="111461"/>
                </a:lnTo>
                <a:lnTo>
                  <a:pt x="26669" y="150114"/>
                </a:lnTo>
                <a:lnTo>
                  <a:pt x="26669" y="159639"/>
                </a:lnTo>
                <a:lnTo>
                  <a:pt x="32378" y="198290"/>
                </a:lnTo>
                <a:lnTo>
                  <a:pt x="49121" y="233738"/>
                </a:lnTo>
                <a:lnTo>
                  <a:pt x="75463" y="262771"/>
                </a:lnTo>
                <a:lnTo>
                  <a:pt x="108988" y="282838"/>
                </a:lnTo>
                <a:lnTo>
                  <a:pt x="146882" y="292354"/>
                </a:lnTo>
                <a:lnTo>
                  <a:pt x="160019" y="292989"/>
                </a:lnTo>
                <a:lnTo>
                  <a:pt x="320040" y="292989"/>
                </a:lnTo>
                <a:lnTo>
                  <a:pt x="320040" y="329184"/>
                </a:lnTo>
                <a:close/>
              </a:path>
              <a:path w="320039" h="329564">
                <a:moveTo>
                  <a:pt x="320040" y="292989"/>
                </a:moveTo>
                <a:lnTo>
                  <a:pt x="160019" y="292989"/>
                </a:lnTo>
                <a:lnTo>
                  <a:pt x="173155" y="292354"/>
                </a:lnTo>
                <a:lnTo>
                  <a:pt x="186039" y="290451"/>
                </a:lnTo>
                <a:lnTo>
                  <a:pt x="222943" y="277225"/>
                </a:lnTo>
                <a:lnTo>
                  <a:pt x="254312" y="253931"/>
                </a:lnTo>
                <a:lnTo>
                  <a:pt x="277605" y="222563"/>
                </a:lnTo>
                <a:lnTo>
                  <a:pt x="290831" y="185659"/>
                </a:lnTo>
                <a:lnTo>
                  <a:pt x="293369" y="159639"/>
                </a:lnTo>
                <a:lnTo>
                  <a:pt x="293369" y="150114"/>
                </a:lnTo>
                <a:lnTo>
                  <a:pt x="287659" y="111461"/>
                </a:lnTo>
                <a:lnTo>
                  <a:pt x="270916" y="76014"/>
                </a:lnTo>
                <a:lnTo>
                  <a:pt x="244574" y="46980"/>
                </a:lnTo>
                <a:lnTo>
                  <a:pt x="211049" y="26914"/>
                </a:lnTo>
                <a:lnTo>
                  <a:pt x="173155" y="17398"/>
                </a:lnTo>
                <a:lnTo>
                  <a:pt x="160019" y="16764"/>
                </a:lnTo>
                <a:lnTo>
                  <a:pt x="320040" y="16764"/>
                </a:lnTo>
                <a:lnTo>
                  <a:pt x="320040" y="292989"/>
                </a:lnTo>
                <a:close/>
              </a:path>
            </a:pathLst>
          </a:custGeom>
          <a:solidFill>
            <a:srgbClr val="000000">
              <a:alpha val="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95088" y="3514344"/>
            <a:ext cx="344805" cy="353695"/>
          </a:xfrm>
          <a:custGeom>
            <a:avLst/>
            <a:gdLst/>
            <a:ahLst/>
            <a:cxnLst/>
            <a:rect l="l" t="t" r="r" b="b"/>
            <a:pathLst>
              <a:path w="344804" h="353695">
                <a:moveTo>
                  <a:pt x="344424" y="353568"/>
                </a:moveTo>
                <a:lnTo>
                  <a:pt x="0" y="353568"/>
                </a:lnTo>
                <a:lnTo>
                  <a:pt x="0" y="0"/>
                </a:lnTo>
                <a:lnTo>
                  <a:pt x="344424" y="0"/>
                </a:lnTo>
                <a:lnTo>
                  <a:pt x="344424" y="28956"/>
                </a:lnTo>
                <a:lnTo>
                  <a:pt x="172211" y="28956"/>
                </a:lnTo>
                <a:lnTo>
                  <a:pt x="159074" y="29590"/>
                </a:lnTo>
                <a:lnTo>
                  <a:pt x="121180" y="39106"/>
                </a:lnTo>
                <a:lnTo>
                  <a:pt x="87655" y="59172"/>
                </a:lnTo>
                <a:lnTo>
                  <a:pt x="61313" y="88206"/>
                </a:lnTo>
                <a:lnTo>
                  <a:pt x="44570" y="123653"/>
                </a:lnTo>
                <a:lnTo>
                  <a:pt x="38861" y="162306"/>
                </a:lnTo>
                <a:lnTo>
                  <a:pt x="38861" y="171831"/>
                </a:lnTo>
                <a:lnTo>
                  <a:pt x="44570" y="210482"/>
                </a:lnTo>
                <a:lnTo>
                  <a:pt x="61313" y="245930"/>
                </a:lnTo>
                <a:lnTo>
                  <a:pt x="87655" y="274963"/>
                </a:lnTo>
                <a:lnTo>
                  <a:pt x="121180" y="295030"/>
                </a:lnTo>
                <a:lnTo>
                  <a:pt x="159074" y="304546"/>
                </a:lnTo>
                <a:lnTo>
                  <a:pt x="172211" y="305181"/>
                </a:lnTo>
                <a:lnTo>
                  <a:pt x="344424" y="305181"/>
                </a:lnTo>
                <a:lnTo>
                  <a:pt x="344424" y="353568"/>
                </a:lnTo>
                <a:close/>
              </a:path>
              <a:path w="344804" h="353695">
                <a:moveTo>
                  <a:pt x="344424" y="305181"/>
                </a:moveTo>
                <a:lnTo>
                  <a:pt x="172211" y="305181"/>
                </a:lnTo>
                <a:lnTo>
                  <a:pt x="185347" y="304546"/>
                </a:lnTo>
                <a:lnTo>
                  <a:pt x="198231" y="302643"/>
                </a:lnTo>
                <a:lnTo>
                  <a:pt x="235135" y="289417"/>
                </a:lnTo>
                <a:lnTo>
                  <a:pt x="266504" y="266123"/>
                </a:lnTo>
                <a:lnTo>
                  <a:pt x="289797" y="234755"/>
                </a:lnTo>
                <a:lnTo>
                  <a:pt x="303023" y="197851"/>
                </a:lnTo>
                <a:lnTo>
                  <a:pt x="305561" y="171831"/>
                </a:lnTo>
                <a:lnTo>
                  <a:pt x="305561" y="162306"/>
                </a:lnTo>
                <a:lnTo>
                  <a:pt x="299851" y="123653"/>
                </a:lnTo>
                <a:lnTo>
                  <a:pt x="283108" y="88206"/>
                </a:lnTo>
                <a:lnTo>
                  <a:pt x="256766" y="59172"/>
                </a:lnTo>
                <a:lnTo>
                  <a:pt x="223241" y="39106"/>
                </a:lnTo>
                <a:lnTo>
                  <a:pt x="185347" y="29590"/>
                </a:lnTo>
                <a:lnTo>
                  <a:pt x="172211" y="28956"/>
                </a:lnTo>
                <a:lnTo>
                  <a:pt x="344424" y="28956"/>
                </a:lnTo>
                <a:lnTo>
                  <a:pt x="344424" y="305181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33949" y="3543299"/>
            <a:ext cx="266700" cy="276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4286249" cy="6000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1111250"/>
            <a:ext cx="274383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350"/>
              <a:t>Firebase</a:t>
            </a:r>
            <a:r>
              <a:rPr dirty="0" sz="3350" spc="60"/>
              <a:t> </a:t>
            </a:r>
            <a:r>
              <a:rPr dirty="0" sz="3350" spc="-260">
                <a:latin typeface="맑은 고딕"/>
                <a:cs typeface="맑은 고딕"/>
              </a:rPr>
              <a:t>소개</a:t>
            </a:r>
            <a:endParaRPr sz="335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2587" y="1852612"/>
            <a:ext cx="3971925" cy="1419225"/>
          </a:xfrm>
          <a:custGeom>
            <a:avLst/>
            <a:gdLst/>
            <a:ahLst/>
            <a:cxnLst/>
            <a:rect l="l" t="t" r="r" b="b"/>
            <a:pathLst>
              <a:path w="3971925" h="1419225">
                <a:moveTo>
                  <a:pt x="3926484" y="1419224"/>
                </a:moveTo>
                <a:lnTo>
                  <a:pt x="45440" y="1419224"/>
                </a:lnTo>
                <a:lnTo>
                  <a:pt x="38758" y="1417895"/>
                </a:lnTo>
                <a:lnTo>
                  <a:pt x="6646" y="1393302"/>
                </a:lnTo>
                <a:lnTo>
                  <a:pt x="0" y="1373784"/>
                </a:lnTo>
                <a:lnTo>
                  <a:pt x="0" y="45440"/>
                </a:lnTo>
                <a:lnTo>
                  <a:pt x="20256" y="10431"/>
                </a:lnTo>
                <a:lnTo>
                  <a:pt x="45440" y="0"/>
                </a:lnTo>
                <a:lnTo>
                  <a:pt x="3926484" y="0"/>
                </a:lnTo>
                <a:lnTo>
                  <a:pt x="3961492" y="20256"/>
                </a:lnTo>
                <a:lnTo>
                  <a:pt x="3971924" y="45440"/>
                </a:lnTo>
                <a:lnTo>
                  <a:pt x="3971924" y="1373784"/>
                </a:lnTo>
                <a:lnTo>
                  <a:pt x="3951668" y="1408792"/>
                </a:lnTo>
                <a:lnTo>
                  <a:pt x="3926484" y="1419224"/>
                </a:lnTo>
                <a:close/>
              </a:path>
            </a:pathLst>
          </a:custGeom>
          <a:solidFill>
            <a:srgbClr val="3C12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57350" y="1857374"/>
            <a:ext cx="3962399" cy="1409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52587" y="1852612"/>
            <a:ext cx="3971925" cy="1419225"/>
          </a:xfrm>
          <a:custGeom>
            <a:avLst/>
            <a:gdLst/>
            <a:ahLst/>
            <a:cxnLst/>
            <a:rect l="l" t="t" r="r" b="b"/>
            <a:pathLst>
              <a:path w="3971925" h="1419225">
                <a:moveTo>
                  <a:pt x="0" y="1366837"/>
                </a:moveTo>
                <a:lnTo>
                  <a:pt x="0" y="5238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7"/>
                </a:lnTo>
                <a:lnTo>
                  <a:pt x="1677" y="38793"/>
                </a:lnTo>
                <a:lnTo>
                  <a:pt x="2671" y="35517"/>
                </a:lnTo>
                <a:lnTo>
                  <a:pt x="3987" y="32339"/>
                </a:lnTo>
                <a:lnTo>
                  <a:pt x="5304" y="29161"/>
                </a:lnTo>
                <a:lnTo>
                  <a:pt x="6917" y="26142"/>
                </a:lnTo>
                <a:lnTo>
                  <a:pt x="8828" y="23282"/>
                </a:lnTo>
                <a:lnTo>
                  <a:pt x="10739" y="20422"/>
                </a:lnTo>
                <a:lnTo>
                  <a:pt x="12911" y="17776"/>
                </a:lnTo>
                <a:lnTo>
                  <a:pt x="15344" y="15344"/>
                </a:lnTo>
                <a:lnTo>
                  <a:pt x="17776" y="12911"/>
                </a:lnTo>
                <a:lnTo>
                  <a:pt x="20422" y="10739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3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1" y="335"/>
                </a:lnTo>
                <a:lnTo>
                  <a:pt x="48947" y="0"/>
                </a:lnTo>
                <a:lnTo>
                  <a:pt x="52387" y="0"/>
                </a:lnTo>
                <a:lnTo>
                  <a:pt x="3919537" y="0"/>
                </a:lnTo>
                <a:lnTo>
                  <a:pt x="3922976" y="0"/>
                </a:lnTo>
                <a:lnTo>
                  <a:pt x="3926383" y="335"/>
                </a:lnTo>
                <a:lnTo>
                  <a:pt x="3929757" y="1006"/>
                </a:lnTo>
                <a:lnTo>
                  <a:pt x="3933130" y="1677"/>
                </a:lnTo>
                <a:lnTo>
                  <a:pt x="3936406" y="2671"/>
                </a:lnTo>
                <a:lnTo>
                  <a:pt x="3939584" y="3987"/>
                </a:lnTo>
                <a:lnTo>
                  <a:pt x="3942762" y="5303"/>
                </a:lnTo>
                <a:lnTo>
                  <a:pt x="3945781" y="6917"/>
                </a:lnTo>
                <a:lnTo>
                  <a:pt x="3948641" y="8828"/>
                </a:lnTo>
                <a:lnTo>
                  <a:pt x="3951502" y="10739"/>
                </a:lnTo>
                <a:lnTo>
                  <a:pt x="3954148" y="12911"/>
                </a:lnTo>
                <a:lnTo>
                  <a:pt x="3956580" y="15344"/>
                </a:lnTo>
                <a:lnTo>
                  <a:pt x="3959012" y="17776"/>
                </a:lnTo>
                <a:lnTo>
                  <a:pt x="3961184" y="20422"/>
                </a:lnTo>
                <a:lnTo>
                  <a:pt x="3963095" y="23282"/>
                </a:lnTo>
                <a:lnTo>
                  <a:pt x="3965006" y="26142"/>
                </a:lnTo>
                <a:lnTo>
                  <a:pt x="3971924" y="52387"/>
                </a:lnTo>
                <a:lnTo>
                  <a:pt x="3971924" y="1366837"/>
                </a:lnTo>
                <a:lnTo>
                  <a:pt x="3956580" y="1403880"/>
                </a:lnTo>
                <a:lnTo>
                  <a:pt x="3919537" y="1419224"/>
                </a:lnTo>
                <a:lnTo>
                  <a:pt x="52387" y="1419224"/>
                </a:lnTo>
                <a:lnTo>
                  <a:pt x="15344" y="1403880"/>
                </a:lnTo>
                <a:lnTo>
                  <a:pt x="8828" y="1395941"/>
                </a:lnTo>
                <a:lnTo>
                  <a:pt x="6917" y="1393082"/>
                </a:lnTo>
                <a:lnTo>
                  <a:pt x="0" y="1370276"/>
                </a:lnTo>
                <a:lnTo>
                  <a:pt x="0" y="1366837"/>
                </a:lnTo>
                <a:close/>
              </a:path>
            </a:pathLst>
          </a:custGeom>
          <a:ln w="9524">
            <a:solidFill>
              <a:srgbClr val="4817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11337" y="2011362"/>
            <a:ext cx="3555365" cy="10267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90">
                <a:solidFill>
                  <a:srgbClr val="DBD6E4"/>
                </a:solidFill>
                <a:latin typeface="맑은 고딕"/>
                <a:cs typeface="맑은 고딕"/>
              </a:rPr>
              <a:t>빠른</a:t>
            </a:r>
            <a:r>
              <a:rPr dirty="0" sz="1650" spc="-114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650" spc="-90">
                <a:solidFill>
                  <a:srgbClr val="DBD6E4"/>
                </a:solidFill>
                <a:latin typeface="맑은 고딕"/>
                <a:cs typeface="맑은 고딕"/>
              </a:rPr>
              <a:t>개발</a:t>
            </a:r>
            <a:endParaRPr sz="1650">
              <a:latin typeface="맑은 고딕"/>
              <a:cs typeface="맑은 고딕"/>
            </a:endParaRPr>
          </a:p>
          <a:p>
            <a:pPr marL="12700" marR="5080">
              <a:lnSpc>
                <a:spcPct val="152800"/>
              </a:lnSpc>
              <a:spcBef>
                <a:spcPts val="915"/>
              </a:spcBef>
            </a:pP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사용자</a:t>
            </a:r>
            <a:r>
              <a:rPr dirty="0" sz="1350" spc="-14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인증</a:t>
            </a:r>
            <a:r>
              <a:rPr dirty="0" sz="1350" spc="-14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10">
                <a:solidFill>
                  <a:srgbClr val="DBD6E4"/>
                </a:solidFill>
                <a:latin typeface="맑은 고딕"/>
                <a:cs typeface="맑은 고딕"/>
              </a:rPr>
              <a:t>및</a:t>
            </a:r>
            <a:r>
              <a:rPr dirty="0" sz="1350" spc="-14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데이터베이스</a:t>
            </a:r>
            <a:r>
              <a:rPr dirty="0" sz="1350" spc="-14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14">
                <a:solidFill>
                  <a:srgbClr val="DBD6E4"/>
                </a:solidFill>
                <a:latin typeface="맑은 고딕"/>
                <a:cs typeface="맑은 고딕"/>
              </a:rPr>
              <a:t>설정</a:t>
            </a:r>
            <a:r>
              <a:rPr dirty="0" sz="1350" spc="-114">
                <a:solidFill>
                  <a:srgbClr val="DBD6E4"/>
                </a:solidFill>
                <a:latin typeface="Lucida Sans Unicode"/>
                <a:cs typeface="Lucida Sans Unicode"/>
              </a:rPr>
              <a:t>,</a:t>
            </a:r>
            <a:r>
              <a:rPr dirty="0" sz="1350" spc="-165">
                <a:solidFill>
                  <a:srgbClr val="DBD6E4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개발</a:t>
            </a:r>
            <a:r>
              <a:rPr dirty="0" sz="1350" spc="-14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도구</a:t>
            </a:r>
            <a:r>
              <a:rPr dirty="0" sz="1350" spc="-14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지원  </a:t>
            </a:r>
            <a:r>
              <a:rPr dirty="0" sz="1350" spc="-110">
                <a:solidFill>
                  <a:srgbClr val="DBD6E4"/>
                </a:solidFill>
                <a:latin typeface="맑은 고딕"/>
                <a:cs typeface="맑은 고딕"/>
              </a:rPr>
              <a:t>등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다양한 솔루션</a:t>
            </a:r>
            <a:r>
              <a:rPr dirty="0" sz="1350" spc="-23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제공</a:t>
            </a:r>
            <a:r>
              <a:rPr dirty="0" sz="1350" spc="-95">
                <a:solidFill>
                  <a:srgbClr val="DBD6E4"/>
                </a:solidFill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05487" y="1852612"/>
            <a:ext cx="3981450" cy="1419225"/>
          </a:xfrm>
          <a:custGeom>
            <a:avLst/>
            <a:gdLst/>
            <a:ahLst/>
            <a:cxnLst/>
            <a:rect l="l" t="t" r="r" b="b"/>
            <a:pathLst>
              <a:path w="3981450" h="1419225">
                <a:moveTo>
                  <a:pt x="3936009" y="1419224"/>
                </a:moveTo>
                <a:lnTo>
                  <a:pt x="45440" y="1419224"/>
                </a:lnTo>
                <a:lnTo>
                  <a:pt x="38757" y="1417895"/>
                </a:lnTo>
                <a:lnTo>
                  <a:pt x="6645" y="1393302"/>
                </a:lnTo>
                <a:lnTo>
                  <a:pt x="0" y="1373784"/>
                </a:lnTo>
                <a:lnTo>
                  <a:pt x="0" y="45440"/>
                </a:lnTo>
                <a:lnTo>
                  <a:pt x="20255" y="10431"/>
                </a:lnTo>
                <a:lnTo>
                  <a:pt x="45440" y="0"/>
                </a:lnTo>
                <a:lnTo>
                  <a:pt x="3936009" y="0"/>
                </a:lnTo>
                <a:lnTo>
                  <a:pt x="3971017" y="20256"/>
                </a:lnTo>
                <a:lnTo>
                  <a:pt x="3981449" y="45440"/>
                </a:lnTo>
                <a:lnTo>
                  <a:pt x="3981449" y="1373784"/>
                </a:lnTo>
                <a:lnTo>
                  <a:pt x="3961192" y="1408792"/>
                </a:lnTo>
                <a:lnTo>
                  <a:pt x="3936009" y="1419224"/>
                </a:lnTo>
                <a:close/>
              </a:path>
            </a:pathLst>
          </a:custGeom>
          <a:solidFill>
            <a:srgbClr val="3C12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10249" y="1857374"/>
            <a:ext cx="3971923" cy="1409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05486" y="1852612"/>
            <a:ext cx="3981450" cy="1419225"/>
          </a:xfrm>
          <a:custGeom>
            <a:avLst/>
            <a:gdLst/>
            <a:ahLst/>
            <a:cxnLst/>
            <a:rect l="l" t="t" r="r" b="b"/>
            <a:pathLst>
              <a:path w="3981450" h="1419225">
                <a:moveTo>
                  <a:pt x="0" y="1366837"/>
                </a:moveTo>
                <a:lnTo>
                  <a:pt x="0" y="52387"/>
                </a:lnTo>
                <a:lnTo>
                  <a:pt x="0" y="48947"/>
                </a:lnTo>
                <a:lnTo>
                  <a:pt x="335" y="45540"/>
                </a:lnTo>
                <a:lnTo>
                  <a:pt x="15343" y="15344"/>
                </a:lnTo>
                <a:lnTo>
                  <a:pt x="17775" y="12911"/>
                </a:lnTo>
                <a:lnTo>
                  <a:pt x="32339" y="3987"/>
                </a:lnTo>
                <a:lnTo>
                  <a:pt x="35518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8" y="0"/>
                </a:lnTo>
                <a:lnTo>
                  <a:pt x="52388" y="0"/>
                </a:lnTo>
                <a:lnTo>
                  <a:pt x="3929062" y="0"/>
                </a:lnTo>
                <a:lnTo>
                  <a:pt x="3932502" y="0"/>
                </a:lnTo>
                <a:lnTo>
                  <a:pt x="3935908" y="335"/>
                </a:lnTo>
                <a:lnTo>
                  <a:pt x="3966105" y="15344"/>
                </a:lnTo>
                <a:lnTo>
                  <a:pt x="3968538" y="17776"/>
                </a:lnTo>
                <a:lnTo>
                  <a:pt x="3970710" y="20422"/>
                </a:lnTo>
                <a:lnTo>
                  <a:pt x="3972620" y="23282"/>
                </a:lnTo>
                <a:lnTo>
                  <a:pt x="3974530" y="26142"/>
                </a:lnTo>
                <a:lnTo>
                  <a:pt x="3980442" y="42167"/>
                </a:lnTo>
                <a:lnTo>
                  <a:pt x="3981114" y="45540"/>
                </a:lnTo>
                <a:lnTo>
                  <a:pt x="3981450" y="48947"/>
                </a:lnTo>
                <a:lnTo>
                  <a:pt x="3981450" y="52387"/>
                </a:lnTo>
                <a:lnTo>
                  <a:pt x="3981450" y="1366837"/>
                </a:lnTo>
                <a:lnTo>
                  <a:pt x="3981450" y="1370276"/>
                </a:lnTo>
                <a:lnTo>
                  <a:pt x="3981114" y="1373683"/>
                </a:lnTo>
                <a:lnTo>
                  <a:pt x="3980442" y="1377057"/>
                </a:lnTo>
                <a:lnTo>
                  <a:pt x="3979771" y="1380430"/>
                </a:lnTo>
                <a:lnTo>
                  <a:pt x="3972620" y="1395941"/>
                </a:lnTo>
                <a:lnTo>
                  <a:pt x="3970710" y="1398802"/>
                </a:lnTo>
                <a:lnTo>
                  <a:pt x="3958165" y="1410395"/>
                </a:lnTo>
                <a:lnTo>
                  <a:pt x="3955306" y="1412306"/>
                </a:lnTo>
                <a:lnTo>
                  <a:pt x="3929062" y="1419224"/>
                </a:lnTo>
                <a:lnTo>
                  <a:pt x="52388" y="1419224"/>
                </a:lnTo>
                <a:lnTo>
                  <a:pt x="15343" y="1403880"/>
                </a:lnTo>
                <a:lnTo>
                  <a:pt x="0" y="1370276"/>
                </a:lnTo>
                <a:lnTo>
                  <a:pt x="0" y="1366837"/>
                </a:lnTo>
                <a:close/>
              </a:path>
            </a:pathLst>
          </a:custGeom>
          <a:ln w="9524">
            <a:solidFill>
              <a:srgbClr val="4817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68999" y="2011362"/>
            <a:ext cx="108013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90">
                <a:solidFill>
                  <a:srgbClr val="DBD6E4"/>
                </a:solidFill>
                <a:latin typeface="맑은 고딕"/>
                <a:cs typeface="맑은 고딕"/>
              </a:rPr>
              <a:t>실시간</a:t>
            </a:r>
            <a:r>
              <a:rPr dirty="0" sz="1650" spc="-17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650" spc="-90">
                <a:solidFill>
                  <a:srgbClr val="DBD6E4"/>
                </a:solidFill>
                <a:latin typeface="맑은 고딕"/>
                <a:cs typeface="맑은 고딕"/>
              </a:rPr>
              <a:t>기능</a:t>
            </a:r>
            <a:endParaRPr sz="165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8999" y="2492375"/>
            <a:ext cx="304800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데이터 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업데이트 </a:t>
            </a:r>
            <a:r>
              <a:rPr dirty="0" sz="1350" spc="-110">
                <a:solidFill>
                  <a:srgbClr val="DBD6E4"/>
                </a:solidFill>
                <a:latin typeface="맑은 고딕"/>
                <a:cs typeface="맑은 고딕"/>
              </a:rPr>
              <a:t>및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실시간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알림 기능</a:t>
            </a:r>
            <a:r>
              <a:rPr dirty="0" sz="1350" spc="-37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제공</a:t>
            </a:r>
            <a:r>
              <a:rPr dirty="0" sz="1350" spc="-95">
                <a:solidFill>
                  <a:srgbClr val="DBD6E4"/>
                </a:solidFill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52587" y="3452812"/>
            <a:ext cx="3971925" cy="1419225"/>
          </a:xfrm>
          <a:custGeom>
            <a:avLst/>
            <a:gdLst/>
            <a:ahLst/>
            <a:cxnLst/>
            <a:rect l="l" t="t" r="r" b="b"/>
            <a:pathLst>
              <a:path w="3971925" h="1419225">
                <a:moveTo>
                  <a:pt x="3926484" y="1419224"/>
                </a:moveTo>
                <a:lnTo>
                  <a:pt x="45440" y="1419224"/>
                </a:lnTo>
                <a:lnTo>
                  <a:pt x="38758" y="1417895"/>
                </a:lnTo>
                <a:lnTo>
                  <a:pt x="6646" y="1393302"/>
                </a:lnTo>
                <a:lnTo>
                  <a:pt x="0" y="1373784"/>
                </a:lnTo>
                <a:lnTo>
                  <a:pt x="0" y="45440"/>
                </a:lnTo>
                <a:lnTo>
                  <a:pt x="20256" y="10431"/>
                </a:lnTo>
                <a:lnTo>
                  <a:pt x="45440" y="0"/>
                </a:lnTo>
                <a:lnTo>
                  <a:pt x="3926484" y="0"/>
                </a:lnTo>
                <a:lnTo>
                  <a:pt x="3961492" y="20255"/>
                </a:lnTo>
                <a:lnTo>
                  <a:pt x="3971924" y="45440"/>
                </a:lnTo>
                <a:lnTo>
                  <a:pt x="3971924" y="1373784"/>
                </a:lnTo>
                <a:lnTo>
                  <a:pt x="3951668" y="1408792"/>
                </a:lnTo>
                <a:lnTo>
                  <a:pt x="3926484" y="1419224"/>
                </a:lnTo>
                <a:close/>
              </a:path>
            </a:pathLst>
          </a:custGeom>
          <a:solidFill>
            <a:srgbClr val="3C12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57350" y="3457575"/>
            <a:ext cx="3962399" cy="1409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52587" y="3452812"/>
            <a:ext cx="3971925" cy="1419225"/>
          </a:xfrm>
          <a:custGeom>
            <a:avLst/>
            <a:gdLst/>
            <a:ahLst/>
            <a:cxnLst/>
            <a:rect l="l" t="t" r="r" b="b"/>
            <a:pathLst>
              <a:path w="3971925" h="1419225">
                <a:moveTo>
                  <a:pt x="0" y="1366837"/>
                </a:moveTo>
                <a:lnTo>
                  <a:pt x="0" y="5238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6"/>
                </a:lnTo>
                <a:lnTo>
                  <a:pt x="1677" y="38792"/>
                </a:lnTo>
                <a:lnTo>
                  <a:pt x="2671" y="35517"/>
                </a:lnTo>
                <a:lnTo>
                  <a:pt x="3987" y="32338"/>
                </a:lnTo>
                <a:lnTo>
                  <a:pt x="5304" y="29160"/>
                </a:lnTo>
                <a:lnTo>
                  <a:pt x="6917" y="26141"/>
                </a:lnTo>
                <a:lnTo>
                  <a:pt x="8828" y="23281"/>
                </a:lnTo>
                <a:lnTo>
                  <a:pt x="10739" y="20421"/>
                </a:lnTo>
                <a:lnTo>
                  <a:pt x="12911" y="17775"/>
                </a:lnTo>
                <a:lnTo>
                  <a:pt x="15344" y="15343"/>
                </a:lnTo>
                <a:lnTo>
                  <a:pt x="17776" y="12911"/>
                </a:lnTo>
                <a:lnTo>
                  <a:pt x="20422" y="10739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3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1" y="335"/>
                </a:lnTo>
                <a:lnTo>
                  <a:pt x="48947" y="0"/>
                </a:lnTo>
                <a:lnTo>
                  <a:pt x="52387" y="0"/>
                </a:lnTo>
                <a:lnTo>
                  <a:pt x="3919537" y="0"/>
                </a:lnTo>
                <a:lnTo>
                  <a:pt x="3922976" y="0"/>
                </a:lnTo>
                <a:lnTo>
                  <a:pt x="3926383" y="335"/>
                </a:lnTo>
                <a:lnTo>
                  <a:pt x="3929757" y="1006"/>
                </a:lnTo>
                <a:lnTo>
                  <a:pt x="3933130" y="1677"/>
                </a:lnTo>
                <a:lnTo>
                  <a:pt x="3948641" y="8828"/>
                </a:lnTo>
                <a:lnTo>
                  <a:pt x="3951502" y="10739"/>
                </a:lnTo>
                <a:lnTo>
                  <a:pt x="3954148" y="12911"/>
                </a:lnTo>
                <a:lnTo>
                  <a:pt x="3956580" y="15343"/>
                </a:lnTo>
                <a:lnTo>
                  <a:pt x="3959012" y="17775"/>
                </a:lnTo>
                <a:lnTo>
                  <a:pt x="3971924" y="52387"/>
                </a:lnTo>
                <a:lnTo>
                  <a:pt x="3971924" y="1366837"/>
                </a:lnTo>
                <a:lnTo>
                  <a:pt x="3956580" y="1403880"/>
                </a:lnTo>
                <a:lnTo>
                  <a:pt x="3919537" y="1419224"/>
                </a:lnTo>
                <a:lnTo>
                  <a:pt x="52387" y="1419224"/>
                </a:lnTo>
                <a:lnTo>
                  <a:pt x="23282" y="1410395"/>
                </a:lnTo>
                <a:lnTo>
                  <a:pt x="20422" y="1408484"/>
                </a:lnTo>
                <a:lnTo>
                  <a:pt x="8828" y="1395941"/>
                </a:lnTo>
                <a:lnTo>
                  <a:pt x="6917" y="1393081"/>
                </a:lnTo>
                <a:lnTo>
                  <a:pt x="1006" y="1377057"/>
                </a:lnTo>
                <a:lnTo>
                  <a:pt x="335" y="1373683"/>
                </a:lnTo>
                <a:lnTo>
                  <a:pt x="0" y="1370276"/>
                </a:lnTo>
                <a:lnTo>
                  <a:pt x="0" y="1366837"/>
                </a:lnTo>
                <a:close/>
              </a:path>
            </a:pathLst>
          </a:custGeom>
          <a:ln w="9524">
            <a:solidFill>
              <a:srgbClr val="4817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11337" y="3611562"/>
            <a:ext cx="3526790" cy="10267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90">
                <a:solidFill>
                  <a:srgbClr val="DBD6E4"/>
                </a:solidFill>
                <a:latin typeface="맑은 고딕"/>
                <a:cs typeface="맑은 고딕"/>
              </a:rPr>
              <a:t>구글 클라우드</a:t>
            </a:r>
            <a:r>
              <a:rPr dirty="0" sz="1650" spc="-13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650" spc="-90">
                <a:solidFill>
                  <a:srgbClr val="DBD6E4"/>
                </a:solidFill>
                <a:latin typeface="맑은 고딕"/>
                <a:cs typeface="맑은 고딕"/>
              </a:rPr>
              <a:t>통합</a:t>
            </a:r>
            <a:endParaRPr sz="1650">
              <a:latin typeface="맑은 고딕"/>
              <a:cs typeface="맑은 고딕"/>
            </a:endParaRPr>
          </a:p>
          <a:p>
            <a:pPr marL="12700" marR="5080">
              <a:lnSpc>
                <a:spcPct val="148100"/>
              </a:lnSpc>
              <a:spcBef>
                <a:spcPts val="1065"/>
              </a:spcBef>
            </a:pP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의도치</a:t>
            </a:r>
            <a:r>
              <a:rPr dirty="0" sz="1350" spc="-14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않은</a:t>
            </a:r>
            <a:r>
              <a:rPr dirty="0" sz="1350" spc="-14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데이터</a:t>
            </a:r>
            <a:r>
              <a:rPr dirty="0" sz="1350" spc="-14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유실</a:t>
            </a:r>
            <a:r>
              <a:rPr dirty="0" sz="1350" spc="-14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방지</a:t>
            </a:r>
            <a:r>
              <a:rPr dirty="0" sz="1350" spc="-14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10">
                <a:solidFill>
                  <a:srgbClr val="DBD6E4"/>
                </a:solidFill>
                <a:latin typeface="맑은 고딕"/>
                <a:cs typeface="맑은 고딕"/>
              </a:rPr>
              <a:t>및</a:t>
            </a:r>
            <a:r>
              <a:rPr dirty="0" sz="1350" spc="-14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안정적인</a:t>
            </a:r>
            <a:r>
              <a:rPr dirty="0" sz="1350" spc="-14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운영환 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경을</a:t>
            </a:r>
            <a:r>
              <a:rPr dirty="0" sz="1350" spc="-15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제공함</a:t>
            </a:r>
            <a:r>
              <a:rPr dirty="0" sz="1350" spc="-90">
                <a:solidFill>
                  <a:srgbClr val="DBD6E4"/>
                </a:solidFill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05487" y="3452812"/>
            <a:ext cx="3981450" cy="1419225"/>
          </a:xfrm>
          <a:custGeom>
            <a:avLst/>
            <a:gdLst/>
            <a:ahLst/>
            <a:cxnLst/>
            <a:rect l="l" t="t" r="r" b="b"/>
            <a:pathLst>
              <a:path w="3981450" h="1419225">
                <a:moveTo>
                  <a:pt x="3936009" y="1419224"/>
                </a:moveTo>
                <a:lnTo>
                  <a:pt x="45440" y="1419224"/>
                </a:lnTo>
                <a:lnTo>
                  <a:pt x="38757" y="1417895"/>
                </a:lnTo>
                <a:lnTo>
                  <a:pt x="6645" y="1393302"/>
                </a:lnTo>
                <a:lnTo>
                  <a:pt x="0" y="1373784"/>
                </a:lnTo>
                <a:lnTo>
                  <a:pt x="0" y="45440"/>
                </a:lnTo>
                <a:lnTo>
                  <a:pt x="20255" y="10431"/>
                </a:lnTo>
                <a:lnTo>
                  <a:pt x="45440" y="0"/>
                </a:lnTo>
                <a:lnTo>
                  <a:pt x="3936009" y="0"/>
                </a:lnTo>
                <a:lnTo>
                  <a:pt x="3971017" y="20255"/>
                </a:lnTo>
                <a:lnTo>
                  <a:pt x="3981449" y="45440"/>
                </a:lnTo>
                <a:lnTo>
                  <a:pt x="3981449" y="1373784"/>
                </a:lnTo>
                <a:lnTo>
                  <a:pt x="3961192" y="1408792"/>
                </a:lnTo>
                <a:lnTo>
                  <a:pt x="3936009" y="1419224"/>
                </a:lnTo>
                <a:close/>
              </a:path>
            </a:pathLst>
          </a:custGeom>
          <a:solidFill>
            <a:srgbClr val="3C12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810249" y="3457575"/>
            <a:ext cx="3971923" cy="1409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05486" y="3452812"/>
            <a:ext cx="3981450" cy="1419225"/>
          </a:xfrm>
          <a:custGeom>
            <a:avLst/>
            <a:gdLst/>
            <a:ahLst/>
            <a:cxnLst/>
            <a:rect l="l" t="t" r="r" b="b"/>
            <a:pathLst>
              <a:path w="3981450" h="1419225">
                <a:moveTo>
                  <a:pt x="0" y="1366837"/>
                </a:moveTo>
                <a:lnTo>
                  <a:pt x="0" y="52387"/>
                </a:lnTo>
                <a:lnTo>
                  <a:pt x="0" y="48947"/>
                </a:lnTo>
                <a:lnTo>
                  <a:pt x="335" y="45540"/>
                </a:lnTo>
                <a:lnTo>
                  <a:pt x="15343" y="15343"/>
                </a:lnTo>
                <a:lnTo>
                  <a:pt x="17775" y="12911"/>
                </a:lnTo>
                <a:lnTo>
                  <a:pt x="32339" y="3987"/>
                </a:lnTo>
                <a:lnTo>
                  <a:pt x="35518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8" y="0"/>
                </a:lnTo>
                <a:lnTo>
                  <a:pt x="52388" y="0"/>
                </a:lnTo>
                <a:lnTo>
                  <a:pt x="3929062" y="0"/>
                </a:lnTo>
                <a:lnTo>
                  <a:pt x="3932502" y="0"/>
                </a:lnTo>
                <a:lnTo>
                  <a:pt x="3935908" y="335"/>
                </a:lnTo>
                <a:lnTo>
                  <a:pt x="3939281" y="1006"/>
                </a:lnTo>
                <a:lnTo>
                  <a:pt x="3942655" y="1677"/>
                </a:lnTo>
                <a:lnTo>
                  <a:pt x="3966105" y="15343"/>
                </a:lnTo>
                <a:lnTo>
                  <a:pt x="3968538" y="17775"/>
                </a:lnTo>
                <a:lnTo>
                  <a:pt x="3980442" y="42166"/>
                </a:lnTo>
                <a:lnTo>
                  <a:pt x="3981114" y="45540"/>
                </a:lnTo>
                <a:lnTo>
                  <a:pt x="3981450" y="48947"/>
                </a:lnTo>
                <a:lnTo>
                  <a:pt x="3981450" y="52387"/>
                </a:lnTo>
                <a:lnTo>
                  <a:pt x="3981450" y="1366837"/>
                </a:lnTo>
                <a:lnTo>
                  <a:pt x="3981450" y="1370276"/>
                </a:lnTo>
                <a:lnTo>
                  <a:pt x="3981114" y="1373683"/>
                </a:lnTo>
                <a:lnTo>
                  <a:pt x="3980442" y="1377057"/>
                </a:lnTo>
                <a:lnTo>
                  <a:pt x="3979771" y="1380430"/>
                </a:lnTo>
                <a:lnTo>
                  <a:pt x="3972620" y="1395941"/>
                </a:lnTo>
                <a:lnTo>
                  <a:pt x="3970710" y="1398801"/>
                </a:lnTo>
                <a:lnTo>
                  <a:pt x="3958165" y="1410395"/>
                </a:lnTo>
                <a:lnTo>
                  <a:pt x="3955306" y="1412306"/>
                </a:lnTo>
                <a:lnTo>
                  <a:pt x="3929062" y="1419224"/>
                </a:lnTo>
                <a:lnTo>
                  <a:pt x="52388" y="1419224"/>
                </a:lnTo>
                <a:lnTo>
                  <a:pt x="23282" y="1410395"/>
                </a:lnTo>
                <a:lnTo>
                  <a:pt x="20421" y="1408484"/>
                </a:lnTo>
                <a:lnTo>
                  <a:pt x="335" y="1373683"/>
                </a:lnTo>
                <a:lnTo>
                  <a:pt x="0" y="1370276"/>
                </a:lnTo>
                <a:lnTo>
                  <a:pt x="0" y="1366837"/>
                </a:lnTo>
                <a:close/>
              </a:path>
            </a:pathLst>
          </a:custGeom>
          <a:ln w="9524">
            <a:solidFill>
              <a:srgbClr val="4817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968999" y="3611562"/>
            <a:ext cx="3488690" cy="10267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85">
                <a:solidFill>
                  <a:srgbClr val="DBD6E4"/>
                </a:solidFill>
                <a:latin typeface="맑은 고딕"/>
                <a:cs typeface="맑은 고딕"/>
              </a:rPr>
              <a:t>커스터마이즈</a:t>
            </a:r>
            <a:r>
              <a:rPr dirty="0" sz="1650" spc="-114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650" spc="-90">
                <a:solidFill>
                  <a:srgbClr val="DBD6E4"/>
                </a:solidFill>
                <a:latin typeface="맑은 고딕"/>
                <a:cs typeface="맑은 고딕"/>
              </a:rPr>
              <a:t>가능</a:t>
            </a:r>
            <a:endParaRPr sz="1650">
              <a:latin typeface="맑은 고딕"/>
              <a:cs typeface="맑은 고딕"/>
            </a:endParaRPr>
          </a:p>
          <a:p>
            <a:pPr marL="12700" marR="5080">
              <a:lnSpc>
                <a:spcPct val="148100"/>
              </a:lnSpc>
              <a:spcBef>
                <a:spcPts val="1065"/>
              </a:spcBef>
            </a:pP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개발자들이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직접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사용자 환경에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맞춰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설정과</a:t>
            </a:r>
            <a:r>
              <a:rPr dirty="0" sz="1350" spc="-36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조절 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가능</a:t>
            </a:r>
            <a:r>
              <a:rPr dirty="0" sz="1350" spc="-95">
                <a:solidFill>
                  <a:srgbClr val="DBD6E4"/>
                </a:solidFill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1073150"/>
            <a:ext cx="402971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240">
                <a:latin typeface="Book Antiqua"/>
                <a:cs typeface="Book Antiqua"/>
              </a:rPr>
              <a:t>Firebase </a:t>
            </a:r>
            <a:r>
              <a:rPr dirty="0" sz="3350" spc="-260">
                <a:latin typeface="맑은 고딕"/>
                <a:cs typeface="맑은 고딕"/>
              </a:rPr>
              <a:t>주요</a:t>
            </a:r>
            <a:r>
              <a:rPr dirty="0" sz="3350" spc="-565">
                <a:latin typeface="맑은 고딕"/>
                <a:cs typeface="맑은 고딕"/>
              </a:rPr>
              <a:t> </a:t>
            </a:r>
            <a:r>
              <a:rPr dirty="0" sz="3350" spc="-265">
                <a:latin typeface="맑은 고딕"/>
                <a:cs typeface="맑은 고딕"/>
              </a:rPr>
              <a:t>기능들</a:t>
            </a:r>
            <a:endParaRPr sz="335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2625" y="1819275"/>
            <a:ext cx="1285874" cy="1285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98240" y="3211512"/>
            <a:ext cx="159448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90">
                <a:solidFill>
                  <a:srgbClr val="F1F0F4"/>
                </a:solidFill>
                <a:latin typeface="맑은 고딕"/>
                <a:cs typeface="맑은 고딕"/>
              </a:rPr>
              <a:t>인증 </a:t>
            </a:r>
            <a:r>
              <a:rPr dirty="0" sz="1650" spc="-100">
                <a:solidFill>
                  <a:srgbClr val="F1F0F4"/>
                </a:solidFill>
                <a:latin typeface="맑은 고딕"/>
                <a:cs typeface="맑은 고딕"/>
              </a:rPr>
              <a:t>및 </a:t>
            </a:r>
            <a:r>
              <a:rPr dirty="0" sz="1650" spc="-90">
                <a:solidFill>
                  <a:srgbClr val="F1F0F4"/>
                </a:solidFill>
                <a:latin typeface="맑은 고딕"/>
                <a:cs typeface="맑은 고딕"/>
              </a:rPr>
              <a:t>연동</a:t>
            </a:r>
            <a:r>
              <a:rPr dirty="0" sz="1650" spc="-220">
                <a:solidFill>
                  <a:srgbClr val="F1F0F4"/>
                </a:solidFill>
                <a:latin typeface="맑은 고딕"/>
                <a:cs typeface="맑은 고딕"/>
              </a:rPr>
              <a:t> </a:t>
            </a:r>
            <a:r>
              <a:rPr dirty="0" sz="1650" spc="-90">
                <a:solidFill>
                  <a:srgbClr val="F1F0F4"/>
                </a:solidFill>
                <a:latin typeface="맑은 고딕"/>
                <a:cs typeface="맑은 고딕"/>
              </a:rPr>
              <a:t>기능</a:t>
            </a:r>
            <a:endParaRPr sz="165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9653" y="3583939"/>
            <a:ext cx="1812289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4515" marR="5080" indent="-552450">
              <a:lnSpc>
                <a:spcPct val="152800"/>
              </a:lnSpc>
              <a:spcBef>
                <a:spcPts val="100"/>
              </a:spcBef>
            </a:pP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사용자</a:t>
            </a:r>
            <a:r>
              <a:rPr dirty="0" sz="1350" spc="-18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10">
                <a:solidFill>
                  <a:srgbClr val="DBD6E4"/>
                </a:solidFill>
                <a:latin typeface="맑은 고딕"/>
                <a:cs typeface="맑은 고딕"/>
              </a:rPr>
              <a:t>로그인</a:t>
            </a:r>
            <a:r>
              <a:rPr dirty="0" sz="1350" spc="-110">
                <a:solidFill>
                  <a:srgbClr val="DBD6E4"/>
                </a:solidFill>
                <a:latin typeface="Lucida Sans Unicode"/>
                <a:cs typeface="Lucida Sans Unicode"/>
              </a:rPr>
              <a:t>/</a:t>
            </a:r>
            <a:r>
              <a:rPr dirty="0" sz="1350" spc="-110">
                <a:solidFill>
                  <a:srgbClr val="DBD6E4"/>
                </a:solidFill>
                <a:latin typeface="맑은 고딕"/>
                <a:cs typeface="맑은 고딕"/>
              </a:rPr>
              <a:t>가입</a:t>
            </a:r>
            <a:r>
              <a:rPr dirty="0" sz="1350" spc="-110">
                <a:solidFill>
                  <a:srgbClr val="DBD6E4"/>
                </a:solidFill>
                <a:latin typeface="Lucida Sans Unicode"/>
                <a:cs typeface="Lucida Sans Unicode"/>
              </a:rPr>
              <a:t>/</a:t>
            </a:r>
            <a:r>
              <a:rPr dirty="0" sz="1350" spc="-110">
                <a:solidFill>
                  <a:srgbClr val="DBD6E4"/>
                </a:solidFill>
                <a:latin typeface="맑은 고딕"/>
                <a:cs typeface="맑은 고딕"/>
              </a:rPr>
              <a:t>인증 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기능</a:t>
            </a:r>
            <a:r>
              <a:rPr dirty="0" sz="1350" spc="-15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지원</a:t>
            </a:r>
            <a:r>
              <a:rPr dirty="0" sz="1350" spc="-95">
                <a:solidFill>
                  <a:srgbClr val="DBD6E4"/>
                </a:solidFill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29075" y="1819275"/>
            <a:ext cx="1285874" cy="1285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715146" y="3192462"/>
            <a:ext cx="1878964" cy="1626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445770" marR="404495" indent="-52705">
              <a:lnSpc>
                <a:spcPct val="109800"/>
              </a:lnSpc>
              <a:spcBef>
                <a:spcPts val="90"/>
              </a:spcBef>
            </a:pPr>
            <a:r>
              <a:rPr dirty="0" sz="1650" spc="135">
                <a:solidFill>
                  <a:srgbClr val="F1F0F4"/>
                </a:solidFill>
                <a:latin typeface="Book Antiqua"/>
                <a:cs typeface="Book Antiqua"/>
              </a:rPr>
              <a:t>Realtime  </a:t>
            </a:r>
            <a:r>
              <a:rPr dirty="0" sz="1650" spc="140">
                <a:solidFill>
                  <a:srgbClr val="F1F0F4"/>
                </a:solidFill>
                <a:latin typeface="Book Antiqua"/>
                <a:cs typeface="Book Antiqua"/>
              </a:rPr>
              <a:t>D</a:t>
            </a:r>
            <a:r>
              <a:rPr dirty="0" sz="1650" spc="140">
                <a:solidFill>
                  <a:srgbClr val="F1F0F4"/>
                </a:solidFill>
                <a:latin typeface="Book Antiqua"/>
                <a:cs typeface="Book Antiqua"/>
              </a:rPr>
              <a:t>a</a:t>
            </a:r>
            <a:r>
              <a:rPr dirty="0" sz="1650" spc="125">
                <a:solidFill>
                  <a:srgbClr val="F1F0F4"/>
                </a:solidFill>
                <a:latin typeface="Book Antiqua"/>
                <a:cs typeface="Book Antiqua"/>
              </a:rPr>
              <a:t>t</a:t>
            </a:r>
            <a:r>
              <a:rPr dirty="0" sz="1650" spc="140">
                <a:solidFill>
                  <a:srgbClr val="F1F0F4"/>
                </a:solidFill>
                <a:latin typeface="Book Antiqua"/>
                <a:cs typeface="Book Antiqua"/>
              </a:rPr>
              <a:t>a</a:t>
            </a:r>
            <a:r>
              <a:rPr dirty="0" sz="1650" spc="210">
                <a:solidFill>
                  <a:srgbClr val="F1F0F4"/>
                </a:solidFill>
                <a:latin typeface="Book Antiqua"/>
                <a:cs typeface="Book Antiqua"/>
              </a:rPr>
              <a:t>b</a:t>
            </a:r>
            <a:r>
              <a:rPr dirty="0" sz="1650" spc="140">
                <a:solidFill>
                  <a:srgbClr val="F1F0F4"/>
                </a:solidFill>
                <a:latin typeface="Book Antiqua"/>
                <a:cs typeface="Book Antiqua"/>
              </a:rPr>
              <a:t>a</a:t>
            </a:r>
            <a:r>
              <a:rPr dirty="0" sz="1650" spc="114">
                <a:solidFill>
                  <a:srgbClr val="F1F0F4"/>
                </a:solidFill>
                <a:latin typeface="Book Antiqua"/>
                <a:cs typeface="Book Antiqua"/>
              </a:rPr>
              <a:t>s</a:t>
            </a:r>
            <a:r>
              <a:rPr dirty="0" sz="1650" spc="225">
                <a:solidFill>
                  <a:srgbClr val="F1F0F4"/>
                </a:solidFill>
                <a:latin typeface="Book Antiqua"/>
                <a:cs typeface="Book Antiqua"/>
              </a:rPr>
              <a:t>e</a:t>
            </a:r>
            <a:endParaRPr sz="1650">
              <a:latin typeface="Book Antiqua"/>
              <a:cs typeface="Book Antiqua"/>
            </a:endParaRPr>
          </a:p>
          <a:p>
            <a:pPr algn="ctr" marL="12700" marR="5080" indent="1905">
              <a:lnSpc>
                <a:spcPct val="148100"/>
              </a:lnSpc>
              <a:spcBef>
                <a:spcPts val="1070"/>
              </a:spcBef>
            </a:pP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분산 데이터베이스</a:t>
            </a:r>
            <a:r>
              <a:rPr dirty="0" sz="1350" spc="-100">
                <a:solidFill>
                  <a:srgbClr val="DBD6E4"/>
                </a:solidFill>
                <a:latin typeface="Lucida Sans Unicode"/>
                <a:cs typeface="Lucida Sans Unicode"/>
              </a:rPr>
              <a:t>,</a:t>
            </a:r>
            <a:r>
              <a:rPr dirty="0" sz="1350" spc="-215">
                <a:solidFill>
                  <a:srgbClr val="DBD6E4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50">
                <a:solidFill>
                  <a:srgbClr val="DBD6E4"/>
                </a:solidFill>
                <a:latin typeface="Lucida Sans Unicode"/>
                <a:cs typeface="Lucida Sans Unicode"/>
              </a:rPr>
              <a:t>JSON  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형식으로 간편하게</a:t>
            </a:r>
            <a:r>
              <a:rPr dirty="0" sz="1350" spc="-24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데이터 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구조 설계</a:t>
            </a:r>
            <a:r>
              <a:rPr dirty="0" sz="1350" spc="-20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가능</a:t>
            </a:r>
            <a:r>
              <a:rPr dirty="0" sz="1350" spc="-95">
                <a:solidFill>
                  <a:srgbClr val="DBD6E4"/>
                </a:solidFill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15050" y="1819275"/>
            <a:ext cx="1285874" cy="1285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541690" y="3211512"/>
            <a:ext cx="422909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85">
                <a:solidFill>
                  <a:srgbClr val="F1F0F4"/>
                </a:solidFill>
                <a:latin typeface="맑은 고딕"/>
                <a:cs typeface="맑은 고딕"/>
              </a:rPr>
              <a:t>함</a:t>
            </a:r>
            <a:r>
              <a:rPr dirty="0" sz="1650" spc="-100">
                <a:solidFill>
                  <a:srgbClr val="F1F0F4"/>
                </a:solidFill>
                <a:latin typeface="맑은 고딕"/>
                <a:cs typeface="맑은 고딕"/>
              </a:rPr>
              <a:t>수</a:t>
            </a:r>
            <a:endParaRPr sz="165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3977" y="3583939"/>
            <a:ext cx="1917064" cy="12731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700" marR="5080">
              <a:lnSpc>
                <a:spcPct val="151200"/>
              </a:lnSpc>
              <a:spcBef>
                <a:spcPts val="125"/>
              </a:spcBef>
            </a:pPr>
            <a:r>
              <a:rPr dirty="0" sz="1350" spc="-40">
                <a:solidFill>
                  <a:srgbClr val="DBD6E4"/>
                </a:solidFill>
                <a:latin typeface="Lucida Sans Unicode"/>
                <a:cs typeface="Lucida Sans Unicode"/>
              </a:rPr>
              <a:t>HTTP</a:t>
            </a:r>
            <a:r>
              <a:rPr dirty="0" sz="1350" spc="-40">
                <a:solidFill>
                  <a:srgbClr val="DBD6E4"/>
                </a:solidFill>
                <a:latin typeface="맑은 고딕"/>
                <a:cs typeface="맑은 고딕"/>
              </a:rPr>
              <a:t>요청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또는 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라이브러  </a:t>
            </a:r>
            <a:r>
              <a:rPr dirty="0" sz="1350" spc="-110">
                <a:solidFill>
                  <a:srgbClr val="DBD6E4"/>
                </a:solidFill>
                <a:latin typeface="맑은 고딕"/>
                <a:cs typeface="맑은 고딕"/>
              </a:rPr>
              <a:t>리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호출과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같은 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이벤트에  응답하는 서버리스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기능</a:t>
            </a:r>
            <a:r>
              <a:rPr dirty="0" sz="1350" spc="-30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10">
                <a:solidFill>
                  <a:srgbClr val="DBD6E4"/>
                </a:solidFill>
                <a:latin typeface="맑은 고딕"/>
                <a:cs typeface="맑은 고딕"/>
              </a:rPr>
              <a:t>제 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공</a:t>
            </a:r>
            <a:r>
              <a:rPr dirty="0" sz="1350" spc="-95">
                <a:solidFill>
                  <a:srgbClr val="DBD6E4"/>
                </a:solidFill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91500" y="1819275"/>
            <a:ext cx="1285874" cy="1285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091884" y="3211512"/>
            <a:ext cx="148018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90">
                <a:solidFill>
                  <a:srgbClr val="F1F0F4"/>
                </a:solidFill>
                <a:latin typeface="맑은 고딕"/>
                <a:cs typeface="맑은 고딕"/>
              </a:rPr>
              <a:t>클라우드</a:t>
            </a:r>
            <a:r>
              <a:rPr dirty="0" sz="1650" spc="-155">
                <a:solidFill>
                  <a:srgbClr val="F1F0F4"/>
                </a:solidFill>
                <a:latin typeface="맑은 고딕"/>
                <a:cs typeface="맑은 고딕"/>
              </a:rPr>
              <a:t> </a:t>
            </a:r>
            <a:r>
              <a:rPr dirty="0" sz="1650" spc="-90">
                <a:solidFill>
                  <a:srgbClr val="F1F0F4"/>
                </a:solidFill>
                <a:latin typeface="맑은 고딕"/>
                <a:cs typeface="맑은 고딕"/>
              </a:rPr>
              <a:t>메시징</a:t>
            </a:r>
            <a:endParaRPr sz="165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2809" y="3583939"/>
            <a:ext cx="1917064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8815" marR="5080" indent="-666750">
              <a:lnSpc>
                <a:spcPct val="152800"/>
              </a:lnSpc>
              <a:spcBef>
                <a:spcPts val="100"/>
              </a:spcBef>
            </a:pP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애플리케이션 </a:t>
            </a:r>
            <a:r>
              <a:rPr dirty="0" sz="1350" spc="-110">
                <a:solidFill>
                  <a:srgbClr val="DBD6E4"/>
                </a:solidFill>
                <a:latin typeface="맑은 고딕"/>
                <a:cs typeface="맑은 고딕"/>
              </a:rPr>
              <a:t>내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메시지</a:t>
            </a:r>
            <a:r>
              <a:rPr dirty="0" sz="1350" spc="-27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10">
                <a:solidFill>
                  <a:srgbClr val="DBD6E4"/>
                </a:solidFill>
                <a:latin typeface="맑은 고딕"/>
                <a:cs typeface="맑은 고딕"/>
              </a:rPr>
              <a:t>전  송</a:t>
            </a:r>
            <a:r>
              <a:rPr dirty="0" sz="1350" spc="-15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가능</a:t>
            </a:r>
            <a:r>
              <a:rPr dirty="0" sz="1350" spc="-95">
                <a:solidFill>
                  <a:srgbClr val="DBD6E4"/>
                </a:solidFill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1120775"/>
            <a:ext cx="559181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350"/>
              <a:t>Firebase </a:t>
            </a:r>
            <a:r>
              <a:rPr dirty="0" sz="3350" spc="-265">
                <a:latin typeface="맑은 고딕"/>
                <a:cs typeface="맑은 고딕"/>
              </a:rPr>
              <a:t>실시간</a:t>
            </a:r>
            <a:r>
              <a:rPr dirty="0" sz="3350" spc="-595">
                <a:latin typeface="맑은 고딕"/>
                <a:cs typeface="맑은 고딕"/>
              </a:rPr>
              <a:t> </a:t>
            </a:r>
            <a:r>
              <a:rPr dirty="0" sz="3350" spc="-270">
                <a:latin typeface="맑은 고딕"/>
                <a:cs typeface="맑은 고딕"/>
              </a:rPr>
              <a:t>데이터베이스</a:t>
            </a:r>
            <a:endParaRPr sz="335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4999" y="1866899"/>
            <a:ext cx="0" cy="3000375"/>
          </a:xfrm>
          <a:custGeom>
            <a:avLst/>
            <a:gdLst/>
            <a:ahLst/>
            <a:cxnLst/>
            <a:rect l="l" t="t" r="r" b="b"/>
            <a:pathLst>
              <a:path w="0" h="3000375">
                <a:moveTo>
                  <a:pt x="0" y="0"/>
                </a:moveTo>
                <a:lnTo>
                  <a:pt x="0" y="3000374"/>
                </a:lnTo>
              </a:path>
            </a:pathLst>
          </a:custGeom>
          <a:ln w="38099">
            <a:solidFill>
              <a:srgbClr val="4817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12643" y="2130772"/>
            <a:ext cx="600075" cy="0"/>
          </a:xfrm>
          <a:custGeom>
            <a:avLst/>
            <a:gdLst/>
            <a:ahLst/>
            <a:cxnLst/>
            <a:rect l="l" t="t" r="r" b="b"/>
            <a:pathLst>
              <a:path w="600075" h="0">
                <a:moveTo>
                  <a:pt x="0" y="0"/>
                </a:moveTo>
                <a:lnTo>
                  <a:pt x="600074" y="0"/>
                </a:lnTo>
              </a:path>
            </a:pathLst>
          </a:custGeom>
          <a:ln w="28574">
            <a:solidFill>
              <a:srgbClr val="4817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26880" y="1947862"/>
            <a:ext cx="381000" cy="371475"/>
          </a:xfrm>
          <a:custGeom>
            <a:avLst/>
            <a:gdLst/>
            <a:ahLst/>
            <a:cxnLst/>
            <a:rect l="l" t="t" r="r" b="b"/>
            <a:pathLst>
              <a:path w="381000" h="371475">
                <a:moveTo>
                  <a:pt x="335559" y="371474"/>
                </a:moveTo>
                <a:lnTo>
                  <a:pt x="45440" y="371474"/>
                </a:lnTo>
                <a:lnTo>
                  <a:pt x="38757" y="370145"/>
                </a:lnTo>
                <a:lnTo>
                  <a:pt x="6646" y="345553"/>
                </a:lnTo>
                <a:lnTo>
                  <a:pt x="0" y="326034"/>
                </a:lnTo>
                <a:lnTo>
                  <a:pt x="0" y="45440"/>
                </a:lnTo>
                <a:lnTo>
                  <a:pt x="20256" y="10431"/>
                </a:lnTo>
                <a:lnTo>
                  <a:pt x="45440" y="0"/>
                </a:lnTo>
                <a:lnTo>
                  <a:pt x="335559" y="0"/>
                </a:lnTo>
                <a:lnTo>
                  <a:pt x="370567" y="20256"/>
                </a:lnTo>
                <a:lnTo>
                  <a:pt x="380999" y="45440"/>
                </a:lnTo>
                <a:lnTo>
                  <a:pt x="380999" y="326034"/>
                </a:lnTo>
                <a:lnTo>
                  <a:pt x="360743" y="361043"/>
                </a:lnTo>
                <a:lnTo>
                  <a:pt x="335559" y="371474"/>
                </a:lnTo>
                <a:close/>
              </a:path>
            </a:pathLst>
          </a:custGeom>
          <a:solidFill>
            <a:srgbClr val="3C12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31643" y="1952624"/>
            <a:ext cx="371473" cy="361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26881" y="1947862"/>
            <a:ext cx="381000" cy="371475"/>
          </a:xfrm>
          <a:custGeom>
            <a:avLst/>
            <a:gdLst/>
            <a:ahLst/>
            <a:cxnLst/>
            <a:rect l="l" t="t" r="r" b="b"/>
            <a:pathLst>
              <a:path w="381000" h="371475">
                <a:moveTo>
                  <a:pt x="0" y="319087"/>
                </a:moveTo>
                <a:lnTo>
                  <a:pt x="0" y="5238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7"/>
                </a:lnTo>
                <a:lnTo>
                  <a:pt x="1677" y="38793"/>
                </a:lnTo>
                <a:lnTo>
                  <a:pt x="2671" y="35517"/>
                </a:lnTo>
                <a:lnTo>
                  <a:pt x="3987" y="32339"/>
                </a:lnTo>
                <a:lnTo>
                  <a:pt x="5304" y="29161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4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7" y="0"/>
                </a:lnTo>
                <a:lnTo>
                  <a:pt x="52387" y="0"/>
                </a:lnTo>
                <a:lnTo>
                  <a:pt x="328612" y="0"/>
                </a:lnTo>
                <a:lnTo>
                  <a:pt x="332052" y="0"/>
                </a:lnTo>
                <a:lnTo>
                  <a:pt x="335459" y="335"/>
                </a:lnTo>
                <a:lnTo>
                  <a:pt x="338832" y="1006"/>
                </a:lnTo>
                <a:lnTo>
                  <a:pt x="342206" y="1677"/>
                </a:lnTo>
                <a:lnTo>
                  <a:pt x="345482" y="2671"/>
                </a:lnTo>
                <a:lnTo>
                  <a:pt x="348660" y="3987"/>
                </a:lnTo>
                <a:lnTo>
                  <a:pt x="351838" y="5304"/>
                </a:lnTo>
                <a:lnTo>
                  <a:pt x="354857" y="6917"/>
                </a:lnTo>
                <a:lnTo>
                  <a:pt x="357717" y="8828"/>
                </a:lnTo>
                <a:lnTo>
                  <a:pt x="360577" y="10739"/>
                </a:lnTo>
                <a:lnTo>
                  <a:pt x="379993" y="42167"/>
                </a:lnTo>
                <a:lnTo>
                  <a:pt x="380664" y="45540"/>
                </a:lnTo>
                <a:lnTo>
                  <a:pt x="380999" y="48947"/>
                </a:lnTo>
                <a:lnTo>
                  <a:pt x="380999" y="52387"/>
                </a:lnTo>
                <a:lnTo>
                  <a:pt x="380999" y="319087"/>
                </a:lnTo>
                <a:lnTo>
                  <a:pt x="380999" y="322527"/>
                </a:lnTo>
                <a:lnTo>
                  <a:pt x="380664" y="325934"/>
                </a:lnTo>
                <a:lnTo>
                  <a:pt x="379993" y="329307"/>
                </a:lnTo>
                <a:lnTo>
                  <a:pt x="379322" y="332681"/>
                </a:lnTo>
                <a:lnTo>
                  <a:pt x="365655" y="356130"/>
                </a:lnTo>
                <a:lnTo>
                  <a:pt x="363223" y="358563"/>
                </a:lnTo>
                <a:lnTo>
                  <a:pt x="360577" y="360735"/>
                </a:lnTo>
                <a:lnTo>
                  <a:pt x="357717" y="362646"/>
                </a:lnTo>
                <a:lnTo>
                  <a:pt x="354857" y="364557"/>
                </a:lnTo>
                <a:lnTo>
                  <a:pt x="351838" y="366170"/>
                </a:lnTo>
                <a:lnTo>
                  <a:pt x="348660" y="367487"/>
                </a:lnTo>
                <a:lnTo>
                  <a:pt x="345482" y="368803"/>
                </a:lnTo>
                <a:lnTo>
                  <a:pt x="328612" y="371474"/>
                </a:lnTo>
                <a:lnTo>
                  <a:pt x="52387" y="371474"/>
                </a:lnTo>
                <a:lnTo>
                  <a:pt x="32339" y="367487"/>
                </a:lnTo>
                <a:lnTo>
                  <a:pt x="29161" y="366170"/>
                </a:lnTo>
                <a:lnTo>
                  <a:pt x="8828" y="348192"/>
                </a:lnTo>
                <a:lnTo>
                  <a:pt x="6917" y="345332"/>
                </a:lnTo>
                <a:lnTo>
                  <a:pt x="5304" y="342313"/>
                </a:lnTo>
                <a:lnTo>
                  <a:pt x="3987" y="339135"/>
                </a:lnTo>
                <a:lnTo>
                  <a:pt x="2671" y="335957"/>
                </a:lnTo>
                <a:lnTo>
                  <a:pt x="1677" y="332681"/>
                </a:lnTo>
                <a:lnTo>
                  <a:pt x="1006" y="329307"/>
                </a:lnTo>
                <a:lnTo>
                  <a:pt x="335" y="325934"/>
                </a:lnTo>
                <a:lnTo>
                  <a:pt x="0" y="322527"/>
                </a:lnTo>
                <a:lnTo>
                  <a:pt x="0" y="319087"/>
                </a:lnTo>
                <a:close/>
              </a:path>
            </a:pathLst>
          </a:custGeom>
          <a:ln w="9524">
            <a:solidFill>
              <a:srgbClr val="4817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54675" y="1949450"/>
            <a:ext cx="11874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285">
                <a:solidFill>
                  <a:srgbClr val="DBD6E4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5275" y="2020887"/>
            <a:ext cx="2717165" cy="712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65">
                <a:solidFill>
                  <a:srgbClr val="DBD6E4"/>
                </a:solidFill>
                <a:latin typeface="Calibri"/>
                <a:cs typeface="Calibri"/>
              </a:rPr>
              <a:t>NoSQL</a:t>
            </a:r>
            <a:r>
              <a:rPr dirty="0" sz="1650" spc="50">
                <a:solidFill>
                  <a:srgbClr val="DBD6E4"/>
                </a:solidFill>
                <a:latin typeface="Calibri"/>
                <a:cs typeface="Calibri"/>
              </a:rPr>
              <a:t> </a:t>
            </a:r>
            <a:r>
              <a:rPr dirty="0" sz="1650" spc="204">
                <a:solidFill>
                  <a:srgbClr val="DBD6E4"/>
                </a:solidFill>
                <a:latin typeface="Calibri"/>
                <a:cs typeface="Calibri"/>
              </a:rPr>
              <a:t>Database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하나의 </a:t>
            </a:r>
            <a:r>
              <a:rPr dirty="0" sz="1350" spc="-5">
                <a:solidFill>
                  <a:srgbClr val="DBD6E4"/>
                </a:solidFill>
                <a:latin typeface="Lucida Sans Unicode"/>
                <a:cs typeface="Lucida Sans Unicode"/>
              </a:rPr>
              <a:t>JSON</a:t>
            </a:r>
            <a:r>
              <a:rPr dirty="0" sz="1350" spc="-5">
                <a:solidFill>
                  <a:srgbClr val="DBD6E4"/>
                </a:solidFill>
                <a:latin typeface="맑은 고딕"/>
                <a:cs typeface="맑은 고딕"/>
              </a:rPr>
              <a:t>트리로</a:t>
            </a:r>
            <a:r>
              <a:rPr dirty="0" sz="1350" spc="-30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데이터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저장 가능</a:t>
            </a:r>
            <a:endParaRPr sz="135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26805" y="2988022"/>
            <a:ext cx="600075" cy="0"/>
          </a:xfrm>
          <a:custGeom>
            <a:avLst/>
            <a:gdLst/>
            <a:ahLst/>
            <a:cxnLst/>
            <a:rect l="l" t="t" r="r" b="b"/>
            <a:pathLst>
              <a:path w="600075" h="0">
                <a:moveTo>
                  <a:pt x="0" y="0"/>
                </a:moveTo>
                <a:lnTo>
                  <a:pt x="600074" y="0"/>
                </a:lnTo>
              </a:path>
            </a:pathLst>
          </a:custGeom>
          <a:ln w="28574">
            <a:solidFill>
              <a:srgbClr val="4817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31643" y="280511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326034" y="371474"/>
                </a:moveTo>
                <a:lnTo>
                  <a:pt x="45440" y="371474"/>
                </a:lnTo>
                <a:lnTo>
                  <a:pt x="38757" y="370145"/>
                </a:lnTo>
                <a:lnTo>
                  <a:pt x="6645" y="345553"/>
                </a:lnTo>
                <a:lnTo>
                  <a:pt x="0" y="326034"/>
                </a:lnTo>
                <a:lnTo>
                  <a:pt x="0" y="45440"/>
                </a:lnTo>
                <a:lnTo>
                  <a:pt x="20256" y="10431"/>
                </a:lnTo>
                <a:lnTo>
                  <a:pt x="45440" y="0"/>
                </a:lnTo>
                <a:lnTo>
                  <a:pt x="326034" y="0"/>
                </a:lnTo>
                <a:lnTo>
                  <a:pt x="361042" y="20256"/>
                </a:lnTo>
                <a:lnTo>
                  <a:pt x="371474" y="45440"/>
                </a:lnTo>
                <a:lnTo>
                  <a:pt x="371474" y="326034"/>
                </a:lnTo>
                <a:lnTo>
                  <a:pt x="351218" y="361042"/>
                </a:lnTo>
                <a:lnTo>
                  <a:pt x="326034" y="371474"/>
                </a:lnTo>
                <a:close/>
              </a:path>
            </a:pathLst>
          </a:custGeom>
          <a:solidFill>
            <a:srgbClr val="3C12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36406" y="2809874"/>
            <a:ext cx="361948" cy="361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31643" y="280511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319087"/>
                </a:moveTo>
                <a:lnTo>
                  <a:pt x="0" y="5238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7"/>
                </a:lnTo>
                <a:lnTo>
                  <a:pt x="1677" y="38793"/>
                </a:lnTo>
                <a:lnTo>
                  <a:pt x="2671" y="35517"/>
                </a:lnTo>
                <a:lnTo>
                  <a:pt x="3987" y="32339"/>
                </a:lnTo>
                <a:lnTo>
                  <a:pt x="5304" y="29161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4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7" y="0"/>
                </a:lnTo>
                <a:lnTo>
                  <a:pt x="52387" y="0"/>
                </a:lnTo>
                <a:lnTo>
                  <a:pt x="319087" y="0"/>
                </a:lnTo>
                <a:lnTo>
                  <a:pt x="322527" y="0"/>
                </a:lnTo>
                <a:lnTo>
                  <a:pt x="325934" y="335"/>
                </a:lnTo>
                <a:lnTo>
                  <a:pt x="329307" y="1006"/>
                </a:lnTo>
                <a:lnTo>
                  <a:pt x="332681" y="1677"/>
                </a:lnTo>
                <a:lnTo>
                  <a:pt x="335957" y="2671"/>
                </a:lnTo>
                <a:lnTo>
                  <a:pt x="339135" y="3987"/>
                </a:lnTo>
                <a:lnTo>
                  <a:pt x="342313" y="5304"/>
                </a:lnTo>
                <a:lnTo>
                  <a:pt x="362646" y="23282"/>
                </a:lnTo>
                <a:lnTo>
                  <a:pt x="364557" y="26142"/>
                </a:lnTo>
                <a:lnTo>
                  <a:pt x="366170" y="29161"/>
                </a:lnTo>
                <a:lnTo>
                  <a:pt x="367487" y="32339"/>
                </a:lnTo>
                <a:lnTo>
                  <a:pt x="368803" y="35517"/>
                </a:lnTo>
                <a:lnTo>
                  <a:pt x="371474" y="52387"/>
                </a:lnTo>
                <a:lnTo>
                  <a:pt x="371474" y="319087"/>
                </a:lnTo>
                <a:lnTo>
                  <a:pt x="367487" y="339135"/>
                </a:lnTo>
                <a:lnTo>
                  <a:pt x="366170" y="342313"/>
                </a:lnTo>
                <a:lnTo>
                  <a:pt x="364557" y="345332"/>
                </a:lnTo>
                <a:lnTo>
                  <a:pt x="362646" y="348192"/>
                </a:lnTo>
                <a:lnTo>
                  <a:pt x="360735" y="351052"/>
                </a:lnTo>
                <a:lnTo>
                  <a:pt x="339135" y="367487"/>
                </a:lnTo>
                <a:lnTo>
                  <a:pt x="335957" y="368803"/>
                </a:lnTo>
                <a:lnTo>
                  <a:pt x="319087" y="371474"/>
                </a:lnTo>
                <a:lnTo>
                  <a:pt x="52387" y="371474"/>
                </a:lnTo>
                <a:lnTo>
                  <a:pt x="32339" y="367487"/>
                </a:lnTo>
                <a:lnTo>
                  <a:pt x="29161" y="366170"/>
                </a:lnTo>
                <a:lnTo>
                  <a:pt x="8828" y="348192"/>
                </a:lnTo>
                <a:lnTo>
                  <a:pt x="6917" y="345332"/>
                </a:lnTo>
                <a:lnTo>
                  <a:pt x="5304" y="342313"/>
                </a:lnTo>
                <a:lnTo>
                  <a:pt x="3987" y="339135"/>
                </a:lnTo>
                <a:lnTo>
                  <a:pt x="2671" y="335957"/>
                </a:lnTo>
                <a:lnTo>
                  <a:pt x="1677" y="332681"/>
                </a:lnTo>
                <a:lnTo>
                  <a:pt x="1006" y="329307"/>
                </a:lnTo>
                <a:lnTo>
                  <a:pt x="335" y="325934"/>
                </a:lnTo>
                <a:lnTo>
                  <a:pt x="0" y="322527"/>
                </a:lnTo>
                <a:lnTo>
                  <a:pt x="0" y="319087"/>
                </a:lnTo>
                <a:close/>
              </a:path>
            </a:pathLst>
          </a:custGeom>
          <a:ln w="9524">
            <a:solidFill>
              <a:srgbClr val="4817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630862" y="2806699"/>
            <a:ext cx="17208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30">
                <a:solidFill>
                  <a:srgbClr val="DBD6E4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2025" y="2878137"/>
            <a:ext cx="128016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90">
                <a:solidFill>
                  <a:srgbClr val="DBD6E4"/>
                </a:solidFill>
                <a:latin typeface="맑은 고딕"/>
                <a:cs typeface="맑은 고딕"/>
              </a:rPr>
              <a:t>실시간</a:t>
            </a:r>
            <a:r>
              <a:rPr dirty="0" sz="1650" spc="-16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650" spc="-90">
                <a:solidFill>
                  <a:srgbClr val="DBD6E4"/>
                </a:solidFill>
                <a:latin typeface="맑은 고딕"/>
                <a:cs typeface="맑은 고딕"/>
              </a:rPr>
              <a:t>동기화</a:t>
            </a:r>
            <a:endParaRPr sz="165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01924" y="3359149"/>
            <a:ext cx="2078989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업데이트시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실시간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반영</a:t>
            </a:r>
            <a:r>
              <a:rPr dirty="0" sz="1350" spc="-27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가능</a:t>
            </a:r>
            <a:endParaRPr sz="1350">
              <a:latin typeface="맑은 고딕"/>
              <a:cs typeface="맑은 고딕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12643" y="3759547"/>
            <a:ext cx="600075" cy="0"/>
          </a:xfrm>
          <a:custGeom>
            <a:avLst/>
            <a:gdLst/>
            <a:ahLst/>
            <a:cxnLst/>
            <a:rect l="l" t="t" r="r" b="b"/>
            <a:pathLst>
              <a:path w="600075" h="0">
                <a:moveTo>
                  <a:pt x="0" y="0"/>
                </a:moveTo>
                <a:lnTo>
                  <a:pt x="600074" y="0"/>
                </a:lnTo>
              </a:path>
            </a:pathLst>
          </a:custGeom>
          <a:ln w="28574">
            <a:solidFill>
              <a:srgbClr val="4817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26880" y="3576637"/>
            <a:ext cx="381000" cy="371475"/>
          </a:xfrm>
          <a:custGeom>
            <a:avLst/>
            <a:gdLst/>
            <a:ahLst/>
            <a:cxnLst/>
            <a:rect l="l" t="t" r="r" b="b"/>
            <a:pathLst>
              <a:path w="381000" h="371475">
                <a:moveTo>
                  <a:pt x="335559" y="371474"/>
                </a:moveTo>
                <a:lnTo>
                  <a:pt x="45440" y="371474"/>
                </a:lnTo>
                <a:lnTo>
                  <a:pt x="38757" y="370145"/>
                </a:lnTo>
                <a:lnTo>
                  <a:pt x="6646" y="345553"/>
                </a:lnTo>
                <a:lnTo>
                  <a:pt x="0" y="326034"/>
                </a:lnTo>
                <a:lnTo>
                  <a:pt x="0" y="45439"/>
                </a:lnTo>
                <a:lnTo>
                  <a:pt x="20256" y="10431"/>
                </a:lnTo>
                <a:lnTo>
                  <a:pt x="45440" y="0"/>
                </a:lnTo>
                <a:lnTo>
                  <a:pt x="335559" y="0"/>
                </a:lnTo>
                <a:lnTo>
                  <a:pt x="370567" y="20255"/>
                </a:lnTo>
                <a:lnTo>
                  <a:pt x="380999" y="45439"/>
                </a:lnTo>
                <a:lnTo>
                  <a:pt x="380999" y="326034"/>
                </a:lnTo>
                <a:lnTo>
                  <a:pt x="360743" y="361043"/>
                </a:lnTo>
                <a:lnTo>
                  <a:pt x="335559" y="371474"/>
                </a:lnTo>
                <a:close/>
              </a:path>
            </a:pathLst>
          </a:custGeom>
          <a:solidFill>
            <a:srgbClr val="3C12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31643" y="3581400"/>
            <a:ext cx="371473" cy="361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26881" y="3576637"/>
            <a:ext cx="381000" cy="371475"/>
          </a:xfrm>
          <a:custGeom>
            <a:avLst/>
            <a:gdLst/>
            <a:ahLst/>
            <a:cxnLst/>
            <a:rect l="l" t="t" r="r" b="b"/>
            <a:pathLst>
              <a:path w="381000" h="371475">
                <a:moveTo>
                  <a:pt x="0" y="319087"/>
                </a:moveTo>
                <a:lnTo>
                  <a:pt x="0" y="5238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7"/>
                </a:lnTo>
                <a:lnTo>
                  <a:pt x="1677" y="38793"/>
                </a:lnTo>
                <a:lnTo>
                  <a:pt x="2671" y="35517"/>
                </a:lnTo>
                <a:lnTo>
                  <a:pt x="3987" y="32339"/>
                </a:lnTo>
                <a:lnTo>
                  <a:pt x="5304" y="29161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4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7" y="0"/>
                </a:lnTo>
                <a:lnTo>
                  <a:pt x="52387" y="0"/>
                </a:lnTo>
                <a:lnTo>
                  <a:pt x="328612" y="0"/>
                </a:lnTo>
                <a:lnTo>
                  <a:pt x="332052" y="0"/>
                </a:lnTo>
                <a:lnTo>
                  <a:pt x="335459" y="335"/>
                </a:lnTo>
                <a:lnTo>
                  <a:pt x="338832" y="1006"/>
                </a:lnTo>
                <a:lnTo>
                  <a:pt x="342206" y="1677"/>
                </a:lnTo>
                <a:lnTo>
                  <a:pt x="345482" y="2671"/>
                </a:lnTo>
                <a:lnTo>
                  <a:pt x="348660" y="3987"/>
                </a:lnTo>
                <a:lnTo>
                  <a:pt x="351838" y="5304"/>
                </a:lnTo>
                <a:lnTo>
                  <a:pt x="354857" y="6917"/>
                </a:lnTo>
                <a:lnTo>
                  <a:pt x="357717" y="8828"/>
                </a:lnTo>
                <a:lnTo>
                  <a:pt x="360577" y="10739"/>
                </a:lnTo>
                <a:lnTo>
                  <a:pt x="379993" y="42167"/>
                </a:lnTo>
                <a:lnTo>
                  <a:pt x="380664" y="45540"/>
                </a:lnTo>
                <a:lnTo>
                  <a:pt x="380999" y="48947"/>
                </a:lnTo>
                <a:lnTo>
                  <a:pt x="380999" y="52387"/>
                </a:lnTo>
                <a:lnTo>
                  <a:pt x="380999" y="319087"/>
                </a:lnTo>
                <a:lnTo>
                  <a:pt x="380999" y="322527"/>
                </a:lnTo>
                <a:lnTo>
                  <a:pt x="380664" y="325934"/>
                </a:lnTo>
                <a:lnTo>
                  <a:pt x="379993" y="329307"/>
                </a:lnTo>
                <a:lnTo>
                  <a:pt x="379322" y="332681"/>
                </a:lnTo>
                <a:lnTo>
                  <a:pt x="365655" y="356130"/>
                </a:lnTo>
                <a:lnTo>
                  <a:pt x="363223" y="358563"/>
                </a:lnTo>
                <a:lnTo>
                  <a:pt x="360577" y="360735"/>
                </a:lnTo>
                <a:lnTo>
                  <a:pt x="357717" y="362646"/>
                </a:lnTo>
                <a:lnTo>
                  <a:pt x="354857" y="364557"/>
                </a:lnTo>
                <a:lnTo>
                  <a:pt x="351838" y="366170"/>
                </a:lnTo>
                <a:lnTo>
                  <a:pt x="348660" y="367487"/>
                </a:lnTo>
                <a:lnTo>
                  <a:pt x="345482" y="368803"/>
                </a:lnTo>
                <a:lnTo>
                  <a:pt x="328612" y="371474"/>
                </a:lnTo>
                <a:lnTo>
                  <a:pt x="52387" y="371474"/>
                </a:lnTo>
                <a:lnTo>
                  <a:pt x="32339" y="367487"/>
                </a:lnTo>
                <a:lnTo>
                  <a:pt x="29161" y="366170"/>
                </a:lnTo>
                <a:lnTo>
                  <a:pt x="8828" y="348192"/>
                </a:lnTo>
                <a:lnTo>
                  <a:pt x="6917" y="345332"/>
                </a:lnTo>
                <a:lnTo>
                  <a:pt x="5304" y="342313"/>
                </a:lnTo>
                <a:lnTo>
                  <a:pt x="3987" y="339135"/>
                </a:lnTo>
                <a:lnTo>
                  <a:pt x="2671" y="335957"/>
                </a:lnTo>
                <a:lnTo>
                  <a:pt x="1677" y="332681"/>
                </a:lnTo>
                <a:lnTo>
                  <a:pt x="1006" y="329307"/>
                </a:lnTo>
                <a:lnTo>
                  <a:pt x="335" y="325934"/>
                </a:lnTo>
                <a:lnTo>
                  <a:pt x="0" y="322527"/>
                </a:lnTo>
                <a:lnTo>
                  <a:pt x="0" y="319087"/>
                </a:lnTo>
                <a:close/>
              </a:path>
            </a:pathLst>
          </a:custGeom>
          <a:ln w="9524">
            <a:solidFill>
              <a:srgbClr val="4817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630862" y="3578225"/>
            <a:ext cx="17081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25">
                <a:solidFill>
                  <a:srgbClr val="DBD6E4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45275" y="3649662"/>
            <a:ext cx="128016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90">
                <a:solidFill>
                  <a:srgbClr val="DBD6E4"/>
                </a:solidFill>
                <a:latin typeface="맑은 고딕"/>
                <a:cs typeface="맑은 고딕"/>
              </a:rPr>
              <a:t>오프라인</a:t>
            </a:r>
            <a:r>
              <a:rPr dirty="0" sz="1650" spc="-16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650" spc="-90">
                <a:solidFill>
                  <a:srgbClr val="DBD6E4"/>
                </a:solidFill>
                <a:latin typeface="맑은 고딕"/>
                <a:cs typeface="맑은 고딕"/>
              </a:rPr>
              <a:t>지원</a:t>
            </a:r>
            <a:endParaRPr sz="1650">
              <a:latin typeface="맑은 고딕"/>
              <a:cs typeface="맑은 고딕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45275" y="4130674"/>
            <a:ext cx="296481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오프라인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일때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캐시에 저장후 동기화</a:t>
            </a:r>
            <a:r>
              <a:rPr dirty="0" sz="1350" spc="-34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가능</a:t>
            </a:r>
            <a:endParaRPr sz="135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1101725"/>
            <a:ext cx="352488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350"/>
              <a:t>Firebase</a:t>
            </a:r>
            <a:r>
              <a:rPr dirty="0" sz="3350" spc="75"/>
              <a:t> </a:t>
            </a:r>
            <a:r>
              <a:rPr dirty="0" sz="3350" spc="-270">
                <a:latin typeface="맑은 고딕"/>
                <a:cs typeface="맑은 고딕"/>
              </a:rPr>
              <a:t>스토리지</a:t>
            </a:r>
            <a:endParaRPr sz="335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4999" y="1847849"/>
            <a:ext cx="0" cy="3038475"/>
          </a:xfrm>
          <a:custGeom>
            <a:avLst/>
            <a:gdLst/>
            <a:ahLst/>
            <a:cxnLst/>
            <a:rect l="l" t="t" r="r" b="b"/>
            <a:pathLst>
              <a:path w="0" h="3038475">
                <a:moveTo>
                  <a:pt x="0" y="0"/>
                </a:moveTo>
                <a:lnTo>
                  <a:pt x="0" y="3038474"/>
                </a:lnTo>
              </a:path>
            </a:pathLst>
          </a:custGeom>
          <a:ln w="38099">
            <a:solidFill>
              <a:srgbClr val="4817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12643" y="2111722"/>
            <a:ext cx="600075" cy="0"/>
          </a:xfrm>
          <a:custGeom>
            <a:avLst/>
            <a:gdLst/>
            <a:ahLst/>
            <a:cxnLst/>
            <a:rect l="l" t="t" r="r" b="b"/>
            <a:pathLst>
              <a:path w="600075" h="0">
                <a:moveTo>
                  <a:pt x="0" y="0"/>
                </a:moveTo>
                <a:lnTo>
                  <a:pt x="600074" y="0"/>
                </a:lnTo>
              </a:path>
            </a:pathLst>
          </a:custGeom>
          <a:ln w="28574">
            <a:solidFill>
              <a:srgbClr val="4817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26880" y="1928812"/>
            <a:ext cx="381000" cy="371475"/>
          </a:xfrm>
          <a:custGeom>
            <a:avLst/>
            <a:gdLst/>
            <a:ahLst/>
            <a:cxnLst/>
            <a:rect l="l" t="t" r="r" b="b"/>
            <a:pathLst>
              <a:path w="381000" h="371475">
                <a:moveTo>
                  <a:pt x="335559" y="371474"/>
                </a:moveTo>
                <a:lnTo>
                  <a:pt x="45440" y="371474"/>
                </a:lnTo>
                <a:lnTo>
                  <a:pt x="38757" y="370145"/>
                </a:lnTo>
                <a:lnTo>
                  <a:pt x="6646" y="345553"/>
                </a:lnTo>
                <a:lnTo>
                  <a:pt x="0" y="326034"/>
                </a:lnTo>
                <a:lnTo>
                  <a:pt x="0" y="45440"/>
                </a:lnTo>
                <a:lnTo>
                  <a:pt x="20256" y="10431"/>
                </a:lnTo>
                <a:lnTo>
                  <a:pt x="45440" y="0"/>
                </a:lnTo>
                <a:lnTo>
                  <a:pt x="335559" y="0"/>
                </a:lnTo>
                <a:lnTo>
                  <a:pt x="370567" y="20256"/>
                </a:lnTo>
                <a:lnTo>
                  <a:pt x="380999" y="45440"/>
                </a:lnTo>
                <a:lnTo>
                  <a:pt x="380999" y="326034"/>
                </a:lnTo>
                <a:lnTo>
                  <a:pt x="360743" y="361043"/>
                </a:lnTo>
                <a:lnTo>
                  <a:pt x="335559" y="371474"/>
                </a:lnTo>
                <a:close/>
              </a:path>
            </a:pathLst>
          </a:custGeom>
          <a:solidFill>
            <a:srgbClr val="3C12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31643" y="1933574"/>
            <a:ext cx="371473" cy="361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26881" y="1928812"/>
            <a:ext cx="381000" cy="371475"/>
          </a:xfrm>
          <a:custGeom>
            <a:avLst/>
            <a:gdLst/>
            <a:ahLst/>
            <a:cxnLst/>
            <a:rect l="l" t="t" r="r" b="b"/>
            <a:pathLst>
              <a:path w="381000" h="371475">
                <a:moveTo>
                  <a:pt x="0" y="319087"/>
                </a:moveTo>
                <a:lnTo>
                  <a:pt x="0" y="5238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7"/>
                </a:lnTo>
                <a:lnTo>
                  <a:pt x="1677" y="38793"/>
                </a:lnTo>
                <a:lnTo>
                  <a:pt x="2671" y="35517"/>
                </a:lnTo>
                <a:lnTo>
                  <a:pt x="3987" y="32339"/>
                </a:lnTo>
                <a:lnTo>
                  <a:pt x="5304" y="29161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4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7" y="0"/>
                </a:lnTo>
                <a:lnTo>
                  <a:pt x="52387" y="0"/>
                </a:lnTo>
                <a:lnTo>
                  <a:pt x="328612" y="0"/>
                </a:lnTo>
                <a:lnTo>
                  <a:pt x="332052" y="0"/>
                </a:lnTo>
                <a:lnTo>
                  <a:pt x="335459" y="335"/>
                </a:lnTo>
                <a:lnTo>
                  <a:pt x="338832" y="1006"/>
                </a:lnTo>
                <a:lnTo>
                  <a:pt x="342206" y="1677"/>
                </a:lnTo>
                <a:lnTo>
                  <a:pt x="345482" y="2671"/>
                </a:lnTo>
                <a:lnTo>
                  <a:pt x="348660" y="3987"/>
                </a:lnTo>
                <a:lnTo>
                  <a:pt x="351838" y="5304"/>
                </a:lnTo>
                <a:lnTo>
                  <a:pt x="354857" y="6917"/>
                </a:lnTo>
                <a:lnTo>
                  <a:pt x="357717" y="8828"/>
                </a:lnTo>
                <a:lnTo>
                  <a:pt x="360577" y="10739"/>
                </a:lnTo>
                <a:lnTo>
                  <a:pt x="379993" y="42167"/>
                </a:lnTo>
                <a:lnTo>
                  <a:pt x="380664" y="45540"/>
                </a:lnTo>
                <a:lnTo>
                  <a:pt x="380999" y="48947"/>
                </a:lnTo>
                <a:lnTo>
                  <a:pt x="380999" y="52387"/>
                </a:lnTo>
                <a:lnTo>
                  <a:pt x="380999" y="319087"/>
                </a:lnTo>
                <a:lnTo>
                  <a:pt x="380999" y="322527"/>
                </a:lnTo>
                <a:lnTo>
                  <a:pt x="380664" y="325934"/>
                </a:lnTo>
                <a:lnTo>
                  <a:pt x="379993" y="329307"/>
                </a:lnTo>
                <a:lnTo>
                  <a:pt x="379322" y="332681"/>
                </a:lnTo>
                <a:lnTo>
                  <a:pt x="365655" y="356130"/>
                </a:lnTo>
                <a:lnTo>
                  <a:pt x="363223" y="358563"/>
                </a:lnTo>
                <a:lnTo>
                  <a:pt x="360577" y="360735"/>
                </a:lnTo>
                <a:lnTo>
                  <a:pt x="357717" y="362646"/>
                </a:lnTo>
                <a:lnTo>
                  <a:pt x="354857" y="364557"/>
                </a:lnTo>
                <a:lnTo>
                  <a:pt x="351838" y="366170"/>
                </a:lnTo>
                <a:lnTo>
                  <a:pt x="348660" y="367487"/>
                </a:lnTo>
                <a:lnTo>
                  <a:pt x="345482" y="368803"/>
                </a:lnTo>
                <a:lnTo>
                  <a:pt x="328612" y="371474"/>
                </a:lnTo>
                <a:lnTo>
                  <a:pt x="52387" y="371474"/>
                </a:lnTo>
                <a:lnTo>
                  <a:pt x="32339" y="367487"/>
                </a:lnTo>
                <a:lnTo>
                  <a:pt x="29161" y="366170"/>
                </a:lnTo>
                <a:lnTo>
                  <a:pt x="8828" y="348192"/>
                </a:lnTo>
                <a:lnTo>
                  <a:pt x="6917" y="345332"/>
                </a:lnTo>
                <a:lnTo>
                  <a:pt x="5304" y="342313"/>
                </a:lnTo>
                <a:lnTo>
                  <a:pt x="3987" y="339135"/>
                </a:lnTo>
                <a:lnTo>
                  <a:pt x="2671" y="335957"/>
                </a:lnTo>
                <a:lnTo>
                  <a:pt x="1677" y="332681"/>
                </a:lnTo>
                <a:lnTo>
                  <a:pt x="1006" y="329307"/>
                </a:lnTo>
                <a:lnTo>
                  <a:pt x="335" y="325934"/>
                </a:lnTo>
                <a:lnTo>
                  <a:pt x="0" y="322527"/>
                </a:lnTo>
                <a:lnTo>
                  <a:pt x="0" y="319087"/>
                </a:lnTo>
                <a:close/>
              </a:path>
            </a:pathLst>
          </a:custGeom>
          <a:ln w="9524">
            <a:solidFill>
              <a:srgbClr val="4817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54675" y="1930400"/>
            <a:ext cx="11874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285">
                <a:solidFill>
                  <a:srgbClr val="DBD6E4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5275" y="2001837"/>
            <a:ext cx="62293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85">
                <a:solidFill>
                  <a:srgbClr val="DBD6E4"/>
                </a:solidFill>
                <a:latin typeface="맑은 고딕"/>
                <a:cs typeface="맑은 고딕"/>
              </a:rPr>
              <a:t>강건</a:t>
            </a:r>
            <a:r>
              <a:rPr dirty="0" sz="1650" spc="-100">
                <a:solidFill>
                  <a:srgbClr val="DBD6E4"/>
                </a:solidFill>
                <a:latin typeface="맑은 고딕"/>
                <a:cs typeface="맑은 고딕"/>
              </a:rPr>
              <a:t>함</a:t>
            </a:r>
            <a:endParaRPr sz="165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45275" y="2482850"/>
            <a:ext cx="296481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급격한 트래픽 증가에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대한 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대처능력</a:t>
            </a:r>
            <a:r>
              <a:rPr dirty="0" sz="1350" spc="-33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강화</a:t>
            </a:r>
            <a:endParaRPr sz="1350">
              <a:latin typeface="맑은 고딕"/>
              <a:cs typeface="맑은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26805" y="2968972"/>
            <a:ext cx="600075" cy="0"/>
          </a:xfrm>
          <a:custGeom>
            <a:avLst/>
            <a:gdLst/>
            <a:ahLst/>
            <a:cxnLst/>
            <a:rect l="l" t="t" r="r" b="b"/>
            <a:pathLst>
              <a:path w="600075" h="0">
                <a:moveTo>
                  <a:pt x="0" y="0"/>
                </a:moveTo>
                <a:lnTo>
                  <a:pt x="600074" y="0"/>
                </a:lnTo>
              </a:path>
            </a:pathLst>
          </a:custGeom>
          <a:ln w="28574">
            <a:solidFill>
              <a:srgbClr val="4817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31643" y="278606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326034" y="371474"/>
                </a:moveTo>
                <a:lnTo>
                  <a:pt x="45440" y="371474"/>
                </a:lnTo>
                <a:lnTo>
                  <a:pt x="38757" y="370145"/>
                </a:lnTo>
                <a:lnTo>
                  <a:pt x="6645" y="345553"/>
                </a:lnTo>
                <a:lnTo>
                  <a:pt x="0" y="326034"/>
                </a:lnTo>
                <a:lnTo>
                  <a:pt x="0" y="45440"/>
                </a:lnTo>
                <a:lnTo>
                  <a:pt x="20256" y="10431"/>
                </a:lnTo>
                <a:lnTo>
                  <a:pt x="45440" y="0"/>
                </a:lnTo>
                <a:lnTo>
                  <a:pt x="326034" y="0"/>
                </a:lnTo>
                <a:lnTo>
                  <a:pt x="361042" y="20256"/>
                </a:lnTo>
                <a:lnTo>
                  <a:pt x="371474" y="45440"/>
                </a:lnTo>
                <a:lnTo>
                  <a:pt x="371474" y="326034"/>
                </a:lnTo>
                <a:lnTo>
                  <a:pt x="351218" y="361042"/>
                </a:lnTo>
                <a:lnTo>
                  <a:pt x="326034" y="371474"/>
                </a:lnTo>
                <a:close/>
              </a:path>
            </a:pathLst>
          </a:custGeom>
          <a:solidFill>
            <a:srgbClr val="3C12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36406" y="2790824"/>
            <a:ext cx="361948" cy="361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31643" y="278606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319087"/>
                </a:moveTo>
                <a:lnTo>
                  <a:pt x="0" y="5238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7"/>
                </a:lnTo>
                <a:lnTo>
                  <a:pt x="1677" y="38793"/>
                </a:lnTo>
                <a:lnTo>
                  <a:pt x="2671" y="35517"/>
                </a:lnTo>
                <a:lnTo>
                  <a:pt x="3987" y="32339"/>
                </a:lnTo>
                <a:lnTo>
                  <a:pt x="5304" y="29161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4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7" y="0"/>
                </a:lnTo>
                <a:lnTo>
                  <a:pt x="52387" y="0"/>
                </a:lnTo>
                <a:lnTo>
                  <a:pt x="319087" y="0"/>
                </a:lnTo>
                <a:lnTo>
                  <a:pt x="322527" y="0"/>
                </a:lnTo>
                <a:lnTo>
                  <a:pt x="325934" y="335"/>
                </a:lnTo>
                <a:lnTo>
                  <a:pt x="329307" y="1006"/>
                </a:lnTo>
                <a:lnTo>
                  <a:pt x="332681" y="1677"/>
                </a:lnTo>
                <a:lnTo>
                  <a:pt x="335957" y="2671"/>
                </a:lnTo>
                <a:lnTo>
                  <a:pt x="339135" y="3987"/>
                </a:lnTo>
                <a:lnTo>
                  <a:pt x="342313" y="5304"/>
                </a:lnTo>
                <a:lnTo>
                  <a:pt x="362646" y="23282"/>
                </a:lnTo>
                <a:lnTo>
                  <a:pt x="364557" y="26142"/>
                </a:lnTo>
                <a:lnTo>
                  <a:pt x="366170" y="29161"/>
                </a:lnTo>
                <a:lnTo>
                  <a:pt x="367487" y="32339"/>
                </a:lnTo>
                <a:lnTo>
                  <a:pt x="368803" y="35517"/>
                </a:lnTo>
                <a:lnTo>
                  <a:pt x="371474" y="52387"/>
                </a:lnTo>
                <a:lnTo>
                  <a:pt x="371474" y="319087"/>
                </a:lnTo>
                <a:lnTo>
                  <a:pt x="367487" y="339135"/>
                </a:lnTo>
                <a:lnTo>
                  <a:pt x="366170" y="342313"/>
                </a:lnTo>
                <a:lnTo>
                  <a:pt x="364557" y="345332"/>
                </a:lnTo>
                <a:lnTo>
                  <a:pt x="362646" y="348192"/>
                </a:lnTo>
                <a:lnTo>
                  <a:pt x="360735" y="351052"/>
                </a:lnTo>
                <a:lnTo>
                  <a:pt x="339135" y="367487"/>
                </a:lnTo>
                <a:lnTo>
                  <a:pt x="335957" y="368803"/>
                </a:lnTo>
                <a:lnTo>
                  <a:pt x="319087" y="371474"/>
                </a:lnTo>
                <a:lnTo>
                  <a:pt x="52387" y="371474"/>
                </a:lnTo>
                <a:lnTo>
                  <a:pt x="32339" y="367487"/>
                </a:lnTo>
                <a:lnTo>
                  <a:pt x="29161" y="366170"/>
                </a:lnTo>
                <a:lnTo>
                  <a:pt x="8828" y="348192"/>
                </a:lnTo>
                <a:lnTo>
                  <a:pt x="6917" y="345332"/>
                </a:lnTo>
                <a:lnTo>
                  <a:pt x="5304" y="342313"/>
                </a:lnTo>
                <a:lnTo>
                  <a:pt x="3987" y="339135"/>
                </a:lnTo>
                <a:lnTo>
                  <a:pt x="2671" y="335957"/>
                </a:lnTo>
                <a:lnTo>
                  <a:pt x="1677" y="332681"/>
                </a:lnTo>
                <a:lnTo>
                  <a:pt x="1006" y="329307"/>
                </a:lnTo>
                <a:lnTo>
                  <a:pt x="335" y="325934"/>
                </a:lnTo>
                <a:lnTo>
                  <a:pt x="0" y="322527"/>
                </a:lnTo>
                <a:lnTo>
                  <a:pt x="0" y="319087"/>
                </a:lnTo>
                <a:close/>
              </a:path>
            </a:pathLst>
          </a:custGeom>
          <a:ln w="9524">
            <a:solidFill>
              <a:srgbClr val="4817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630862" y="2787649"/>
            <a:ext cx="17208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30">
                <a:solidFill>
                  <a:srgbClr val="DBD6E4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59250" y="2859087"/>
            <a:ext cx="62293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85">
                <a:solidFill>
                  <a:srgbClr val="DBD6E4"/>
                </a:solidFill>
                <a:latin typeface="맑은 고딕"/>
                <a:cs typeface="맑은 고딕"/>
              </a:rPr>
              <a:t>보안</a:t>
            </a:r>
            <a:r>
              <a:rPr dirty="0" sz="1650" spc="-100">
                <a:solidFill>
                  <a:srgbClr val="DBD6E4"/>
                </a:solidFill>
                <a:latin typeface="맑은 고딕"/>
                <a:cs typeface="맑은 고딕"/>
              </a:rPr>
              <a:t>성</a:t>
            </a:r>
            <a:endParaRPr sz="1650">
              <a:latin typeface="맑은 고딕"/>
              <a:cs typeface="맑은 고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11400" y="3340099"/>
            <a:ext cx="246951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권한관리 </a:t>
            </a:r>
            <a:r>
              <a:rPr dirty="0" sz="1350" spc="-110">
                <a:solidFill>
                  <a:srgbClr val="DBD6E4"/>
                </a:solidFill>
                <a:latin typeface="맑은 고딕"/>
                <a:cs typeface="맑은 고딕"/>
              </a:rPr>
              <a:t>및 </a:t>
            </a:r>
            <a:r>
              <a:rPr dirty="0" sz="1350" spc="5">
                <a:solidFill>
                  <a:srgbClr val="DBD6E4"/>
                </a:solidFill>
                <a:latin typeface="Lucida Sans Unicode"/>
                <a:cs typeface="Lucida Sans Unicode"/>
              </a:rPr>
              <a:t>SSL/TLS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암호화</a:t>
            </a:r>
            <a:r>
              <a:rPr dirty="0" sz="1350" spc="-36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지원</a:t>
            </a:r>
            <a:endParaRPr sz="1350">
              <a:latin typeface="맑은 고딕"/>
              <a:cs typeface="맑은 고딕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12643" y="3740497"/>
            <a:ext cx="600075" cy="0"/>
          </a:xfrm>
          <a:custGeom>
            <a:avLst/>
            <a:gdLst/>
            <a:ahLst/>
            <a:cxnLst/>
            <a:rect l="l" t="t" r="r" b="b"/>
            <a:pathLst>
              <a:path w="600075" h="0">
                <a:moveTo>
                  <a:pt x="0" y="0"/>
                </a:moveTo>
                <a:lnTo>
                  <a:pt x="600074" y="0"/>
                </a:lnTo>
              </a:path>
            </a:pathLst>
          </a:custGeom>
          <a:ln w="28574">
            <a:solidFill>
              <a:srgbClr val="4817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26880" y="3557587"/>
            <a:ext cx="381000" cy="371475"/>
          </a:xfrm>
          <a:custGeom>
            <a:avLst/>
            <a:gdLst/>
            <a:ahLst/>
            <a:cxnLst/>
            <a:rect l="l" t="t" r="r" b="b"/>
            <a:pathLst>
              <a:path w="381000" h="371475">
                <a:moveTo>
                  <a:pt x="335559" y="371474"/>
                </a:moveTo>
                <a:lnTo>
                  <a:pt x="45440" y="371474"/>
                </a:lnTo>
                <a:lnTo>
                  <a:pt x="38757" y="370145"/>
                </a:lnTo>
                <a:lnTo>
                  <a:pt x="6646" y="345553"/>
                </a:lnTo>
                <a:lnTo>
                  <a:pt x="0" y="326034"/>
                </a:lnTo>
                <a:lnTo>
                  <a:pt x="0" y="45440"/>
                </a:lnTo>
                <a:lnTo>
                  <a:pt x="20256" y="10431"/>
                </a:lnTo>
                <a:lnTo>
                  <a:pt x="45440" y="0"/>
                </a:lnTo>
                <a:lnTo>
                  <a:pt x="335559" y="0"/>
                </a:lnTo>
                <a:lnTo>
                  <a:pt x="370567" y="20255"/>
                </a:lnTo>
                <a:lnTo>
                  <a:pt x="380999" y="45440"/>
                </a:lnTo>
                <a:lnTo>
                  <a:pt x="380999" y="326034"/>
                </a:lnTo>
                <a:lnTo>
                  <a:pt x="360743" y="361042"/>
                </a:lnTo>
                <a:lnTo>
                  <a:pt x="335559" y="371474"/>
                </a:lnTo>
                <a:close/>
              </a:path>
            </a:pathLst>
          </a:custGeom>
          <a:solidFill>
            <a:srgbClr val="3C12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31643" y="3562350"/>
            <a:ext cx="371473" cy="361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26881" y="3557587"/>
            <a:ext cx="381000" cy="371475"/>
          </a:xfrm>
          <a:custGeom>
            <a:avLst/>
            <a:gdLst/>
            <a:ahLst/>
            <a:cxnLst/>
            <a:rect l="l" t="t" r="r" b="b"/>
            <a:pathLst>
              <a:path w="381000" h="371475">
                <a:moveTo>
                  <a:pt x="0" y="319087"/>
                </a:moveTo>
                <a:lnTo>
                  <a:pt x="0" y="5238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7"/>
                </a:lnTo>
                <a:lnTo>
                  <a:pt x="1677" y="38793"/>
                </a:lnTo>
                <a:lnTo>
                  <a:pt x="2671" y="35517"/>
                </a:lnTo>
                <a:lnTo>
                  <a:pt x="3987" y="32339"/>
                </a:lnTo>
                <a:lnTo>
                  <a:pt x="5304" y="29161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4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7" y="0"/>
                </a:lnTo>
                <a:lnTo>
                  <a:pt x="52387" y="0"/>
                </a:lnTo>
                <a:lnTo>
                  <a:pt x="328612" y="0"/>
                </a:lnTo>
                <a:lnTo>
                  <a:pt x="332052" y="0"/>
                </a:lnTo>
                <a:lnTo>
                  <a:pt x="335459" y="335"/>
                </a:lnTo>
                <a:lnTo>
                  <a:pt x="338832" y="1006"/>
                </a:lnTo>
                <a:lnTo>
                  <a:pt x="342206" y="1677"/>
                </a:lnTo>
                <a:lnTo>
                  <a:pt x="345482" y="2671"/>
                </a:lnTo>
                <a:lnTo>
                  <a:pt x="348660" y="3987"/>
                </a:lnTo>
                <a:lnTo>
                  <a:pt x="351838" y="5304"/>
                </a:lnTo>
                <a:lnTo>
                  <a:pt x="354857" y="6917"/>
                </a:lnTo>
                <a:lnTo>
                  <a:pt x="357717" y="8828"/>
                </a:lnTo>
                <a:lnTo>
                  <a:pt x="360577" y="10739"/>
                </a:lnTo>
                <a:lnTo>
                  <a:pt x="379993" y="42167"/>
                </a:lnTo>
                <a:lnTo>
                  <a:pt x="380664" y="45540"/>
                </a:lnTo>
                <a:lnTo>
                  <a:pt x="380999" y="48947"/>
                </a:lnTo>
                <a:lnTo>
                  <a:pt x="380999" y="52387"/>
                </a:lnTo>
                <a:lnTo>
                  <a:pt x="380999" y="319087"/>
                </a:lnTo>
                <a:lnTo>
                  <a:pt x="380999" y="322527"/>
                </a:lnTo>
                <a:lnTo>
                  <a:pt x="380664" y="325934"/>
                </a:lnTo>
                <a:lnTo>
                  <a:pt x="379993" y="329307"/>
                </a:lnTo>
                <a:lnTo>
                  <a:pt x="379322" y="332681"/>
                </a:lnTo>
                <a:lnTo>
                  <a:pt x="365655" y="356130"/>
                </a:lnTo>
                <a:lnTo>
                  <a:pt x="363223" y="358563"/>
                </a:lnTo>
                <a:lnTo>
                  <a:pt x="360577" y="360735"/>
                </a:lnTo>
                <a:lnTo>
                  <a:pt x="357717" y="362646"/>
                </a:lnTo>
                <a:lnTo>
                  <a:pt x="354857" y="364557"/>
                </a:lnTo>
                <a:lnTo>
                  <a:pt x="351838" y="366170"/>
                </a:lnTo>
                <a:lnTo>
                  <a:pt x="348660" y="367487"/>
                </a:lnTo>
                <a:lnTo>
                  <a:pt x="345482" y="368803"/>
                </a:lnTo>
                <a:lnTo>
                  <a:pt x="328612" y="371474"/>
                </a:lnTo>
                <a:lnTo>
                  <a:pt x="52387" y="371474"/>
                </a:lnTo>
                <a:lnTo>
                  <a:pt x="32339" y="367487"/>
                </a:lnTo>
                <a:lnTo>
                  <a:pt x="29161" y="366170"/>
                </a:lnTo>
                <a:lnTo>
                  <a:pt x="8828" y="348192"/>
                </a:lnTo>
                <a:lnTo>
                  <a:pt x="6917" y="345332"/>
                </a:lnTo>
                <a:lnTo>
                  <a:pt x="5304" y="342313"/>
                </a:lnTo>
                <a:lnTo>
                  <a:pt x="3987" y="339135"/>
                </a:lnTo>
                <a:lnTo>
                  <a:pt x="2671" y="335957"/>
                </a:lnTo>
                <a:lnTo>
                  <a:pt x="1677" y="332681"/>
                </a:lnTo>
                <a:lnTo>
                  <a:pt x="1006" y="329307"/>
                </a:lnTo>
                <a:lnTo>
                  <a:pt x="335" y="325934"/>
                </a:lnTo>
                <a:lnTo>
                  <a:pt x="0" y="322527"/>
                </a:lnTo>
                <a:lnTo>
                  <a:pt x="0" y="319087"/>
                </a:lnTo>
                <a:close/>
              </a:path>
            </a:pathLst>
          </a:custGeom>
          <a:ln w="9524">
            <a:solidFill>
              <a:srgbClr val="4817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630862" y="3559175"/>
            <a:ext cx="17081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25">
                <a:solidFill>
                  <a:srgbClr val="DBD6E4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45275" y="3630612"/>
            <a:ext cx="108013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90">
                <a:solidFill>
                  <a:srgbClr val="DBD6E4"/>
                </a:solidFill>
                <a:latin typeface="맑은 고딕"/>
                <a:cs typeface="맑은 고딕"/>
              </a:rPr>
              <a:t>높은</a:t>
            </a:r>
            <a:r>
              <a:rPr dirty="0" sz="1650" spc="-17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650" spc="-90">
                <a:solidFill>
                  <a:srgbClr val="DBD6E4"/>
                </a:solidFill>
                <a:latin typeface="맑은 고딕"/>
                <a:cs typeface="맑은 고딕"/>
              </a:rPr>
              <a:t>가용성</a:t>
            </a:r>
            <a:endParaRPr sz="1650">
              <a:latin typeface="맑은 고딕"/>
              <a:cs typeface="맑은 고딕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45275" y="4012564"/>
            <a:ext cx="299339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100"/>
              </a:spcBef>
            </a:pP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실시간 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복제기능 </a:t>
            </a:r>
            <a:r>
              <a:rPr dirty="0" sz="1350" spc="-114">
                <a:solidFill>
                  <a:srgbClr val="DBD6E4"/>
                </a:solidFill>
                <a:latin typeface="맑은 고딕"/>
                <a:cs typeface="맑은 고딕"/>
              </a:rPr>
              <a:t>제공</a:t>
            </a:r>
            <a:r>
              <a:rPr dirty="0" sz="1350" spc="-114">
                <a:solidFill>
                  <a:srgbClr val="DBD6E4"/>
                </a:solidFill>
                <a:latin typeface="Lucida Sans Unicode"/>
                <a:cs typeface="Lucida Sans Unicode"/>
              </a:rPr>
              <a:t>,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분산 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스토리지</a:t>
            </a:r>
            <a:r>
              <a:rPr dirty="0" sz="1350" spc="-34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처리  </a:t>
            </a:r>
            <a:r>
              <a:rPr dirty="0" sz="1350" spc="-110">
                <a:solidFill>
                  <a:srgbClr val="DBD6E4"/>
                </a:solidFill>
                <a:latin typeface="맑은 고딕"/>
                <a:cs typeface="맑은 고딕"/>
              </a:rPr>
              <a:t>로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높은 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프로세스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성능</a:t>
            </a:r>
            <a:r>
              <a:rPr dirty="0" sz="1350" spc="-28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유지</a:t>
            </a:r>
            <a:endParaRPr sz="135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0362" y="3101974"/>
            <a:ext cx="5039360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350">
                <a:solidFill>
                  <a:srgbClr val="F1F0F4"/>
                </a:solidFill>
                <a:latin typeface="Calibri"/>
                <a:cs typeface="Calibri"/>
              </a:rPr>
              <a:t>Firebase </a:t>
            </a:r>
            <a:r>
              <a:rPr dirty="0" sz="3350" spc="-260">
                <a:solidFill>
                  <a:srgbClr val="F1F0F4"/>
                </a:solidFill>
                <a:latin typeface="맑은 고딕"/>
                <a:cs typeface="맑은 고딕"/>
              </a:rPr>
              <a:t>인증 </a:t>
            </a:r>
            <a:r>
              <a:rPr dirty="0" sz="3350" spc="-245">
                <a:solidFill>
                  <a:srgbClr val="F1F0F4"/>
                </a:solidFill>
                <a:latin typeface="맑은 고딕"/>
                <a:cs typeface="맑은 고딕"/>
              </a:rPr>
              <a:t>및 </a:t>
            </a:r>
            <a:r>
              <a:rPr dirty="0" sz="3350" spc="-260">
                <a:solidFill>
                  <a:srgbClr val="F1F0F4"/>
                </a:solidFill>
                <a:latin typeface="맑은 고딕"/>
                <a:cs typeface="맑은 고딕"/>
              </a:rPr>
              <a:t>연동</a:t>
            </a:r>
            <a:r>
              <a:rPr dirty="0" sz="3350" spc="-715">
                <a:solidFill>
                  <a:srgbClr val="F1F0F4"/>
                </a:solidFill>
                <a:latin typeface="맑은 고딕"/>
                <a:cs typeface="맑은 고딕"/>
              </a:rPr>
              <a:t> </a:t>
            </a:r>
            <a:r>
              <a:rPr dirty="0" sz="3350" spc="-260">
                <a:solidFill>
                  <a:srgbClr val="F1F0F4"/>
                </a:solidFill>
                <a:latin typeface="맑은 고딕"/>
                <a:cs typeface="맑은 고딕"/>
              </a:rPr>
              <a:t>기능</a:t>
            </a:r>
            <a:endParaRPr sz="335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2587" y="392906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326034" y="371474"/>
                </a:moveTo>
                <a:lnTo>
                  <a:pt x="45440" y="371474"/>
                </a:lnTo>
                <a:lnTo>
                  <a:pt x="38758" y="370145"/>
                </a:lnTo>
                <a:lnTo>
                  <a:pt x="6646" y="345553"/>
                </a:lnTo>
                <a:lnTo>
                  <a:pt x="0" y="326034"/>
                </a:lnTo>
                <a:lnTo>
                  <a:pt x="0" y="45440"/>
                </a:lnTo>
                <a:lnTo>
                  <a:pt x="20256" y="10431"/>
                </a:lnTo>
                <a:lnTo>
                  <a:pt x="45440" y="0"/>
                </a:lnTo>
                <a:lnTo>
                  <a:pt x="326034" y="0"/>
                </a:lnTo>
                <a:lnTo>
                  <a:pt x="361043" y="20255"/>
                </a:lnTo>
                <a:lnTo>
                  <a:pt x="371474" y="45440"/>
                </a:lnTo>
                <a:lnTo>
                  <a:pt x="371474" y="326034"/>
                </a:lnTo>
                <a:lnTo>
                  <a:pt x="351218" y="361043"/>
                </a:lnTo>
                <a:lnTo>
                  <a:pt x="326034" y="371474"/>
                </a:lnTo>
                <a:close/>
              </a:path>
            </a:pathLst>
          </a:custGeom>
          <a:solidFill>
            <a:srgbClr val="3C12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57350" y="3933825"/>
            <a:ext cx="361949" cy="361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52587" y="392906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319087"/>
                </a:moveTo>
                <a:lnTo>
                  <a:pt x="0" y="5238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6"/>
                </a:lnTo>
                <a:lnTo>
                  <a:pt x="1677" y="38792"/>
                </a:lnTo>
                <a:lnTo>
                  <a:pt x="2671" y="35517"/>
                </a:lnTo>
                <a:lnTo>
                  <a:pt x="3987" y="32338"/>
                </a:lnTo>
                <a:lnTo>
                  <a:pt x="5304" y="29160"/>
                </a:lnTo>
                <a:lnTo>
                  <a:pt x="6917" y="26142"/>
                </a:lnTo>
                <a:lnTo>
                  <a:pt x="8828" y="23282"/>
                </a:lnTo>
                <a:lnTo>
                  <a:pt x="10739" y="20421"/>
                </a:lnTo>
                <a:lnTo>
                  <a:pt x="12911" y="17775"/>
                </a:lnTo>
                <a:lnTo>
                  <a:pt x="15344" y="15343"/>
                </a:lnTo>
                <a:lnTo>
                  <a:pt x="17776" y="12911"/>
                </a:lnTo>
                <a:lnTo>
                  <a:pt x="32339" y="3987"/>
                </a:lnTo>
                <a:lnTo>
                  <a:pt x="35517" y="2671"/>
                </a:lnTo>
                <a:lnTo>
                  <a:pt x="52387" y="0"/>
                </a:lnTo>
                <a:lnTo>
                  <a:pt x="319087" y="0"/>
                </a:lnTo>
                <a:lnTo>
                  <a:pt x="322527" y="0"/>
                </a:lnTo>
                <a:lnTo>
                  <a:pt x="325934" y="335"/>
                </a:lnTo>
                <a:lnTo>
                  <a:pt x="329307" y="1006"/>
                </a:lnTo>
                <a:lnTo>
                  <a:pt x="332681" y="1677"/>
                </a:lnTo>
                <a:lnTo>
                  <a:pt x="356131" y="15343"/>
                </a:lnTo>
                <a:lnTo>
                  <a:pt x="358563" y="17775"/>
                </a:lnTo>
                <a:lnTo>
                  <a:pt x="360734" y="20421"/>
                </a:lnTo>
                <a:lnTo>
                  <a:pt x="362645" y="23282"/>
                </a:lnTo>
                <a:lnTo>
                  <a:pt x="364556" y="26142"/>
                </a:lnTo>
                <a:lnTo>
                  <a:pt x="366170" y="29160"/>
                </a:lnTo>
                <a:lnTo>
                  <a:pt x="367487" y="32338"/>
                </a:lnTo>
                <a:lnTo>
                  <a:pt x="368803" y="35517"/>
                </a:lnTo>
                <a:lnTo>
                  <a:pt x="369797" y="38792"/>
                </a:lnTo>
                <a:lnTo>
                  <a:pt x="370468" y="42166"/>
                </a:lnTo>
                <a:lnTo>
                  <a:pt x="371139" y="45540"/>
                </a:lnTo>
                <a:lnTo>
                  <a:pt x="371475" y="48947"/>
                </a:lnTo>
                <a:lnTo>
                  <a:pt x="371475" y="52387"/>
                </a:lnTo>
                <a:lnTo>
                  <a:pt x="371475" y="319087"/>
                </a:lnTo>
                <a:lnTo>
                  <a:pt x="371475" y="322527"/>
                </a:lnTo>
                <a:lnTo>
                  <a:pt x="371139" y="325933"/>
                </a:lnTo>
                <a:lnTo>
                  <a:pt x="370468" y="329307"/>
                </a:lnTo>
                <a:lnTo>
                  <a:pt x="369797" y="332680"/>
                </a:lnTo>
                <a:lnTo>
                  <a:pt x="368803" y="335956"/>
                </a:lnTo>
                <a:lnTo>
                  <a:pt x="367487" y="339134"/>
                </a:lnTo>
                <a:lnTo>
                  <a:pt x="366170" y="342312"/>
                </a:lnTo>
                <a:lnTo>
                  <a:pt x="348192" y="362645"/>
                </a:lnTo>
                <a:lnTo>
                  <a:pt x="345332" y="364556"/>
                </a:lnTo>
                <a:lnTo>
                  <a:pt x="319087" y="371474"/>
                </a:lnTo>
                <a:lnTo>
                  <a:pt x="52387" y="371474"/>
                </a:lnTo>
                <a:lnTo>
                  <a:pt x="23282" y="362645"/>
                </a:lnTo>
                <a:lnTo>
                  <a:pt x="20422" y="360734"/>
                </a:lnTo>
                <a:lnTo>
                  <a:pt x="17776" y="358562"/>
                </a:lnTo>
                <a:lnTo>
                  <a:pt x="15344" y="356130"/>
                </a:lnTo>
                <a:lnTo>
                  <a:pt x="12911" y="353698"/>
                </a:lnTo>
                <a:lnTo>
                  <a:pt x="0" y="322527"/>
                </a:lnTo>
                <a:lnTo>
                  <a:pt x="0" y="319087"/>
                </a:lnTo>
                <a:close/>
              </a:path>
            </a:pathLst>
          </a:custGeom>
          <a:ln w="9524">
            <a:solidFill>
              <a:srgbClr val="4817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24362" y="392906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326034" y="371474"/>
                </a:moveTo>
                <a:lnTo>
                  <a:pt x="45440" y="371474"/>
                </a:lnTo>
                <a:lnTo>
                  <a:pt x="38757" y="370145"/>
                </a:lnTo>
                <a:lnTo>
                  <a:pt x="6646" y="345553"/>
                </a:lnTo>
                <a:lnTo>
                  <a:pt x="0" y="326034"/>
                </a:lnTo>
                <a:lnTo>
                  <a:pt x="0" y="45440"/>
                </a:lnTo>
                <a:lnTo>
                  <a:pt x="20256" y="10431"/>
                </a:lnTo>
                <a:lnTo>
                  <a:pt x="45440" y="0"/>
                </a:lnTo>
                <a:lnTo>
                  <a:pt x="326034" y="0"/>
                </a:lnTo>
                <a:lnTo>
                  <a:pt x="361042" y="20255"/>
                </a:lnTo>
                <a:lnTo>
                  <a:pt x="371474" y="45440"/>
                </a:lnTo>
                <a:lnTo>
                  <a:pt x="371474" y="326034"/>
                </a:lnTo>
                <a:lnTo>
                  <a:pt x="351218" y="361043"/>
                </a:lnTo>
                <a:lnTo>
                  <a:pt x="326034" y="371474"/>
                </a:lnTo>
                <a:close/>
              </a:path>
            </a:pathLst>
          </a:custGeom>
          <a:solidFill>
            <a:srgbClr val="3C12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29125" y="3933825"/>
            <a:ext cx="361948" cy="361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24361" y="392906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319087"/>
                </a:moveTo>
                <a:lnTo>
                  <a:pt x="0" y="5238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6"/>
                </a:lnTo>
                <a:lnTo>
                  <a:pt x="1677" y="38792"/>
                </a:lnTo>
                <a:lnTo>
                  <a:pt x="2670" y="35517"/>
                </a:lnTo>
                <a:lnTo>
                  <a:pt x="3987" y="32338"/>
                </a:lnTo>
                <a:lnTo>
                  <a:pt x="5303" y="29160"/>
                </a:lnTo>
                <a:lnTo>
                  <a:pt x="6917" y="26142"/>
                </a:lnTo>
                <a:lnTo>
                  <a:pt x="8828" y="23282"/>
                </a:lnTo>
                <a:lnTo>
                  <a:pt x="10739" y="20421"/>
                </a:lnTo>
                <a:lnTo>
                  <a:pt x="12911" y="17775"/>
                </a:lnTo>
                <a:lnTo>
                  <a:pt x="15343" y="15343"/>
                </a:lnTo>
                <a:lnTo>
                  <a:pt x="17776" y="12911"/>
                </a:lnTo>
                <a:lnTo>
                  <a:pt x="32339" y="3987"/>
                </a:lnTo>
                <a:lnTo>
                  <a:pt x="35517" y="2671"/>
                </a:lnTo>
                <a:lnTo>
                  <a:pt x="52387" y="0"/>
                </a:lnTo>
                <a:lnTo>
                  <a:pt x="319087" y="0"/>
                </a:lnTo>
                <a:lnTo>
                  <a:pt x="322527" y="0"/>
                </a:lnTo>
                <a:lnTo>
                  <a:pt x="325934" y="335"/>
                </a:lnTo>
                <a:lnTo>
                  <a:pt x="329307" y="1006"/>
                </a:lnTo>
                <a:lnTo>
                  <a:pt x="332681" y="1677"/>
                </a:lnTo>
                <a:lnTo>
                  <a:pt x="348192" y="8828"/>
                </a:lnTo>
                <a:lnTo>
                  <a:pt x="351052" y="10739"/>
                </a:lnTo>
                <a:lnTo>
                  <a:pt x="371139" y="45540"/>
                </a:lnTo>
                <a:lnTo>
                  <a:pt x="371475" y="52387"/>
                </a:lnTo>
                <a:lnTo>
                  <a:pt x="371475" y="319087"/>
                </a:lnTo>
                <a:lnTo>
                  <a:pt x="356131" y="356130"/>
                </a:lnTo>
                <a:lnTo>
                  <a:pt x="348192" y="362645"/>
                </a:lnTo>
                <a:lnTo>
                  <a:pt x="345332" y="364556"/>
                </a:lnTo>
                <a:lnTo>
                  <a:pt x="319087" y="371474"/>
                </a:lnTo>
                <a:lnTo>
                  <a:pt x="52387" y="371474"/>
                </a:lnTo>
                <a:lnTo>
                  <a:pt x="23281" y="362645"/>
                </a:lnTo>
                <a:lnTo>
                  <a:pt x="20422" y="360734"/>
                </a:lnTo>
                <a:lnTo>
                  <a:pt x="335" y="325933"/>
                </a:lnTo>
                <a:lnTo>
                  <a:pt x="0" y="322527"/>
                </a:lnTo>
                <a:lnTo>
                  <a:pt x="0" y="319087"/>
                </a:lnTo>
                <a:close/>
              </a:path>
            </a:pathLst>
          </a:custGeom>
          <a:ln w="9524">
            <a:solidFill>
              <a:srgbClr val="4817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75618" y="3940175"/>
            <a:ext cx="291973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60345" algn="l"/>
              </a:tabLst>
            </a:pPr>
            <a:r>
              <a:rPr dirty="0" sz="2000" spc="-285">
                <a:solidFill>
                  <a:srgbClr val="DBD6E4"/>
                </a:solidFill>
                <a:latin typeface="Calibri"/>
                <a:cs typeface="Calibri"/>
              </a:rPr>
              <a:t>1</a:t>
            </a:r>
            <a:r>
              <a:rPr dirty="0" sz="2000" spc="-285">
                <a:solidFill>
                  <a:srgbClr val="DBD6E4"/>
                </a:solidFill>
                <a:latin typeface="Calibri"/>
                <a:cs typeface="Calibri"/>
              </a:rPr>
              <a:t>	</a:t>
            </a:r>
            <a:r>
              <a:rPr dirty="0" sz="2000" spc="130">
                <a:solidFill>
                  <a:srgbClr val="DBD6E4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7575" y="3954462"/>
            <a:ext cx="405193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783840" algn="l"/>
              </a:tabLst>
            </a:pPr>
            <a:r>
              <a:rPr dirty="0" sz="1650" spc="-90">
                <a:solidFill>
                  <a:srgbClr val="DBD6E4"/>
                </a:solidFill>
                <a:latin typeface="맑은 고딕"/>
                <a:cs typeface="맑은 고딕"/>
              </a:rPr>
              <a:t>사용자</a:t>
            </a:r>
            <a:r>
              <a:rPr dirty="0" sz="1650" spc="-10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650" spc="-90">
                <a:solidFill>
                  <a:srgbClr val="DBD6E4"/>
                </a:solidFill>
                <a:latin typeface="맑은 고딕"/>
                <a:cs typeface="맑은 고딕"/>
              </a:rPr>
              <a:t>인증	사용자</a:t>
            </a:r>
            <a:r>
              <a:rPr dirty="0" sz="1650" spc="-16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650" spc="-90">
                <a:solidFill>
                  <a:srgbClr val="DBD6E4"/>
                </a:solidFill>
                <a:latin typeface="맑은 고딕"/>
                <a:cs typeface="맑은 고딕"/>
              </a:rPr>
              <a:t>데이터</a:t>
            </a:r>
            <a:endParaRPr sz="165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7575" y="4345939"/>
            <a:ext cx="468884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100"/>
              </a:spcBef>
              <a:tabLst>
                <a:tab pos="2783840" algn="l"/>
              </a:tabLst>
            </a:pP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쉬운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로그인 </a:t>
            </a:r>
            <a:r>
              <a:rPr dirty="0" sz="1350" spc="-110">
                <a:solidFill>
                  <a:srgbClr val="DBD6E4"/>
                </a:solidFill>
                <a:latin typeface="맑은 고딕"/>
                <a:cs typeface="맑은 고딕"/>
              </a:rPr>
              <a:t>및</a:t>
            </a:r>
            <a:r>
              <a:rPr dirty="0" sz="1350" spc="-21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사용자</a:t>
            </a:r>
            <a:r>
              <a:rPr dirty="0" sz="1350" spc="-14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정보	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사용자별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데이터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저장</a:t>
            </a:r>
            <a:r>
              <a:rPr dirty="0" sz="1350" spc="-28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가능 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저장</a:t>
            </a:r>
            <a:r>
              <a:rPr dirty="0" sz="1350" spc="-95">
                <a:solidFill>
                  <a:srgbClr val="DBD6E4"/>
                </a:solidFill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96136" y="392906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326034" y="371474"/>
                </a:moveTo>
                <a:lnTo>
                  <a:pt x="45440" y="371474"/>
                </a:lnTo>
                <a:lnTo>
                  <a:pt x="38757" y="370145"/>
                </a:lnTo>
                <a:lnTo>
                  <a:pt x="6646" y="345553"/>
                </a:lnTo>
                <a:lnTo>
                  <a:pt x="0" y="326034"/>
                </a:lnTo>
                <a:lnTo>
                  <a:pt x="0" y="45440"/>
                </a:lnTo>
                <a:lnTo>
                  <a:pt x="20256" y="10431"/>
                </a:lnTo>
                <a:lnTo>
                  <a:pt x="45440" y="0"/>
                </a:lnTo>
                <a:lnTo>
                  <a:pt x="326034" y="0"/>
                </a:lnTo>
                <a:lnTo>
                  <a:pt x="361042" y="20255"/>
                </a:lnTo>
                <a:lnTo>
                  <a:pt x="371474" y="45440"/>
                </a:lnTo>
                <a:lnTo>
                  <a:pt x="371474" y="326034"/>
                </a:lnTo>
                <a:lnTo>
                  <a:pt x="351218" y="361043"/>
                </a:lnTo>
                <a:lnTo>
                  <a:pt x="326034" y="371474"/>
                </a:lnTo>
                <a:close/>
              </a:path>
            </a:pathLst>
          </a:custGeom>
          <a:solidFill>
            <a:srgbClr val="3C12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00900" y="3933825"/>
            <a:ext cx="361948" cy="361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96136" y="392906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319087"/>
                </a:moveTo>
                <a:lnTo>
                  <a:pt x="0" y="52387"/>
                </a:lnTo>
                <a:lnTo>
                  <a:pt x="0" y="48947"/>
                </a:lnTo>
                <a:lnTo>
                  <a:pt x="335" y="45540"/>
                </a:lnTo>
                <a:lnTo>
                  <a:pt x="8829" y="23282"/>
                </a:lnTo>
                <a:lnTo>
                  <a:pt x="10740" y="20421"/>
                </a:lnTo>
                <a:lnTo>
                  <a:pt x="12911" y="17775"/>
                </a:lnTo>
                <a:lnTo>
                  <a:pt x="15344" y="15343"/>
                </a:lnTo>
                <a:lnTo>
                  <a:pt x="17776" y="12911"/>
                </a:lnTo>
                <a:lnTo>
                  <a:pt x="20423" y="10739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3"/>
                </a:lnTo>
                <a:lnTo>
                  <a:pt x="32339" y="3987"/>
                </a:lnTo>
                <a:lnTo>
                  <a:pt x="35517" y="2671"/>
                </a:lnTo>
                <a:lnTo>
                  <a:pt x="52388" y="0"/>
                </a:lnTo>
                <a:lnTo>
                  <a:pt x="319088" y="0"/>
                </a:lnTo>
                <a:lnTo>
                  <a:pt x="322527" y="0"/>
                </a:lnTo>
                <a:lnTo>
                  <a:pt x="325934" y="335"/>
                </a:lnTo>
                <a:lnTo>
                  <a:pt x="329308" y="1006"/>
                </a:lnTo>
                <a:lnTo>
                  <a:pt x="332681" y="1677"/>
                </a:lnTo>
                <a:lnTo>
                  <a:pt x="364557" y="26142"/>
                </a:lnTo>
                <a:lnTo>
                  <a:pt x="367486" y="32338"/>
                </a:lnTo>
                <a:lnTo>
                  <a:pt x="368803" y="35517"/>
                </a:lnTo>
                <a:lnTo>
                  <a:pt x="369797" y="38792"/>
                </a:lnTo>
                <a:lnTo>
                  <a:pt x="370468" y="42166"/>
                </a:lnTo>
                <a:lnTo>
                  <a:pt x="371140" y="45540"/>
                </a:lnTo>
                <a:lnTo>
                  <a:pt x="371475" y="48947"/>
                </a:lnTo>
                <a:lnTo>
                  <a:pt x="371475" y="52387"/>
                </a:lnTo>
                <a:lnTo>
                  <a:pt x="371475" y="319087"/>
                </a:lnTo>
                <a:lnTo>
                  <a:pt x="371475" y="322527"/>
                </a:lnTo>
                <a:lnTo>
                  <a:pt x="371140" y="325933"/>
                </a:lnTo>
                <a:lnTo>
                  <a:pt x="370468" y="329307"/>
                </a:lnTo>
                <a:lnTo>
                  <a:pt x="369797" y="332680"/>
                </a:lnTo>
                <a:lnTo>
                  <a:pt x="368803" y="335956"/>
                </a:lnTo>
                <a:lnTo>
                  <a:pt x="367486" y="339134"/>
                </a:lnTo>
                <a:lnTo>
                  <a:pt x="366170" y="342312"/>
                </a:lnTo>
                <a:lnTo>
                  <a:pt x="348192" y="362645"/>
                </a:lnTo>
                <a:lnTo>
                  <a:pt x="345331" y="364556"/>
                </a:lnTo>
                <a:lnTo>
                  <a:pt x="319088" y="371474"/>
                </a:lnTo>
                <a:lnTo>
                  <a:pt x="52388" y="371474"/>
                </a:lnTo>
                <a:lnTo>
                  <a:pt x="23282" y="362645"/>
                </a:lnTo>
                <a:lnTo>
                  <a:pt x="20422" y="360734"/>
                </a:lnTo>
                <a:lnTo>
                  <a:pt x="17776" y="358562"/>
                </a:lnTo>
                <a:lnTo>
                  <a:pt x="15344" y="356130"/>
                </a:lnTo>
                <a:lnTo>
                  <a:pt x="12911" y="353698"/>
                </a:lnTo>
                <a:lnTo>
                  <a:pt x="10740" y="351051"/>
                </a:lnTo>
                <a:lnTo>
                  <a:pt x="8829" y="348191"/>
                </a:lnTo>
                <a:lnTo>
                  <a:pt x="6918" y="345331"/>
                </a:lnTo>
                <a:lnTo>
                  <a:pt x="5304" y="342312"/>
                </a:lnTo>
                <a:lnTo>
                  <a:pt x="3988" y="339134"/>
                </a:lnTo>
                <a:lnTo>
                  <a:pt x="2671" y="335956"/>
                </a:lnTo>
                <a:lnTo>
                  <a:pt x="1677" y="332680"/>
                </a:lnTo>
                <a:lnTo>
                  <a:pt x="1006" y="329307"/>
                </a:lnTo>
                <a:lnTo>
                  <a:pt x="335" y="325933"/>
                </a:lnTo>
                <a:lnTo>
                  <a:pt x="0" y="322527"/>
                </a:lnTo>
                <a:lnTo>
                  <a:pt x="0" y="319087"/>
                </a:lnTo>
                <a:close/>
              </a:path>
            </a:pathLst>
          </a:custGeom>
          <a:ln w="9524">
            <a:solidFill>
              <a:srgbClr val="4817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295356" y="3940175"/>
            <a:ext cx="17081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25">
                <a:solidFill>
                  <a:srgbClr val="DBD6E4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31125" y="3954462"/>
            <a:ext cx="1911350" cy="10267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75">
                <a:solidFill>
                  <a:srgbClr val="DBD6E4"/>
                </a:solidFill>
                <a:latin typeface="Calibri"/>
                <a:cs typeface="Calibri"/>
              </a:rPr>
              <a:t>Social</a:t>
            </a:r>
            <a:r>
              <a:rPr dirty="0" sz="1650" spc="55">
                <a:solidFill>
                  <a:srgbClr val="DBD6E4"/>
                </a:solidFill>
                <a:latin typeface="Calibri"/>
                <a:cs typeface="Calibri"/>
              </a:rPr>
              <a:t> </a:t>
            </a:r>
            <a:r>
              <a:rPr dirty="0" sz="1650" spc="-90">
                <a:solidFill>
                  <a:srgbClr val="DBD6E4"/>
                </a:solidFill>
                <a:latin typeface="맑은 고딕"/>
                <a:cs typeface="맑은 고딕"/>
              </a:rPr>
              <a:t>로그인</a:t>
            </a:r>
            <a:endParaRPr sz="165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 spc="-70">
                <a:solidFill>
                  <a:srgbClr val="DBD6E4"/>
                </a:solidFill>
                <a:latin typeface="Lucida Sans Unicode"/>
                <a:cs typeface="Lucida Sans Unicode"/>
              </a:rPr>
              <a:t>Facebook, </a:t>
            </a:r>
            <a:r>
              <a:rPr dirty="0" sz="1350" spc="-100">
                <a:solidFill>
                  <a:srgbClr val="DBD6E4"/>
                </a:solidFill>
                <a:latin typeface="Lucida Sans Unicode"/>
                <a:cs typeface="Lucida Sans Unicode"/>
              </a:rPr>
              <a:t>Google,</a:t>
            </a:r>
            <a:r>
              <a:rPr dirty="0" sz="1350" spc="-290">
                <a:solidFill>
                  <a:srgbClr val="DBD6E4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90">
                <a:solidFill>
                  <a:srgbClr val="DBD6E4"/>
                </a:solidFill>
                <a:latin typeface="Lucida Sans Unicode"/>
                <a:cs typeface="Lucida Sans Unicode"/>
              </a:rPr>
              <a:t>Github</a:t>
            </a:r>
            <a:endParaRPr sz="13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350" spc="-110">
                <a:solidFill>
                  <a:srgbClr val="DBD6E4"/>
                </a:solidFill>
                <a:latin typeface="맑은 고딕"/>
                <a:cs typeface="맑은 고딕"/>
              </a:rPr>
              <a:t>등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소셜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로그인</a:t>
            </a:r>
            <a:r>
              <a:rPr dirty="0" sz="1350" spc="-23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제공</a:t>
            </a:r>
            <a:endParaRPr sz="1350">
              <a:latin typeface="맑은 고딕"/>
              <a:cs typeface="맑은 고딕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1429999" cy="2162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911225"/>
            <a:ext cx="274383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350"/>
              <a:t>Firebase</a:t>
            </a:r>
            <a:r>
              <a:rPr dirty="0" sz="3350" spc="60"/>
              <a:t> </a:t>
            </a:r>
            <a:r>
              <a:rPr dirty="0" sz="3350" spc="-260">
                <a:latin typeface="맑은 고딕"/>
                <a:cs typeface="맑은 고딕"/>
              </a:rPr>
              <a:t>함수</a:t>
            </a:r>
            <a:endParaRPr sz="335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800" y="1647825"/>
            <a:ext cx="2228849" cy="2228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01875" y="3992562"/>
            <a:ext cx="128016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90">
                <a:solidFill>
                  <a:srgbClr val="F1F0F4"/>
                </a:solidFill>
                <a:latin typeface="맑은 고딕"/>
                <a:cs typeface="맑은 고딕"/>
              </a:rPr>
              <a:t>서버리스</a:t>
            </a:r>
            <a:r>
              <a:rPr dirty="0" sz="1650" spc="-165">
                <a:solidFill>
                  <a:srgbClr val="F1F0F4"/>
                </a:solidFill>
                <a:latin typeface="맑은 고딕"/>
                <a:cs typeface="맑은 고딕"/>
              </a:rPr>
              <a:t> </a:t>
            </a:r>
            <a:r>
              <a:rPr dirty="0" sz="1650" spc="-90">
                <a:solidFill>
                  <a:srgbClr val="F1F0F4"/>
                </a:solidFill>
                <a:latin typeface="맑은 고딕"/>
                <a:cs typeface="맑은 고딕"/>
              </a:rPr>
              <a:t>기능</a:t>
            </a:r>
            <a:endParaRPr sz="165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9887" y="4473574"/>
            <a:ext cx="260286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클라우드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기반 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서버리스 아키텍처</a:t>
            </a:r>
            <a:r>
              <a:rPr dirty="0" sz="1350" spc="-33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10">
                <a:solidFill>
                  <a:srgbClr val="DBD6E4"/>
                </a:solidFill>
                <a:latin typeface="맑은 고딕"/>
                <a:cs typeface="맑은 고딕"/>
              </a:rPr>
              <a:t>제</a:t>
            </a:r>
            <a:endParaRPr sz="135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9562" y="4787899"/>
            <a:ext cx="18351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10">
                <a:solidFill>
                  <a:srgbClr val="DBD6E4"/>
                </a:solidFill>
                <a:latin typeface="맑은 고딕"/>
                <a:cs typeface="맑은 고딕"/>
              </a:rPr>
              <a:t>공</a:t>
            </a:r>
            <a:endParaRPr sz="135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00575" y="1647825"/>
            <a:ext cx="2228849" cy="2228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173662" y="3992562"/>
            <a:ext cx="108013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90">
                <a:solidFill>
                  <a:srgbClr val="F1F0F4"/>
                </a:solidFill>
                <a:latin typeface="맑은 고딕"/>
                <a:cs typeface="맑은 고딕"/>
              </a:rPr>
              <a:t>트리거</a:t>
            </a:r>
            <a:r>
              <a:rPr dirty="0" sz="1650" spc="-175">
                <a:solidFill>
                  <a:srgbClr val="F1F0F4"/>
                </a:solidFill>
                <a:latin typeface="맑은 고딕"/>
                <a:cs typeface="맑은 고딕"/>
              </a:rPr>
              <a:t> </a:t>
            </a:r>
            <a:r>
              <a:rPr dirty="0" sz="1650" spc="-90">
                <a:solidFill>
                  <a:srgbClr val="F1F0F4"/>
                </a:solidFill>
                <a:latin typeface="맑은 고딕"/>
                <a:cs typeface="맑은 고딕"/>
              </a:rPr>
              <a:t>기능</a:t>
            </a:r>
            <a:endParaRPr sz="165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4525" y="4364989"/>
            <a:ext cx="251714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8195" marR="5080" indent="-786130">
              <a:lnSpc>
                <a:spcPct val="152800"/>
              </a:lnSpc>
              <a:spcBef>
                <a:spcPts val="100"/>
              </a:spcBef>
            </a:pPr>
            <a:r>
              <a:rPr dirty="0" sz="1350" spc="-45">
                <a:solidFill>
                  <a:srgbClr val="DBD6E4"/>
                </a:solidFill>
                <a:latin typeface="Lucida Sans Unicode"/>
                <a:cs typeface="Lucida Sans Unicode"/>
              </a:rPr>
              <a:t>HTTP</a:t>
            </a:r>
            <a:r>
              <a:rPr dirty="0" sz="1350" spc="-45">
                <a:solidFill>
                  <a:srgbClr val="DBD6E4"/>
                </a:solidFill>
                <a:latin typeface="맑은 고딕"/>
                <a:cs typeface="맑은 고딕"/>
              </a:rPr>
              <a:t>요청과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같은 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이벤트에</a:t>
            </a:r>
            <a:r>
              <a:rPr dirty="0" sz="1350" spc="-30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응답하  </a:t>
            </a:r>
            <a:r>
              <a:rPr dirty="0" sz="1350" spc="-110">
                <a:solidFill>
                  <a:srgbClr val="DBD6E4"/>
                </a:solidFill>
                <a:latin typeface="맑은 고딕"/>
                <a:cs typeface="맑은 고딕"/>
              </a:rPr>
              <a:t>는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기능</a:t>
            </a:r>
            <a:r>
              <a:rPr dirty="0" sz="1350" spc="-19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제공</a:t>
            </a:r>
            <a:r>
              <a:rPr dirty="0" sz="1350" spc="-95">
                <a:solidFill>
                  <a:srgbClr val="DBD6E4"/>
                </a:solidFill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72350" y="1647825"/>
            <a:ext cx="2228849" cy="22288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254875" y="3992562"/>
            <a:ext cx="2459990" cy="10267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135"/>
              </a:spcBef>
            </a:pPr>
            <a:r>
              <a:rPr dirty="0" sz="1650" spc="254">
                <a:solidFill>
                  <a:srgbClr val="F1F0F4"/>
                </a:solidFill>
                <a:latin typeface="Calibri"/>
                <a:cs typeface="Calibri"/>
              </a:rPr>
              <a:t>CLoud </a:t>
            </a:r>
            <a:r>
              <a:rPr dirty="0" sz="1650" spc="210">
                <a:solidFill>
                  <a:srgbClr val="F1F0F4"/>
                </a:solidFill>
                <a:latin typeface="Calibri"/>
                <a:cs typeface="Calibri"/>
              </a:rPr>
              <a:t>Messaging</a:t>
            </a:r>
            <a:r>
              <a:rPr dirty="0" sz="1650" spc="-195">
                <a:solidFill>
                  <a:srgbClr val="F1F0F4"/>
                </a:solidFill>
                <a:latin typeface="Calibri"/>
                <a:cs typeface="Calibri"/>
              </a:rPr>
              <a:t> </a:t>
            </a:r>
            <a:r>
              <a:rPr dirty="0" sz="1650" spc="-90">
                <a:solidFill>
                  <a:srgbClr val="F1F0F4"/>
                </a:solidFill>
                <a:latin typeface="맑은 고딕"/>
                <a:cs typeface="맑은 고딕"/>
              </a:rPr>
              <a:t>연동</a:t>
            </a:r>
            <a:endParaRPr sz="1650">
              <a:latin typeface="맑은 고딕"/>
              <a:cs typeface="맑은 고딕"/>
            </a:endParaRPr>
          </a:p>
          <a:p>
            <a:pPr marL="1131570" marR="5080" indent="-1119505">
              <a:lnSpc>
                <a:spcPct val="152800"/>
              </a:lnSpc>
              <a:spcBef>
                <a:spcPts val="915"/>
              </a:spcBef>
            </a:pPr>
            <a:r>
              <a:rPr dirty="0" sz="1350" spc="-50">
                <a:solidFill>
                  <a:srgbClr val="DBD6E4"/>
                </a:solidFill>
                <a:latin typeface="Lucida Sans Unicode"/>
                <a:cs typeface="Lucida Sans Unicode"/>
              </a:rPr>
              <a:t>Messaging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알림에 사용할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기능</a:t>
            </a:r>
            <a:r>
              <a:rPr dirty="0" sz="1350" spc="-35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10">
                <a:solidFill>
                  <a:srgbClr val="DBD6E4"/>
                </a:solidFill>
                <a:latin typeface="맑은 고딕"/>
                <a:cs typeface="맑은 고딕"/>
              </a:rPr>
              <a:t>제 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공</a:t>
            </a:r>
            <a:r>
              <a:rPr dirty="0" sz="1350" spc="-95">
                <a:solidFill>
                  <a:srgbClr val="DBD6E4"/>
                </a:solidFill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1768475"/>
            <a:ext cx="481076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350"/>
              <a:t>Firebase </a:t>
            </a:r>
            <a:r>
              <a:rPr dirty="0" sz="3350" spc="-270">
                <a:latin typeface="맑은 고딕"/>
                <a:cs typeface="맑은 고딕"/>
              </a:rPr>
              <a:t>클라우드</a:t>
            </a:r>
            <a:r>
              <a:rPr dirty="0" sz="3350" spc="-585">
                <a:latin typeface="맑은 고딕"/>
                <a:cs typeface="맑은 고딕"/>
              </a:rPr>
              <a:t> </a:t>
            </a:r>
            <a:r>
              <a:rPr dirty="0" sz="3350" spc="-265">
                <a:latin typeface="맑은 고딕"/>
                <a:cs typeface="맑은 고딕"/>
              </a:rPr>
              <a:t>메시징</a:t>
            </a:r>
            <a:endParaRPr sz="335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2587" y="2519362"/>
            <a:ext cx="2590800" cy="1695450"/>
          </a:xfrm>
          <a:custGeom>
            <a:avLst/>
            <a:gdLst/>
            <a:ahLst/>
            <a:cxnLst/>
            <a:rect l="l" t="t" r="r" b="b"/>
            <a:pathLst>
              <a:path w="2590800" h="1695450">
                <a:moveTo>
                  <a:pt x="2545359" y="1695449"/>
                </a:moveTo>
                <a:lnTo>
                  <a:pt x="45440" y="1695449"/>
                </a:lnTo>
                <a:lnTo>
                  <a:pt x="38758" y="1694120"/>
                </a:lnTo>
                <a:lnTo>
                  <a:pt x="6646" y="1669528"/>
                </a:lnTo>
                <a:lnTo>
                  <a:pt x="0" y="1650009"/>
                </a:lnTo>
                <a:lnTo>
                  <a:pt x="0" y="45440"/>
                </a:lnTo>
                <a:lnTo>
                  <a:pt x="20256" y="10431"/>
                </a:lnTo>
                <a:lnTo>
                  <a:pt x="45440" y="0"/>
                </a:lnTo>
                <a:lnTo>
                  <a:pt x="2545359" y="0"/>
                </a:lnTo>
                <a:lnTo>
                  <a:pt x="2580368" y="20256"/>
                </a:lnTo>
                <a:lnTo>
                  <a:pt x="2590799" y="45440"/>
                </a:lnTo>
                <a:lnTo>
                  <a:pt x="2590799" y="1650009"/>
                </a:lnTo>
                <a:lnTo>
                  <a:pt x="2570543" y="1685018"/>
                </a:lnTo>
                <a:lnTo>
                  <a:pt x="2545359" y="1695449"/>
                </a:lnTo>
                <a:close/>
              </a:path>
            </a:pathLst>
          </a:custGeom>
          <a:solidFill>
            <a:srgbClr val="3C12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57350" y="2524124"/>
            <a:ext cx="2581274" cy="1685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52587" y="2519362"/>
            <a:ext cx="2590800" cy="1695450"/>
          </a:xfrm>
          <a:custGeom>
            <a:avLst/>
            <a:gdLst/>
            <a:ahLst/>
            <a:cxnLst/>
            <a:rect l="l" t="t" r="r" b="b"/>
            <a:pathLst>
              <a:path w="2590800" h="1695450">
                <a:moveTo>
                  <a:pt x="0" y="1643062"/>
                </a:moveTo>
                <a:lnTo>
                  <a:pt x="0" y="5238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7"/>
                </a:lnTo>
                <a:lnTo>
                  <a:pt x="1677" y="38793"/>
                </a:lnTo>
                <a:lnTo>
                  <a:pt x="2671" y="35517"/>
                </a:lnTo>
                <a:lnTo>
                  <a:pt x="3987" y="32339"/>
                </a:lnTo>
                <a:lnTo>
                  <a:pt x="5304" y="29160"/>
                </a:lnTo>
                <a:lnTo>
                  <a:pt x="6917" y="26142"/>
                </a:lnTo>
                <a:lnTo>
                  <a:pt x="8828" y="23282"/>
                </a:lnTo>
                <a:lnTo>
                  <a:pt x="10739" y="20421"/>
                </a:lnTo>
                <a:lnTo>
                  <a:pt x="12911" y="17775"/>
                </a:lnTo>
                <a:lnTo>
                  <a:pt x="15344" y="15343"/>
                </a:lnTo>
                <a:lnTo>
                  <a:pt x="17776" y="12911"/>
                </a:lnTo>
                <a:lnTo>
                  <a:pt x="20422" y="10739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3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1" y="335"/>
                </a:lnTo>
                <a:lnTo>
                  <a:pt x="48947" y="0"/>
                </a:lnTo>
                <a:lnTo>
                  <a:pt x="52387" y="0"/>
                </a:lnTo>
                <a:lnTo>
                  <a:pt x="2538412" y="0"/>
                </a:lnTo>
                <a:lnTo>
                  <a:pt x="2541852" y="0"/>
                </a:lnTo>
                <a:lnTo>
                  <a:pt x="2545258" y="335"/>
                </a:lnTo>
                <a:lnTo>
                  <a:pt x="2567516" y="8828"/>
                </a:lnTo>
                <a:lnTo>
                  <a:pt x="2570376" y="10739"/>
                </a:lnTo>
                <a:lnTo>
                  <a:pt x="2581970" y="23282"/>
                </a:lnTo>
                <a:lnTo>
                  <a:pt x="2583881" y="26142"/>
                </a:lnTo>
                <a:lnTo>
                  <a:pt x="2585495" y="29160"/>
                </a:lnTo>
                <a:lnTo>
                  <a:pt x="2586811" y="32339"/>
                </a:lnTo>
                <a:lnTo>
                  <a:pt x="2588128" y="35517"/>
                </a:lnTo>
                <a:lnTo>
                  <a:pt x="2590799" y="52387"/>
                </a:lnTo>
                <a:lnTo>
                  <a:pt x="2590799" y="1643062"/>
                </a:lnTo>
                <a:lnTo>
                  <a:pt x="2575455" y="1680105"/>
                </a:lnTo>
                <a:lnTo>
                  <a:pt x="2538412" y="1695449"/>
                </a:lnTo>
                <a:lnTo>
                  <a:pt x="52387" y="1695449"/>
                </a:lnTo>
                <a:lnTo>
                  <a:pt x="32339" y="1691461"/>
                </a:lnTo>
                <a:lnTo>
                  <a:pt x="29161" y="1690145"/>
                </a:lnTo>
                <a:lnTo>
                  <a:pt x="26142" y="1688531"/>
                </a:lnTo>
                <a:lnTo>
                  <a:pt x="23282" y="1686620"/>
                </a:lnTo>
                <a:lnTo>
                  <a:pt x="20422" y="1684709"/>
                </a:lnTo>
                <a:lnTo>
                  <a:pt x="8828" y="1672166"/>
                </a:lnTo>
                <a:lnTo>
                  <a:pt x="6917" y="1669306"/>
                </a:lnTo>
                <a:lnTo>
                  <a:pt x="5304" y="1666288"/>
                </a:lnTo>
                <a:lnTo>
                  <a:pt x="3987" y="1663110"/>
                </a:lnTo>
                <a:lnTo>
                  <a:pt x="2671" y="1659932"/>
                </a:lnTo>
                <a:lnTo>
                  <a:pt x="1677" y="1656655"/>
                </a:lnTo>
                <a:lnTo>
                  <a:pt x="1006" y="1653282"/>
                </a:lnTo>
                <a:lnTo>
                  <a:pt x="335" y="1649908"/>
                </a:lnTo>
                <a:lnTo>
                  <a:pt x="0" y="1646501"/>
                </a:lnTo>
                <a:lnTo>
                  <a:pt x="0" y="1643062"/>
                </a:lnTo>
                <a:close/>
              </a:path>
            </a:pathLst>
          </a:custGeom>
          <a:ln w="9524">
            <a:solidFill>
              <a:srgbClr val="4817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11337" y="3060064"/>
            <a:ext cx="217424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100"/>
              </a:spcBef>
            </a:pPr>
            <a:r>
              <a:rPr dirty="0" sz="1350" spc="-110">
                <a:solidFill>
                  <a:srgbClr val="DBD6E4"/>
                </a:solidFill>
                <a:latin typeface="Lucida Sans Unicode"/>
                <a:cs typeface="Lucida Sans Unicode"/>
              </a:rPr>
              <a:t>Android, </a:t>
            </a:r>
            <a:r>
              <a:rPr dirty="0" sz="1350" spc="-80">
                <a:solidFill>
                  <a:srgbClr val="DBD6E4"/>
                </a:solidFill>
                <a:latin typeface="Lucida Sans Unicode"/>
                <a:cs typeface="Lucida Sans Unicode"/>
              </a:rPr>
              <a:t>iOS, </a:t>
            </a:r>
            <a:r>
              <a:rPr dirty="0" sz="1350" spc="-65">
                <a:solidFill>
                  <a:srgbClr val="DBD6E4"/>
                </a:solidFill>
                <a:latin typeface="Lucida Sans Unicode"/>
                <a:cs typeface="Lucida Sans Unicode"/>
              </a:rPr>
              <a:t>Web</a:t>
            </a:r>
            <a:r>
              <a:rPr dirty="0" sz="1350" spc="-65">
                <a:solidFill>
                  <a:srgbClr val="DBD6E4"/>
                </a:solidFill>
                <a:latin typeface="맑은 고딕"/>
                <a:cs typeface="맑은 고딕"/>
              </a:rPr>
              <a:t>등</a:t>
            </a:r>
            <a:r>
              <a:rPr dirty="0" sz="1350" spc="-32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플랫폼간  푸시알림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전송</a:t>
            </a:r>
            <a:r>
              <a:rPr dirty="0" sz="1350" spc="-204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지원</a:t>
            </a:r>
            <a:r>
              <a:rPr dirty="0" sz="1350" spc="-95">
                <a:solidFill>
                  <a:srgbClr val="DBD6E4"/>
                </a:solidFill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24362" y="2519362"/>
            <a:ext cx="2590800" cy="1695450"/>
          </a:xfrm>
          <a:custGeom>
            <a:avLst/>
            <a:gdLst/>
            <a:ahLst/>
            <a:cxnLst/>
            <a:rect l="l" t="t" r="r" b="b"/>
            <a:pathLst>
              <a:path w="2590800" h="1695450">
                <a:moveTo>
                  <a:pt x="2545359" y="1695449"/>
                </a:moveTo>
                <a:lnTo>
                  <a:pt x="45440" y="1695449"/>
                </a:lnTo>
                <a:lnTo>
                  <a:pt x="38757" y="1694120"/>
                </a:lnTo>
                <a:lnTo>
                  <a:pt x="6646" y="1669528"/>
                </a:lnTo>
                <a:lnTo>
                  <a:pt x="0" y="1650009"/>
                </a:lnTo>
                <a:lnTo>
                  <a:pt x="0" y="45440"/>
                </a:lnTo>
                <a:lnTo>
                  <a:pt x="20256" y="10431"/>
                </a:lnTo>
                <a:lnTo>
                  <a:pt x="45440" y="0"/>
                </a:lnTo>
                <a:lnTo>
                  <a:pt x="2545359" y="0"/>
                </a:lnTo>
                <a:lnTo>
                  <a:pt x="2580368" y="20256"/>
                </a:lnTo>
                <a:lnTo>
                  <a:pt x="2590799" y="45440"/>
                </a:lnTo>
                <a:lnTo>
                  <a:pt x="2590799" y="1650009"/>
                </a:lnTo>
                <a:lnTo>
                  <a:pt x="2570543" y="1685018"/>
                </a:lnTo>
                <a:lnTo>
                  <a:pt x="2545359" y="1695449"/>
                </a:lnTo>
                <a:close/>
              </a:path>
            </a:pathLst>
          </a:custGeom>
          <a:solidFill>
            <a:srgbClr val="3C12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29125" y="2524124"/>
            <a:ext cx="2581274" cy="1685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24361" y="2519362"/>
            <a:ext cx="2590800" cy="1695450"/>
          </a:xfrm>
          <a:custGeom>
            <a:avLst/>
            <a:gdLst/>
            <a:ahLst/>
            <a:cxnLst/>
            <a:rect l="l" t="t" r="r" b="b"/>
            <a:pathLst>
              <a:path w="2590800" h="1695450">
                <a:moveTo>
                  <a:pt x="0" y="1643062"/>
                </a:moveTo>
                <a:lnTo>
                  <a:pt x="0" y="5238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7"/>
                </a:lnTo>
                <a:lnTo>
                  <a:pt x="1677" y="38793"/>
                </a:lnTo>
                <a:lnTo>
                  <a:pt x="2670" y="35517"/>
                </a:lnTo>
                <a:lnTo>
                  <a:pt x="3987" y="32339"/>
                </a:lnTo>
                <a:lnTo>
                  <a:pt x="5303" y="29160"/>
                </a:lnTo>
                <a:lnTo>
                  <a:pt x="6917" y="26142"/>
                </a:lnTo>
                <a:lnTo>
                  <a:pt x="8828" y="23282"/>
                </a:lnTo>
                <a:lnTo>
                  <a:pt x="10739" y="20421"/>
                </a:lnTo>
                <a:lnTo>
                  <a:pt x="12911" y="17775"/>
                </a:lnTo>
                <a:lnTo>
                  <a:pt x="15343" y="15343"/>
                </a:lnTo>
                <a:lnTo>
                  <a:pt x="17776" y="12911"/>
                </a:lnTo>
                <a:lnTo>
                  <a:pt x="48947" y="0"/>
                </a:lnTo>
                <a:lnTo>
                  <a:pt x="52387" y="0"/>
                </a:lnTo>
                <a:lnTo>
                  <a:pt x="2538412" y="0"/>
                </a:lnTo>
                <a:lnTo>
                  <a:pt x="2541852" y="0"/>
                </a:lnTo>
                <a:lnTo>
                  <a:pt x="2545258" y="335"/>
                </a:lnTo>
                <a:lnTo>
                  <a:pt x="2575455" y="15343"/>
                </a:lnTo>
                <a:lnTo>
                  <a:pt x="2577888" y="17775"/>
                </a:lnTo>
                <a:lnTo>
                  <a:pt x="2580060" y="20421"/>
                </a:lnTo>
                <a:lnTo>
                  <a:pt x="2581970" y="23282"/>
                </a:lnTo>
                <a:lnTo>
                  <a:pt x="2583881" y="26142"/>
                </a:lnTo>
                <a:lnTo>
                  <a:pt x="2585495" y="29160"/>
                </a:lnTo>
                <a:lnTo>
                  <a:pt x="2586811" y="32339"/>
                </a:lnTo>
                <a:lnTo>
                  <a:pt x="2588128" y="35517"/>
                </a:lnTo>
                <a:lnTo>
                  <a:pt x="2589122" y="38793"/>
                </a:lnTo>
                <a:lnTo>
                  <a:pt x="2589792" y="42167"/>
                </a:lnTo>
                <a:lnTo>
                  <a:pt x="2590464" y="45540"/>
                </a:lnTo>
                <a:lnTo>
                  <a:pt x="2590800" y="48947"/>
                </a:lnTo>
                <a:lnTo>
                  <a:pt x="2590800" y="52387"/>
                </a:lnTo>
                <a:lnTo>
                  <a:pt x="2590800" y="1643062"/>
                </a:lnTo>
                <a:lnTo>
                  <a:pt x="2590800" y="1646501"/>
                </a:lnTo>
                <a:lnTo>
                  <a:pt x="2590464" y="1649908"/>
                </a:lnTo>
                <a:lnTo>
                  <a:pt x="2589793" y="1653282"/>
                </a:lnTo>
                <a:lnTo>
                  <a:pt x="2589122" y="1656655"/>
                </a:lnTo>
                <a:lnTo>
                  <a:pt x="2581970" y="1672166"/>
                </a:lnTo>
                <a:lnTo>
                  <a:pt x="2580059" y="1675027"/>
                </a:lnTo>
                <a:lnTo>
                  <a:pt x="2567516" y="1686620"/>
                </a:lnTo>
                <a:lnTo>
                  <a:pt x="2564656" y="1688531"/>
                </a:lnTo>
                <a:lnTo>
                  <a:pt x="2538412" y="1695449"/>
                </a:lnTo>
                <a:lnTo>
                  <a:pt x="52387" y="1695449"/>
                </a:lnTo>
                <a:lnTo>
                  <a:pt x="32339" y="1691461"/>
                </a:lnTo>
                <a:lnTo>
                  <a:pt x="29161" y="1690145"/>
                </a:lnTo>
                <a:lnTo>
                  <a:pt x="2671" y="1659932"/>
                </a:lnTo>
                <a:lnTo>
                  <a:pt x="0" y="1646501"/>
                </a:lnTo>
                <a:lnTo>
                  <a:pt x="0" y="1643062"/>
                </a:lnTo>
                <a:close/>
              </a:path>
            </a:pathLst>
          </a:custGeom>
          <a:ln w="9524">
            <a:solidFill>
              <a:srgbClr val="4817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11337" y="2678112"/>
            <a:ext cx="445198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783840" algn="l"/>
              </a:tabLst>
            </a:pPr>
            <a:r>
              <a:rPr dirty="0" sz="1650" spc="-90">
                <a:solidFill>
                  <a:srgbClr val="DBD6E4"/>
                </a:solidFill>
                <a:latin typeface="맑은 고딕"/>
                <a:cs typeface="맑은 고딕"/>
              </a:rPr>
              <a:t>다양한</a:t>
            </a:r>
            <a:r>
              <a:rPr dirty="0" sz="1650" spc="-10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650" spc="-90">
                <a:solidFill>
                  <a:srgbClr val="DBD6E4"/>
                </a:solidFill>
                <a:latin typeface="맑은 고딕"/>
                <a:cs typeface="맑은 고딕"/>
              </a:rPr>
              <a:t>플랫폼	</a:t>
            </a:r>
            <a:r>
              <a:rPr dirty="0" sz="1650" spc="-85">
                <a:solidFill>
                  <a:srgbClr val="DBD6E4"/>
                </a:solidFill>
                <a:latin typeface="맑은 고딕"/>
                <a:cs typeface="맑은 고딕"/>
              </a:rPr>
              <a:t>브로드캐스트</a:t>
            </a:r>
            <a:r>
              <a:rPr dirty="0" sz="1650" spc="-17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650" spc="-90">
                <a:solidFill>
                  <a:srgbClr val="DBD6E4"/>
                </a:solidFill>
                <a:latin typeface="맑은 고딕"/>
                <a:cs typeface="맑은 고딕"/>
              </a:rPr>
              <a:t>기능</a:t>
            </a:r>
            <a:endParaRPr sz="165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83112" y="3060064"/>
            <a:ext cx="224091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100"/>
              </a:spcBef>
            </a:pP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하나의 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메시지로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여러</a:t>
            </a:r>
            <a:r>
              <a:rPr dirty="0" sz="1350" spc="-28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사용자에  </a:t>
            </a:r>
            <a:r>
              <a:rPr dirty="0" sz="1350" spc="-110">
                <a:solidFill>
                  <a:srgbClr val="DBD6E4"/>
                </a:solidFill>
                <a:latin typeface="맑은 고딕"/>
                <a:cs typeface="맑은 고딕"/>
              </a:rPr>
              <a:t>게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전달</a:t>
            </a:r>
            <a:r>
              <a:rPr dirty="0" sz="1350" spc="-185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가능</a:t>
            </a:r>
            <a:r>
              <a:rPr dirty="0" sz="1350" spc="-95">
                <a:solidFill>
                  <a:srgbClr val="DBD6E4"/>
                </a:solidFill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96136" y="2519362"/>
            <a:ext cx="2590800" cy="1695450"/>
          </a:xfrm>
          <a:custGeom>
            <a:avLst/>
            <a:gdLst/>
            <a:ahLst/>
            <a:cxnLst/>
            <a:rect l="l" t="t" r="r" b="b"/>
            <a:pathLst>
              <a:path w="2590800" h="1695450">
                <a:moveTo>
                  <a:pt x="2545359" y="1695449"/>
                </a:moveTo>
                <a:lnTo>
                  <a:pt x="45440" y="1695449"/>
                </a:lnTo>
                <a:lnTo>
                  <a:pt x="38757" y="1694120"/>
                </a:lnTo>
                <a:lnTo>
                  <a:pt x="6646" y="1669528"/>
                </a:lnTo>
                <a:lnTo>
                  <a:pt x="0" y="1650009"/>
                </a:lnTo>
                <a:lnTo>
                  <a:pt x="0" y="45440"/>
                </a:lnTo>
                <a:lnTo>
                  <a:pt x="20256" y="10431"/>
                </a:lnTo>
                <a:lnTo>
                  <a:pt x="45440" y="0"/>
                </a:lnTo>
                <a:lnTo>
                  <a:pt x="2545359" y="0"/>
                </a:lnTo>
                <a:lnTo>
                  <a:pt x="2580367" y="20256"/>
                </a:lnTo>
                <a:lnTo>
                  <a:pt x="2590799" y="45440"/>
                </a:lnTo>
                <a:lnTo>
                  <a:pt x="2590799" y="1650009"/>
                </a:lnTo>
                <a:lnTo>
                  <a:pt x="2570542" y="1685018"/>
                </a:lnTo>
                <a:lnTo>
                  <a:pt x="2545359" y="1695449"/>
                </a:lnTo>
                <a:close/>
              </a:path>
            </a:pathLst>
          </a:custGeom>
          <a:solidFill>
            <a:srgbClr val="3C12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00900" y="2524124"/>
            <a:ext cx="2581273" cy="1685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96136" y="2519362"/>
            <a:ext cx="2590800" cy="1695450"/>
          </a:xfrm>
          <a:custGeom>
            <a:avLst/>
            <a:gdLst/>
            <a:ahLst/>
            <a:cxnLst/>
            <a:rect l="l" t="t" r="r" b="b"/>
            <a:pathLst>
              <a:path w="2590800" h="1695450">
                <a:moveTo>
                  <a:pt x="0" y="1643062"/>
                </a:moveTo>
                <a:lnTo>
                  <a:pt x="0" y="52387"/>
                </a:lnTo>
                <a:lnTo>
                  <a:pt x="0" y="48947"/>
                </a:lnTo>
                <a:lnTo>
                  <a:pt x="335" y="45540"/>
                </a:lnTo>
                <a:lnTo>
                  <a:pt x="8829" y="23282"/>
                </a:lnTo>
                <a:lnTo>
                  <a:pt x="10740" y="20421"/>
                </a:lnTo>
                <a:lnTo>
                  <a:pt x="12911" y="17775"/>
                </a:lnTo>
                <a:lnTo>
                  <a:pt x="15344" y="15343"/>
                </a:lnTo>
                <a:lnTo>
                  <a:pt x="17776" y="12911"/>
                </a:lnTo>
                <a:lnTo>
                  <a:pt x="20423" y="10739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3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7" y="0"/>
                </a:lnTo>
                <a:lnTo>
                  <a:pt x="52388" y="0"/>
                </a:lnTo>
                <a:lnTo>
                  <a:pt x="2538412" y="0"/>
                </a:lnTo>
                <a:lnTo>
                  <a:pt x="2541852" y="0"/>
                </a:lnTo>
                <a:lnTo>
                  <a:pt x="2545258" y="335"/>
                </a:lnTo>
                <a:lnTo>
                  <a:pt x="2567516" y="8828"/>
                </a:lnTo>
                <a:lnTo>
                  <a:pt x="2570377" y="10739"/>
                </a:lnTo>
                <a:lnTo>
                  <a:pt x="2573023" y="12911"/>
                </a:lnTo>
                <a:lnTo>
                  <a:pt x="2575455" y="15343"/>
                </a:lnTo>
                <a:lnTo>
                  <a:pt x="2577888" y="17775"/>
                </a:lnTo>
                <a:lnTo>
                  <a:pt x="2580060" y="20421"/>
                </a:lnTo>
                <a:lnTo>
                  <a:pt x="2581970" y="23282"/>
                </a:lnTo>
                <a:lnTo>
                  <a:pt x="2583881" y="26142"/>
                </a:lnTo>
                <a:lnTo>
                  <a:pt x="2585494" y="29160"/>
                </a:lnTo>
                <a:lnTo>
                  <a:pt x="2586811" y="32339"/>
                </a:lnTo>
                <a:lnTo>
                  <a:pt x="2588127" y="35517"/>
                </a:lnTo>
                <a:lnTo>
                  <a:pt x="2589121" y="38793"/>
                </a:lnTo>
                <a:lnTo>
                  <a:pt x="2589792" y="42167"/>
                </a:lnTo>
                <a:lnTo>
                  <a:pt x="2590464" y="45540"/>
                </a:lnTo>
                <a:lnTo>
                  <a:pt x="2590800" y="48947"/>
                </a:lnTo>
                <a:lnTo>
                  <a:pt x="2590800" y="52387"/>
                </a:lnTo>
                <a:lnTo>
                  <a:pt x="2590800" y="1643062"/>
                </a:lnTo>
                <a:lnTo>
                  <a:pt x="2590800" y="1646501"/>
                </a:lnTo>
                <a:lnTo>
                  <a:pt x="2590464" y="1649908"/>
                </a:lnTo>
                <a:lnTo>
                  <a:pt x="2589792" y="1653282"/>
                </a:lnTo>
                <a:lnTo>
                  <a:pt x="2589121" y="1656655"/>
                </a:lnTo>
                <a:lnTo>
                  <a:pt x="2581970" y="1672166"/>
                </a:lnTo>
                <a:lnTo>
                  <a:pt x="2580060" y="1675027"/>
                </a:lnTo>
                <a:lnTo>
                  <a:pt x="2567515" y="1686620"/>
                </a:lnTo>
                <a:lnTo>
                  <a:pt x="2564656" y="1688531"/>
                </a:lnTo>
                <a:lnTo>
                  <a:pt x="2538412" y="1695449"/>
                </a:lnTo>
                <a:lnTo>
                  <a:pt x="52388" y="1695449"/>
                </a:lnTo>
                <a:lnTo>
                  <a:pt x="32339" y="1691461"/>
                </a:lnTo>
                <a:lnTo>
                  <a:pt x="29160" y="1690145"/>
                </a:lnTo>
                <a:lnTo>
                  <a:pt x="8829" y="1672166"/>
                </a:lnTo>
                <a:lnTo>
                  <a:pt x="6918" y="1669306"/>
                </a:lnTo>
                <a:lnTo>
                  <a:pt x="5304" y="1666288"/>
                </a:lnTo>
                <a:lnTo>
                  <a:pt x="3988" y="1663110"/>
                </a:lnTo>
                <a:lnTo>
                  <a:pt x="2671" y="1659932"/>
                </a:lnTo>
                <a:lnTo>
                  <a:pt x="1677" y="1656655"/>
                </a:lnTo>
                <a:lnTo>
                  <a:pt x="1006" y="1653282"/>
                </a:lnTo>
                <a:lnTo>
                  <a:pt x="335" y="1649908"/>
                </a:lnTo>
                <a:lnTo>
                  <a:pt x="0" y="1646501"/>
                </a:lnTo>
                <a:lnTo>
                  <a:pt x="0" y="1643062"/>
                </a:lnTo>
                <a:close/>
              </a:path>
            </a:pathLst>
          </a:custGeom>
          <a:ln w="9524">
            <a:solidFill>
              <a:srgbClr val="4817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354887" y="2659062"/>
            <a:ext cx="2194560" cy="577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90"/>
              </a:spcBef>
            </a:pPr>
            <a:r>
              <a:rPr dirty="0" sz="1650" spc="-90">
                <a:solidFill>
                  <a:srgbClr val="DBD6E4"/>
                </a:solidFill>
                <a:latin typeface="맑은 고딕"/>
                <a:cs typeface="맑은 고딕"/>
              </a:rPr>
              <a:t>푸시 알림 데이터</a:t>
            </a:r>
            <a:r>
              <a:rPr dirty="0" sz="1650" spc="-204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650" spc="-90">
                <a:solidFill>
                  <a:srgbClr val="DBD6E4"/>
                </a:solidFill>
                <a:latin typeface="맑은 고딕"/>
                <a:cs typeface="맑은 고딕"/>
              </a:rPr>
              <a:t>라이브  러리</a:t>
            </a:r>
            <a:endParaRPr sz="165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54887" y="3326764"/>
            <a:ext cx="2240915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2800"/>
              </a:lnSpc>
              <a:spcBef>
                <a:spcPts val="100"/>
              </a:spcBef>
            </a:pP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사용자 앱에서 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사용가능한</a:t>
            </a:r>
            <a:r>
              <a:rPr dirty="0" sz="1350" spc="-26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데이  터를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포함한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푸시 알림</a:t>
            </a:r>
            <a:r>
              <a:rPr dirty="0" sz="1350" spc="-29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지원</a:t>
            </a:r>
            <a:r>
              <a:rPr dirty="0" sz="1350" spc="-95">
                <a:solidFill>
                  <a:srgbClr val="DBD6E4"/>
                </a:solidFill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016635">
              <a:lnSpc>
                <a:spcPct val="100000"/>
              </a:lnSpc>
              <a:spcBef>
                <a:spcPts val="125"/>
              </a:spcBef>
            </a:pPr>
            <a:r>
              <a:rPr dirty="0" spc="-260"/>
              <a:t>요약 </a:t>
            </a:r>
            <a:r>
              <a:rPr dirty="0" spc="-245"/>
              <a:t>및</a:t>
            </a:r>
            <a:r>
              <a:rPr dirty="0" spc="-455"/>
              <a:t> </a:t>
            </a:r>
            <a:r>
              <a:rPr dirty="0" spc="-265"/>
              <a:t>마무리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6487" y="2974339"/>
            <a:ext cx="585089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100"/>
              </a:spcBef>
            </a:pPr>
            <a:r>
              <a:rPr dirty="0" sz="1350" spc="-65">
                <a:solidFill>
                  <a:srgbClr val="DBD6E4"/>
                </a:solidFill>
                <a:latin typeface="Lucida Sans Unicode"/>
                <a:cs typeface="Lucida Sans Unicode"/>
              </a:rPr>
              <a:t>Firebase</a:t>
            </a:r>
            <a:r>
              <a:rPr dirty="0" sz="1350" spc="-65">
                <a:solidFill>
                  <a:srgbClr val="DBD6E4"/>
                </a:solidFill>
                <a:latin typeface="맑은 고딕"/>
                <a:cs typeface="맑은 고딕"/>
              </a:rPr>
              <a:t>는</a:t>
            </a:r>
            <a:r>
              <a:rPr dirty="0" sz="1350" spc="-13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편리한</a:t>
            </a:r>
            <a:r>
              <a:rPr dirty="0" sz="1350" spc="-13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클라우드</a:t>
            </a:r>
            <a:r>
              <a:rPr dirty="0" sz="1350" spc="-13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위에서</a:t>
            </a:r>
            <a:r>
              <a:rPr dirty="0" sz="1350" spc="-13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시간과</a:t>
            </a:r>
            <a:r>
              <a:rPr dirty="0" sz="1350" spc="-13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비용을</a:t>
            </a:r>
            <a:r>
              <a:rPr dirty="0" sz="1350" spc="-13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절약하면서</a:t>
            </a:r>
            <a:r>
              <a:rPr dirty="0" sz="1350" spc="-100">
                <a:solidFill>
                  <a:srgbClr val="DBD6E4"/>
                </a:solidFill>
                <a:latin typeface="Lucida Sans Unicode"/>
                <a:cs typeface="Lucida Sans Unicode"/>
              </a:rPr>
              <a:t>,</a:t>
            </a:r>
            <a:r>
              <a:rPr dirty="0" sz="1350" spc="-155">
                <a:solidFill>
                  <a:srgbClr val="DBD6E4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안정적으로</a:t>
            </a:r>
            <a:r>
              <a:rPr dirty="0" sz="1350" spc="-13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서비스  </a:t>
            </a:r>
            <a:r>
              <a:rPr dirty="0" sz="1350" spc="-110">
                <a:solidFill>
                  <a:srgbClr val="DBD6E4"/>
                </a:solidFill>
                <a:latin typeface="맑은 고딕"/>
                <a:cs typeface="맑은 고딕"/>
              </a:rPr>
              <a:t>를 </a:t>
            </a:r>
            <a:r>
              <a:rPr dirty="0" sz="1350" spc="-95">
                <a:solidFill>
                  <a:srgbClr val="DBD6E4"/>
                </a:solidFill>
                <a:latin typeface="맑은 고딕"/>
                <a:cs typeface="맑은 고딕"/>
              </a:rPr>
              <a:t>제공할 </a:t>
            </a:r>
            <a:r>
              <a:rPr dirty="0" sz="1350" spc="-110">
                <a:solidFill>
                  <a:srgbClr val="DBD6E4"/>
                </a:solidFill>
                <a:latin typeface="맑은 고딕"/>
                <a:cs typeface="맑은 고딕"/>
              </a:rPr>
              <a:t>수 </a:t>
            </a:r>
            <a:r>
              <a:rPr dirty="0" sz="1350" spc="-100">
                <a:solidFill>
                  <a:srgbClr val="DBD6E4"/>
                </a:solidFill>
                <a:latin typeface="맑은 고딕"/>
                <a:cs typeface="맑은 고딕"/>
              </a:rPr>
              <a:t>있는 개발</a:t>
            </a:r>
            <a:r>
              <a:rPr dirty="0" sz="1350" spc="-310">
                <a:solidFill>
                  <a:srgbClr val="DBD6E4"/>
                </a:solidFill>
                <a:latin typeface="맑은 고딕"/>
                <a:cs typeface="맑은 고딕"/>
              </a:rPr>
              <a:t> </a:t>
            </a:r>
            <a:r>
              <a:rPr dirty="0" sz="1350" spc="-90">
                <a:solidFill>
                  <a:srgbClr val="DBD6E4"/>
                </a:solidFill>
                <a:latin typeface="맑은 고딕"/>
                <a:cs typeface="맑은 고딕"/>
              </a:rPr>
              <a:t>플랫폼입니다</a:t>
            </a:r>
            <a:r>
              <a:rPr dirty="0" sz="1350" spc="-90">
                <a:solidFill>
                  <a:srgbClr val="DBD6E4"/>
                </a:solidFill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286249" cy="6000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2023-05-25T09:10:38Z</dcterms:created>
  <dcterms:modified xsi:type="dcterms:W3CDTF">2023-05-25T09:10:38Z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2023-05-25T00:00:00Z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2023-05-25T00:00:00Z</vt:filetime>
  </property>
</Properties>
</file>