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5"/>
  </p:notesMasterIdLst>
  <p:handoutMasterIdLst>
    <p:handoutMasterId r:id="rId16"/>
  </p:handoutMasterIdLst>
  <p:sldIdLst>
    <p:sldId id="1189" r:id="rId2"/>
    <p:sldId id="1279" r:id="rId3"/>
    <p:sldId id="1276" r:id="rId4"/>
    <p:sldId id="1284" r:id="rId5"/>
    <p:sldId id="1286" r:id="rId6"/>
    <p:sldId id="1287" r:id="rId7"/>
    <p:sldId id="1285" r:id="rId8"/>
    <p:sldId id="1283" r:id="rId9"/>
    <p:sldId id="1188" r:id="rId10"/>
    <p:sldId id="1190" r:id="rId11"/>
    <p:sldId id="1281" r:id="rId12"/>
    <p:sldId id="1280" r:id="rId13"/>
    <p:sldId id="1282" r:id="rId14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C01"/>
    <a:srgbClr val="14458E"/>
    <a:srgbClr val="5B5245"/>
    <a:srgbClr val="449E9A"/>
    <a:srgbClr val="90D0CD"/>
    <a:srgbClr val="F75B66"/>
    <a:srgbClr val="DDDEE4"/>
    <a:srgbClr val="0083A2"/>
    <a:srgbClr val="2772E1"/>
    <a:srgbClr val="7FA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93620" autoAdjust="0"/>
  </p:normalViewPr>
  <p:slideViewPr>
    <p:cSldViewPr showGuides="1">
      <p:cViewPr varScale="1">
        <p:scale>
          <a:sx n="108" d="100"/>
          <a:sy n="108" d="100"/>
        </p:scale>
        <p:origin x="269" y="8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57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49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30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59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2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4" y="1176595"/>
            <a:ext cx="8334926" cy="346538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p"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Font typeface="Wingdings" panose="05000000000000000000" pitchFamily="2" charset="2"/>
              <a:buChar char="n"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 marL="12001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Font: Gill Sans MT</a:t>
            </a:r>
          </a:p>
          <a:p>
            <a:pPr lvl="1"/>
            <a:r>
              <a:rPr lang="en-US" altLang="zh-TW" dirty="0" smtClean="0"/>
              <a:t>Font: Gill Sans MT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dirty="0" smtClean="0"/>
              <a:t>Font: Gill Sans MT</a:t>
            </a:r>
          </a:p>
          <a:p>
            <a:pPr lvl="2"/>
            <a:endParaRPr lang="en-US" altLang="zh-TW" dirty="0" smtClean="0"/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419510" cy="765085"/>
          </a:xfrm>
        </p:spPr>
        <p:txBody>
          <a:bodyPr/>
          <a:lstStyle>
            <a:lvl1pPr>
              <a:defRPr b="0" baseline="0"/>
            </a:lvl1pPr>
          </a:lstStyle>
          <a:p>
            <a:r>
              <a:rPr lang="en-US" altLang="zh-TW" dirty="0" smtClean="0"/>
              <a:t>Content / Gill Sans MT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6624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61D-F8B3-4E4B-A69B-04EB9F312415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0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  <p:sldLayoutId id="2147483954" r:id="rId9"/>
    <p:sldLayoutId id="2147483955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https://flm.auo.com/BulletinApi/Uploader/202110/file_0606113_20211007091232.files/image004.jpg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紀宏勳</a:t>
            </a:r>
            <a:endParaRPr lang="en-US" altLang="zh-TW" dirty="0" smtClean="0"/>
          </a:p>
          <a:p>
            <a:r>
              <a:rPr lang="en-US" altLang="zh-TW" dirty="0" smtClean="0"/>
              <a:t>MMFAA1</a:t>
            </a:r>
          </a:p>
          <a:p>
            <a:r>
              <a:rPr lang="en-US" altLang="zh-TW" dirty="0" smtClean="0"/>
              <a:t>Date 2021.10.14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Weekly Report</a:t>
            </a:r>
            <a:br>
              <a:rPr lang="en-US" altLang="zh-TW" dirty="0" smtClean="0"/>
            </a:br>
            <a:r>
              <a:rPr lang="en-US" altLang="zh-TW" dirty="0" smtClean="0"/>
              <a:t>w142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關卡地圖</a:t>
            </a:r>
            <a:r>
              <a:rPr lang="en-US" altLang="zh-TW" dirty="0" smtClean="0"/>
              <a:t>1I</a:t>
            </a:r>
            <a:br>
              <a:rPr lang="en-US" altLang="zh-TW" dirty="0" smtClean="0"/>
            </a:b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-90010" y="0"/>
            <a:ext cx="0" cy="0"/>
          </a:xfrm>
        </p:spPr>
        <p:txBody>
          <a:bodyPr/>
          <a:lstStyle/>
          <a:p>
            <a:fld id="{ABDAC9F9-CB22-4C92-95F2-D67E6E19737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56" name="圖片 2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128" y="2931888"/>
            <a:ext cx="573757" cy="483508"/>
          </a:xfrm>
          <a:prstGeom prst="rect">
            <a:avLst/>
          </a:prstGeom>
        </p:spPr>
      </p:pic>
      <p:sp>
        <p:nvSpPr>
          <p:cNvPr id="257" name="矩形 256"/>
          <p:cNvSpPr/>
          <p:nvPr/>
        </p:nvSpPr>
        <p:spPr>
          <a:xfrm flipH="1">
            <a:off x="566555" y="3413386"/>
            <a:ext cx="1378904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(RejudgeData)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58" name="圖片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60" y="2921388"/>
            <a:ext cx="506343" cy="506343"/>
          </a:xfrm>
          <a:prstGeom prst="rect">
            <a:avLst/>
          </a:prstGeom>
        </p:spPr>
      </p:pic>
      <p:sp>
        <p:nvSpPr>
          <p:cNvPr id="259" name="矩形 258"/>
          <p:cNvSpPr/>
          <p:nvPr/>
        </p:nvSpPr>
        <p:spPr>
          <a:xfrm flipH="1">
            <a:off x="1750442" y="3419098"/>
            <a:ext cx="124906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MySQL Database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62" name="圖片 2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42" y="2603296"/>
            <a:ext cx="318092" cy="318092"/>
          </a:xfrm>
          <a:prstGeom prst="rect">
            <a:avLst/>
          </a:prstGeom>
        </p:spPr>
      </p:pic>
      <p:pic>
        <p:nvPicPr>
          <p:cNvPr id="267" name="圖片 2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219906" y="2592894"/>
            <a:ext cx="256250" cy="256250"/>
          </a:xfrm>
          <a:prstGeom prst="rect">
            <a:avLst/>
          </a:prstGeom>
        </p:spPr>
      </p:pic>
      <p:sp>
        <p:nvSpPr>
          <p:cNvPr id="90" name="右彎箭號 89"/>
          <p:cNvSpPr/>
          <p:nvPr/>
        </p:nvSpPr>
        <p:spPr>
          <a:xfrm>
            <a:off x="1696130" y="1924960"/>
            <a:ext cx="495939" cy="231547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1" name="右彎箭號 90"/>
          <p:cNvSpPr/>
          <p:nvPr/>
        </p:nvSpPr>
        <p:spPr>
          <a:xfrm flipV="1">
            <a:off x="1695257" y="3969420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463134" y="1963190"/>
            <a:ext cx="781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 smtClean="0"/>
              <a:t>ReJudge</a:t>
            </a:r>
            <a:r>
              <a:rPr lang="en-US" altLang="zh-TW" sz="1050" dirty="0" smtClean="0"/>
              <a:t> UI</a:t>
            </a:r>
            <a:endParaRPr lang="en-US" altLang="zh-TW" sz="1050" dirty="0"/>
          </a:p>
        </p:txBody>
      </p:sp>
      <p:pic>
        <p:nvPicPr>
          <p:cNvPr id="118" name="圖片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37" y="1536635"/>
            <a:ext cx="610739" cy="436423"/>
          </a:xfrm>
          <a:prstGeom prst="rect">
            <a:avLst/>
          </a:prstGeom>
        </p:spPr>
      </p:pic>
      <p:pic>
        <p:nvPicPr>
          <p:cNvPr id="156" name="圖片 1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54" y="3989535"/>
            <a:ext cx="299194" cy="298888"/>
          </a:xfrm>
          <a:prstGeom prst="rect">
            <a:avLst/>
          </a:prstGeom>
        </p:spPr>
      </p:pic>
      <p:sp>
        <p:nvSpPr>
          <p:cNvPr id="157" name="文字方塊 156"/>
          <p:cNvSpPr txBox="1"/>
          <p:nvPr/>
        </p:nvSpPr>
        <p:spPr>
          <a:xfrm>
            <a:off x="2222829" y="4433069"/>
            <a:ext cx="1195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Auto Order</a:t>
            </a:r>
            <a:endParaRPr lang="en-US" altLang="zh-TW" sz="1050" dirty="0"/>
          </a:p>
        </p:txBody>
      </p:sp>
      <p:grpSp>
        <p:nvGrpSpPr>
          <p:cNvPr id="158" name="群組 157"/>
          <p:cNvGrpSpPr/>
          <p:nvPr/>
        </p:nvGrpSpPr>
        <p:grpSpPr>
          <a:xfrm>
            <a:off x="2536153" y="3902499"/>
            <a:ext cx="514380" cy="514456"/>
            <a:chOff x="608610" y="2052653"/>
            <a:chExt cx="1367900" cy="1374434"/>
          </a:xfrm>
        </p:grpSpPr>
        <p:grpSp>
          <p:nvGrpSpPr>
            <p:cNvPr id="159" name="群組 158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161" name="圖片 160"/>
              <p:cNvPicPr>
                <a:picLocks noChangeAspect="1"/>
              </p:cNvPicPr>
              <p:nvPr/>
            </p:nvPicPr>
            <p:blipFill>
              <a:blip r:embed="rId9" cstate="print">
                <a:extLst/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162" name="減號 161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3" name="減號 162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4" name="減號 163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5" name="減號 164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6" name="減號 165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7" name="減號 166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8" name="減號 167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9" name="減號 168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70" name="減號 169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71" name="減號 170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160" name="減號 159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172" name="圖片 1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9" y="2819405"/>
            <a:ext cx="299194" cy="298888"/>
          </a:xfrm>
          <a:prstGeom prst="rect">
            <a:avLst/>
          </a:prstGeom>
        </p:spPr>
      </p:pic>
      <p:sp>
        <p:nvSpPr>
          <p:cNvPr id="173" name="文字方塊 172"/>
          <p:cNvSpPr txBox="1"/>
          <p:nvPr/>
        </p:nvSpPr>
        <p:spPr>
          <a:xfrm>
            <a:off x="3453244" y="3217934"/>
            <a:ext cx="1390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Data Manager</a:t>
            </a:r>
            <a:endParaRPr lang="en-US" altLang="zh-TW" sz="1050" dirty="0"/>
          </a:p>
        </p:txBody>
      </p:sp>
      <p:grpSp>
        <p:nvGrpSpPr>
          <p:cNvPr id="174" name="群組 173"/>
          <p:cNvGrpSpPr/>
          <p:nvPr/>
        </p:nvGrpSpPr>
        <p:grpSpPr>
          <a:xfrm>
            <a:off x="3860468" y="2732369"/>
            <a:ext cx="514380" cy="514456"/>
            <a:chOff x="608610" y="2052653"/>
            <a:chExt cx="1367900" cy="1374434"/>
          </a:xfrm>
        </p:grpSpPr>
        <p:grpSp>
          <p:nvGrpSpPr>
            <p:cNvPr id="175" name="群組 174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177" name="圖片 17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95" b="95073" l="177" r="96454">
                            <a14:foregroundMark x1="18617" y1="16606" x2="18617" y2="16606"/>
                            <a14:foregroundMark x1="17199" y1="17518" x2="6028" y2="34489"/>
                            <a14:foregroundMark x1="10993" y1="25730" x2="9043" y2="22628"/>
                            <a14:foregroundMark x1="18085" y1="17701" x2="40957" y2="1277"/>
                            <a14:foregroundMark x1="29255" y1="9672" x2="66489" y2="5109"/>
                            <a14:foregroundMark x1="50887" y1="7299" x2="91667" y2="42883"/>
                            <a14:foregroundMark x1="45922" y1="5292" x2="52660" y2="1277"/>
                            <a14:foregroundMark x1="60106" y1="7117" x2="74645" y2="10766"/>
                            <a14:foregroundMark x1="74645" y1="13686" x2="92021" y2="36496"/>
                            <a14:foregroundMark x1="96631" y1="34124" x2="92553" y2="42153"/>
                            <a14:foregroundMark x1="85993" y1="72080" x2="57092" y2="95073"/>
                            <a14:foregroundMark x1="1773" y1="47628" x2="1773" y2="47628"/>
                            <a14:foregroundMark x1="2305" y1="47445" x2="177" y2="48358"/>
                            <a14:backgroundMark x1="71277" y1="20985" x2="71277" y2="20985"/>
                            <a14:backgroundMark x1="57092" y1="11131" x2="57092" y2="11131"/>
                            <a14:backgroundMark x1="82092" y1="34489" x2="82092" y2="34489"/>
                            <a14:backgroundMark x1="83333" y1="35036" x2="83333" y2="35219"/>
                            <a14:backgroundMark x1="84220" y1="35949" x2="84220" y2="35949"/>
                            <a14:backgroundMark x1="76418" y1="29745" x2="76418" y2="29745"/>
                            <a14:backgroundMark x1="61879" y1="17336" x2="61879" y2="17336"/>
                            <a14:backgroundMark x1="63830" y1="17336" x2="63830" y2="17336"/>
                            <a14:backgroundMark x1="63121" y1="17883" x2="63121" y2="17883"/>
                            <a14:backgroundMark x1="64007" y1="19161" x2="70390" y2="25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178" name="減號 177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79" name="減號 178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0" name="減號 179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1" name="減號 180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2" name="減號 181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3" name="減號 182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4" name="減號 183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5" name="減號 184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6" name="減號 185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7" name="減號 186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176" name="減號 175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sp>
        <p:nvSpPr>
          <p:cNvPr id="190" name="向右箭號 189"/>
          <p:cNvSpPr/>
          <p:nvPr/>
        </p:nvSpPr>
        <p:spPr>
          <a:xfrm rot="2320572">
            <a:off x="3313763" y="2400265"/>
            <a:ext cx="377283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91" name="向右箭號 190"/>
          <p:cNvSpPr/>
          <p:nvPr/>
        </p:nvSpPr>
        <p:spPr>
          <a:xfrm rot="19667541">
            <a:off x="3313763" y="3646274"/>
            <a:ext cx="377283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662934" y="2427666"/>
            <a:ext cx="2248713" cy="1321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2" name="圖片 1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1679" y="2729447"/>
            <a:ext cx="573757" cy="483508"/>
          </a:xfrm>
          <a:prstGeom prst="rect">
            <a:avLst/>
          </a:prstGeom>
        </p:spPr>
      </p:pic>
      <p:sp>
        <p:nvSpPr>
          <p:cNvPr id="193" name="矩形 192"/>
          <p:cNvSpPr/>
          <p:nvPr/>
        </p:nvSpPr>
        <p:spPr>
          <a:xfrm flipH="1">
            <a:off x="4843570" y="3232608"/>
            <a:ext cx="1309974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(RetrainData)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94" name="圖片 1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11" y="2386955"/>
            <a:ext cx="318092" cy="318092"/>
          </a:xfrm>
          <a:prstGeom prst="rect">
            <a:avLst/>
          </a:prstGeom>
        </p:spPr>
      </p:pic>
      <p:sp>
        <p:nvSpPr>
          <p:cNvPr id="195" name="向右箭號 194"/>
          <p:cNvSpPr/>
          <p:nvPr/>
        </p:nvSpPr>
        <p:spPr>
          <a:xfrm>
            <a:off x="4758389" y="2978022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196" name="圖片 1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32" y="2386955"/>
            <a:ext cx="318092" cy="318092"/>
          </a:xfrm>
          <a:prstGeom prst="rect">
            <a:avLst/>
          </a:prstGeom>
        </p:spPr>
      </p:pic>
      <p:pic>
        <p:nvPicPr>
          <p:cNvPr id="197" name="圖片 1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7" y="2811884"/>
            <a:ext cx="299194" cy="298888"/>
          </a:xfrm>
          <a:prstGeom prst="rect">
            <a:avLst/>
          </a:prstGeom>
        </p:spPr>
      </p:pic>
      <p:sp>
        <p:nvSpPr>
          <p:cNvPr id="198" name="文字方塊 197"/>
          <p:cNvSpPr txBox="1"/>
          <p:nvPr/>
        </p:nvSpPr>
        <p:spPr>
          <a:xfrm>
            <a:off x="6044159" y="3248859"/>
            <a:ext cx="1371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Retrain</a:t>
            </a:r>
            <a:endParaRPr lang="en-US" altLang="zh-TW" sz="1050" dirty="0"/>
          </a:p>
        </p:txBody>
      </p:sp>
      <p:grpSp>
        <p:nvGrpSpPr>
          <p:cNvPr id="199" name="群組 198"/>
          <p:cNvGrpSpPr/>
          <p:nvPr/>
        </p:nvGrpSpPr>
        <p:grpSpPr>
          <a:xfrm>
            <a:off x="6483746" y="2724848"/>
            <a:ext cx="514380" cy="514456"/>
            <a:chOff x="608610" y="2052653"/>
            <a:chExt cx="1367900" cy="1374434"/>
          </a:xfrm>
        </p:grpSpPr>
        <p:grpSp>
          <p:nvGrpSpPr>
            <p:cNvPr id="200" name="群組 199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202" name="圖片 20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95" b="95073" l="177" r="96454">
                            <a14:foregroundMark x1="18617" y1="16606" x2="18617" y2="16606"/>
                            <a14:foregroundMark x1="17199" y1="17518" x2="6028" y2="34489"/>
                            <a14:foregroundMark x1="10993" y1="25730" x2="9043" y2="22628"/>
                            <a14:foregroundMark x1="18085" y1="17701" x2="40957" y2="1277"/>
                            <a14:foregroundMark x1="29255" y1="9672" x2="66489" y2="5109"/>
                            <a14:foregroundMark x1="50887" y1="7299" x2="91667" y2="42883"/>
                            <a14:foregroundMark x1="45922" y1="5292" x2="52660" y2="1277"/>
                            <a14:foregroundMark x1="60106" y1="7117" x2="74645" y2="10766"/>
                            <a14:foregroundMark x1="74645" y1="13686" x2="92021" y2="36496"/>
                            <a14:foregroundMark x1="96631" y1="34124" x2="92553" y2="42153"/>
                            <a14:foregroundMark x1="85993" y1="72080" x2="57092" y2="95073"/>
                            <a14:foregroundMark x1="1773" y1="47628" x2="1773" y2="47628"/>
                            <a14:foregroundMark x1="2305" y1="47445" x2="177" y2="48358"/>
                            <a14:backgroundMark x1="71277" y1="20985" x2="71277" y2="20985"/>
                            <a14:backgroundMark x1="57092" y1="11131" x2="57092" y2="11131"/>
                            <a14:backgroundMark x1="82092" y1="34489" x2="82092" y2="34489"/>
                            <a14:backgroundMark x1="83333" y1="35036" x2="83333" y2="35219"/>
                            <a14:backgroundMark x1="84220" y1="35949" x2="84220" y2="35949"/>
                            <a14:backgroundMark x1="76418" y1="29745" x2="76418" y2="29745"/>
                            <a14:backgroundMark x1="61879" y1="17336" x2="61879" y2="17336"/>
                            <a14:backgroundMark x1="63830" y1="17336" x2="63830" y2="17336"/>
                            <a14:backgroundMark x1="63121" y1="17883" x2="63121" y2="17883"/>
                            <a14:backgroundMark x1="64007" y1="19161" x2="70390" y2="25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203" name="減號 202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4" name="減號 203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5" name="減號 204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6" name="減號 205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7" name="減號 206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8" name="減號 207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9" name="減號 208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10" name="減號 209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11" name="減號 210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12" name="減號 211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201" name="減號 200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556407" y="2388673"/>
            <a:ext cx="358829" cy="318092"/>
            <a:chOff x="6013371" y="2246517"/>
            <a:chExt cx="358829" cy="318092"/>
          </a:xfrm>
        </p:grpSpPr>
        <p:pic>
          <p:nvPicPr>
            <p:cNvPr id="220" name="圖片 2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19" name="文字方塊 218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sp>
        <p:nvSpPr>
          <p:cNvPr id="221" name="向右箭號 220"/>
          <p:cNvSpPr/>
          <p:nvPr/>
        </p:nvSpPr>
        <p:spPr>
          <a:xfrm>
            <a:off x="6158680" y="2962897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22" name="圖片 2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6035" y="2724070"/>
            <a:ext cx="573757" cy="483508"/>
          </a:xfrm>
          <a:prstGeom prst="rect">
            <a:avLst/>
          </a:prstGeom>
        </p:spPr>
      </p:pic>
      <p:sp>
        <p:nvSpPr>
          <p:cNvPr id="223" name="矩形 222"/>
          <p:cNvSpPr/>
          <p:nvPr/>
        </p:nvSpPr>
        <p:spPr>
          <a:xfrm flipH="1">
            <a:off x="7389038" y="3246031"/>
            <a:ext cx="1407758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(RetrainResult)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24" name="向右箭號 223"/>
          <p:cNvSpPr/>
          <p:nvPr/>
        </p:nvSpPr>
        <p:spPr>
          <a:xfrm>
            <a:off x="7308733" y="2962897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225" name="群組 224"/>
          <p:cNvGrpSpPr/>
          <p:nvPr/>
        </p:nvGrpSpPr>
        <p:grpSpPr>
          <a:xfrm>
            <a:off x="7913498" y="2385152"/>
            <a:ext cx="358829" cy="318092"/>
            <a:chOff x="6013371" y="2246517"/>
            <a:chExt cx="358829" cy="318092"/>
          </a:xfrm>
        </p:grpSpPr>
        <p:pic>
          <p:nvPicPr>
            <p:cNvPr id="226" name="圖片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227" name="矩形 226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2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關卡地圖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-90010" y="0"/>
            <a:ext cx="0" cy="0"/>
          </a:xfrm>
        </p:spPr>
        <p:txBody>
          <a:bodyPr/>
          <a:lstStyle/>
          <a:p>
            <a:fld id="{ABDAC9F9-CB22-4C92-95F2-D67E6E19737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8940" y="2410452"/>
            <a:ext cx="465208" cy="549558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2093434" y="2978608"/>
            <a:ext cx="147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MMFA </a:t>
            </a:r>
            <a:r>
              <a:rPr lang="en-US" altLang="zh-TW" sz="1050" dirty="0" smtClean="0"/>
              <a:t>Inference Code</a:t>
            </a:r>
            <a:endParaRPr lang="zh-TW" altLang="en-US" sz="105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674682" y="2460586"/>
            <a:ext cx="634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AI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83" y="2066111"/>
            <a:ext cx="318092" cy="31809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588490" y="2097032"/>
            <a:ext cx="256250" cy="256250"/>
          </a:xfrm>
          <a:prstGeom prst="rect">
            <a:avLst/>
          </a:prstGeom>
        </p:spPr>
      </p:pic>
      <p:pic>
        <p:nvPicPr>
          <p:cNvPr id="94" name="圖片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80" y="1607949"/>
            <a:ext cx="299194" cy="298888"/>
          </a:xfrm>
          <a:prstGeom prst="rect">
            <a:avLst/>
          </a:prstGeom>
        </p:spPr>
      </p:pic>
      <p:sp>
        <p:nvSpPr>
          <p:cNvPr id="95" name="文字方塊 94"/>
          <p:cNvSpPr txBox="1"/>
          <p:nvPr/>
        </p:nvSpPr>
        <p:spPr>
          <a:xfrm>
            <a:off x="3456935" y="2036845"/>
            <a:ext cx="726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爬蟲程式</a:t>
            </a:r>
            <a:endParaRPr lang="en-US" altLang="zh-TW" sz="1050" dirty="0"/>
          </a:p>
        </p:txBody>
      </p:sp>
      <p:grpSp>
        <p:nvGrpSpPr>
          <p:cNvPr id="96" name="群組 95"/>
          <p:cNvGrpSpPr/>
          <p:nvPr/>
        </p:nvGrpSpPr>
        <p:grpSpPr>
          <a:xfrm>
            <a:off x="3556679" y="1520913"/>
            <a:ext cx="514380" cy="514456"/>
            <a:chOff x="608610" y="2052653"/>
            <a:chExt cx="1367900" cy="1374434"/>
          </a:xfrm>
        </p:grpSpPr>
        <p:grpSp>
          <p:nvGrpSpPr>
            <p:cNvPr id="98" name="群組 97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101" name="圖片 10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95" b="95073" l="177" r="96454">
                            <a14:foregroundMark x1="18617" y1="16606" x2="18617" y2="16606"/>
                            <a14:foregroundMark x1="17199" y1="17518" x2="6028" y2="34489"/>
                            <a14:foregroundMark x1="10993" y1="25730" x2="9043" y2="22628"/>
                            <a14:foregroundMark x1="18085" y1="17701" x2="40957" y2="1277"/>
                            <a14:foregroundMark x1="29255" y1="9672" x2="66489" y2="5109"/>
                            <a14:foregroundMark x1="50887" y1="7299" x2="91667" y2="42883"/>
                            <a14:foregroundMark x1="45922" y1="5292" x2="52660" y2="1277"/>
                            <a14:foregroundMark x1="60106" y1="7117" x2="74645" y2="10766"/>
                            <a14:foregroundMark x1="74645" y1="13686" x2="92021" y2="36496"/>
                            <a14:foregroundMark x1="96631" y1="34124" x2="92553" y2="42153"/>
                            <a14:foregroundMark x1="85993" y1="72080" x2="57092" y2="95073"/>
                            <a14:foregroundMark x1="1773" y1="47628" x2="1773" y2="47628"/>
                            <a14:foregroundMark x1="2305" y1="47445" x2="177" y2="48358"/>
                            <a14:backgroundMark x1="71277" y1="20985" x2="71277" y2="20985"/>
                            <a14:backgroundMark x1="57092" y1="11131" x2="57092" y2="11131"/>
                            <a14:backgroundMark x1="82092" y1="34489" x2="82092" y2="34489"/>
                            <a14:backgroundMark x1="83333" y1="35036" x2="83333" y2="35219"/>
                            <a14:backgroundMark x1="84220" y1="35949" x2="84220" y2="35949"/>
                            <a14:backgroundMark x1="76418" y1="29745" x2="76418" y2="29745"/>
                            <a14:backgroundMark x1="61879" y1="17336" x2="61879" y2="17336"/>
                            <a14:backgroundMark x1="63830" y1="17336" x2="63830" y2="17336"/>
                            <a14:backgroundMark x1="63121" y1="17883" x2="63121" y2="17883"/>
                            <a14:backgroundMark x1="64007" y1="19161" x2="70390" y2="25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105" name="減號 104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6" name="減號 105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7" name="減號 106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8" name="減號 107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9" name="減號 108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0" name="減號 109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1" name="減號 110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2" name="減號 111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3" name="減號 112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4" name="減號 113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99" name="減號 98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115" name="圖片 1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7456" y="1513822"/>
            <a:ext cx="573757" cy="483508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 flipH="1">
            <a:off x="4284883" y="2035783"/>
            <a:ext cx="1378904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(RejudgeData)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22" name="圖片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63" y="1617137"/>
            <a:ext cx="299194" cy="298888"/>
          </a:xfrm>
          <a:prstGeom prst="rect">
            <a:avLst/>
          </a:prstGeom>
        </p:spPr>
      </p:pic>
      <p:sp>
        <p:nvSpPr>
          <p:cNvPr id="123" name="文字方塊 122"/>
          <p:cNvSpPr txBox="1"/>
          <p:nvPr/>
        </p:nvSpPr>
        <p:spPr>
          <a:xfrm>
            <a:off x="5781986" y="2024919"/>
            <a:ext cx="8639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Log Parser</a:t>
            </a:r>
            <a:endParaRPr lang="en-US" altLang="zh-TW" sz="1050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5950662" y="1530101"/>
            <a:ext cx="514380" cy="514456"/>
            <a:chOff x="608610" y="2052653"/>
            <a:chExt cx="1367900" cy="1374434"/>
          </a:xfrm>
        </p:grpSpPr>
        <p:grpSp>
          <p:nvGrpSpPr>
            <p:cNvPr id="125" name="群組 124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127" name="圖片 1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95" b="95073" l="177" r="96454">
                            <a14:foregroundMark x1="18617" y1="16606" x2="18617" y2="16606"/>
                            <a14:foregroundMark x1="17199" y1="17518" x2="6028" y2="34489"/>
                            <a14:foregroundMark x1="10993" y1="25730" x2="9043" y2="22628"/>
                            <a14:foregroundMark x1="18085" y1="17701" x2="40957" y2="1277"/>
                            <a14:foregroundMark x1="29255" y1="9672" x2="66489" y2="5109"/>
                            <a14:foregroundMark x1="50887" y1="7299" x2="91667" y2="42883"/>
                            <a14:foregroundMark x1="45922" y1="5292" x2="52660" y2="1277"/>
                            <a14:foregroundMark x1="60106" y1="7117" x2="74645" y2="10766"/>
                            <a14:foregroundMark x1="74645" y1="13686" x2="92021" y2="36496"/>
                            <a14:foregroundMark x1="96631" y1="34124" x2="92553" y2="42153"/>
                            <a14:foregroundMark x1="85993" y1="72080" x2="57092" y2="95073"/>
                            <a14:foregroundMark x1="1773" y1="47628" x2="1773" y2="47628"/>
                            <a14:foregroundMark x1="2305" y1="47445" x2="177" y2="48358"/>
                            <a14:backgroundMark x1="71277" y1="20985" x2="71277" y2="20985"/>
                            <a14:backgroundMark x1="57092" y1="11131" x2="57092" y2="11131"/>
                            <a14:backgroundMark x1="82092" y1="34489" x2="82092" y2="34489"/>
                            <a14:backgroundMark x1="83333" y1="35036" x2="83333" y2="35219"/>
                            <a14:backgroundMark x1="84220" y1="35949" x2="84220" y2="35949"/>
                            <a14:backgroundMark x1="76418" y1="29745" x2="76418" y2="29745"/>
                            <a14:backgroundMark x1="61879" y1="17336" x2="61879" y2="17336"/>
                            <a14:backgroundMark x1="63830" y1="17336" x2="63830" y2="17336"/>
                            <a14:backgroundMark x1="63121" y1="17883" x2="63121" y2="17883"/>
                            <a14:backgroundMark x1="64007" y1="19161" x2="70390" y2="25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128" name="減號 127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29" name="減號 128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0" name="減號 129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1" name="減號 130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2" name="減號 131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3" name="減號 132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4" name="減號 133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5" name="減號 134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6" name="減號 135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7" name="減號 136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126" name="減號 125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23" y="1540648"/>
            <a:ext cx="506343" cy="506343"/>
          </a:xfrm>
          <a:prstGeom prst="rect">
            <a:avLst/>
          </a:prstGeom>
        </p:spPr>
      </p:pic>
      <p:sp>
        <p:nvSpPr>
          <p:cNvPr id="138" name="矩形 137"/>
          <p:cNvSpPr/>
          <p:nvPr/>
        </p:nvSpPr>
        <p:spPr>
          <a:xfrm flipH="1">
            <a:off x="6878335" y="2038358"/>
            <a:ext cx="124906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MySQL Database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2362267"/>
            <a:ext cx="660122" cy="656837"/>
          </a:xfrm>
          <a:prstGeom prst="rect">
            <a:avLst/>
          </a:prstGeom>
        </p:spPr>
      </p:pic>
      <p:sp>
        <p:nvSpPr>
          <p:cNvPr id="93" name="文字方塊 92"/>
          <p:cNvSpPr txBox="1"/>
          <p:nvPr/>
        </p:nvSpPr>
        <p:spPr>
          <a:xfrm>
            <a:off x="1151620" y="2965839"/>
            <a:ext cx="446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Tool</a:t>
            </a:r>
            <a:endParaRPr lang="zh-TW" altLang="en-US" sz="1050" dirty="0"/>
          </a:p>
        </p:txBody>
      </p:sp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7" y="2068707"/>
            <a:ext cx="318092" cy="318092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0" y="1134711"/>
            <a:ext cx="318092" cy="318092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73835" y="1173027"/>
            <a:ext cx="256250" cy="256250"/>
          </a:xfrm>
          <a:prstGeom prst="rect">
            <a:avLst/>
          </a:prstGeom>
        </p:spPr>
      </p:pic>
      <p:pic>
        <p:nvPicPr>
          <p:cNvPr id="103" name="圖片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31590"/>
            <a:ext cx="318092" cy="318092"/>
          </a:xfrm>
          <a:prstGeom prst="rect">
            <a:avLst/>
          </a:prstGeom>
        </p:spPr>
      </p:pic>
      <p:pic>
        <p:nvPicPr>
          <p:cNvPr id="104" name="圖片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739081" y="1160922"/>
            <a:ext cx="256250" cy="256250"/>
          </a:xfrm>
          <a:prstGeom prst="rect">
            <a:avLst/>
          </a:prstGeom>
        </p:spPr>
      </p:pic>
      <p:sp>
        <p:nvSpPr>
          <p:cNvPr id="117" name="向右箭號 116"/>
          <p:cNvSpPr/>
          <p:nvPr/>
        </p:nvSpPr>
        <p:spPr>
          <a:xfrm>
            <a:off x="1986247" y="2654870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9" name="向右箭號 118"/>
          <p:cNvSpPr/>
          <p:nvPr/>
        </p:nvSpPr>
        <p:spPr>
          <a:xfrm>
            <a:off x="4256791" y="1727749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143" name="圖片 1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075997" y="1173027"/>
            <a:ext cx="256250" cy="256250"/>
          </a:xfrm>
          <a:prstGeom prst="rect">
            <a:avLst/>
          </a:prstGeom>
        </p:spPr>
      </p:pic>
      <p:pic>
        <p:nvPicPr>
          <p:cNvPr id="144" name="圖片 1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338569" y="1180939"/>
            <a:ext cx="256250" cy="256250"/>
          </a:xfrm>
          <a:prstGeom prst="rect">
            <a:avLst/>
          </a:prstGeom>
        </p:spPr>
      </p:pic>
      <p:pic>
        <p:nvPicPr>
          <p:cNvPr id="145" name="圖片 1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13" y="2109300"/>
            <a:ext cx="202858" cy="229033"/>
          </a:xfrm>
          <a:prstGeom prst="rect">
            <a:avLst/>
          </a:prstGeom>
        </p:spPr>
      </p:pic>
      <p:pic>
        <p:nvPicPr>
          <p:cNvPr id="256" name="圖片 2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5144" y="4070472"/>
            <a:ext cx="573757" cy="483508"/>
          </a:xfrm>
          <a:prstGeom prst="rect">
            <a:avLst/>
          </a:prstGeom>
        </p:spPr>
      </p:pic>
      <p:sp>
        <p:nvSpPr>
          <p:cNvPr id="257" name="矩形 256"/>
          <p:cNvSpPr/>
          <p:nvPr/>
        </p:nvSpPr>
        <p:spPr>
          <a:xfrm flipH="1">
            <a:off x="4312571" y="4551970"/>
            <a:ext cx="1378904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(RejudgeData)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58" name="圖片 2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33" y="2855239"/>
            <a:ext cx="506343" cy="506343"/>
          </a:xfrm>
          <a:prstGeom prst="rect">
            <a:avLst/>
          </a:prstGeom>
        </p:spPr>
      </p:pic>
      <p:sp>
        <p:nvSpPr>
          <p:cNvPr id="259" name="矩形 258"/>
          <p:cNvSpPr/>
          <p:nvPr/>
        </p:nvSpPr>
        <p:spPr>
          <a:xfrm flipH="1">
            <a:off x="4385415" y="3352949"/>
            <a:ext cx="124906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MySQL Database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62" name="圖片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58" y="3741880"/>
            <a:ext cx="318092" cy="318092"/>
          </a:xfrm>
          <a:prstGeom prst="rect">
            <a:avLst/>
          </a:prstGeom>
        </p:spPr>
      </p:pic>
      <p:sp>
        <p:nvSpPr>
          <p:cNvPr id="263" name="向右箭號 262"/>
          <p:cNvSpPr/>
          <p:nvPr/>
        </p:nvSpPr>
        <p:spPr>
          <a:xfrm rot="19172320">
            <a:off x="4310384" y="3244826"/>
            <a:ext cx="107187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5" name="向右箭號 264"/>
          <p:cNvSpPr/>
          <p:nvPr/>
        </p:nvSpPr>
        <p:spPr>
          <a:xfrm rot="3815455">
            <a:off x="4334447" y="3985827"/>
            <a:ext cx="107187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67" name="圖片 2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854879" y="2526745"/>
            <a:ext cx="256250" cy="256250"/>
          </a:xfrm>
          <a:prstGeom prst="rect">
            <a:avLst/>
          </a:prstGeom>
        </p:spPr>
      </p:pic>
      <p:pic>
        <p:nvPicPr>
          <p:cNvPr id="285" name="圖片 2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68" y="3370445"/>
            <a:ext cx="299194" cy="298888"/>
          </a:xfrm>
          <a:prstGeom prst="rect">
            <a:avLst/>
          </a:prstGeom>
        </p:spPr>
      </p:pic>
      <p:sp>
        <p:nvSpPr>
          <p:cNvPr id="286" name="文字方塊 285"/>
          <p:cNvSpPr txBox="1"/>
          <p:nvPr/>
        </p:nvSpPr>
        <p:spPr>
          <a:xfrm>
            <a:off x="3228515" y="3800219"/>
            <a:ext cx="1142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Web API</a:t>
            </a:r>
            <a:endParaRPr lang="en-US" altLang="zh-TW" sz="1050" dirty="0"/>
          </a:p>
        </p:txBody>
      </p:sp>
      <p:grpSp>
        <p:nvGrpSpPr>
          <p:cNvPr id="287" name="群組 286"/>
          <p:cNvGrpSpPr/>
          <p:nvPr/>
        </p:nvGrpSpPr>
        <p:grpSpPr>
          <a:xfrm>
            <a:off x="3540667" y="3283409"/>
            <a:ext cx="514380" cy="514456"/>
            <a:chOff x="608610" y="2052653"/>
            <a:chExt cx="1367900" cy="1374434"/>
          </a:xfrm>
        </p:grpSpPr>
        <p:grpSp>
          <p:nvGrpSpPr>
            <p:cNvPr id="288" name="群組 287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290" name="圖片 289"/>
              <p:cNvPicPr>
                <a:picLocks noChangeAspect="1"/>
              </p:cNvPicPr>
              <p:nvPr/>
            </p:nvPicPr>
            <p:blipFill>
              <a:blip r:embed="rId7" cstate="print">
                <a:extLst/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291" name="減號 290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2" name="減號 291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3" name="減號 292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4" name="減號 293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5" name="減號 294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6" name="減號 295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7" name="減號 296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8" name="減號 297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9" name="減號 298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0" name="減號 299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289" name="減號 288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301" name="圖片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13" y="4000870"/>
            <a:ext cx="318092" cy="318092"/>
          </a:xfrm>
          <a:prstGeom prst="rect">
            <a:avLst/>
          </a:prstGeom>
        </p:spPr>
      </p:pic>
      <p:pic>
        <p:nvPicPr>
          <p:cNvPr id="302" name="圖片 3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68115" y="4047708"/>
            <a:ext cx="256250" cy="256250"/>
          </a:xfrm>
          <a:prstGeom prst="rect">
            <a:avLst/>
          </a:prstGeom>
        </p:spPr>
      </p:pic>
      <p:sp>
        <p:nvSpPr>
          <p:cNvPr id="304" name="向右箭號 303"/>
          <p:cNvSpPr/>
          <p:nvPr/>
        </p:nvSpPr>
        <p:spPr>
          <a:xfrm>
            <a:off x="5589938" y="1719525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05" name="向右箭號 304"/>
          <p:cNvSpPr/>
          <p:nvPr/>
        </p:nvSpPr>
        <p:spPr>
          <a:xfrm>
            <a:off x="6777245" y="1727749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2" name="右彎箭號 11"/>
          <p:cNvSpPr/>
          <p:nvPr/>
        </p:nvSpPr>
        <p:spPr>
          <a:xfrm>
            <a:off x="2788110" y="1707346"/>
            <a:ext cx="495939" cy="231547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7" name="右彎箭號 306"/>
          <p:cNvSpPr/>
          <p:nvPr/>
        </p:nvSpPr>
        <p:spPr>
          <a:xfrm flipV="1">
            <a:off x="2789930" y="3310848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關卡地圖</a:t>
            </a:r>
            <a:r>
              <a:rPr lang="en-US" altLang="zh-TW" dirty="0" smtClean="0"/>
              <a:t>III</a:t>
            </a:r>
            <a:br>
              <a:rPr lang="en-US" altLang="zh-TW" dirty="0" smtClean="0"/>
            </a:b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-90010" y="0"/>
            <a:ext cx="0" cy="0"/>
          </a:xfrm>
        </p:spPr>
        <p:txBody>
          <a:bodyPr/>
          <a:lstStyle/>
          <a:p>
            <a:fld id="{ABDAC9F9-CB22-4C92-95F2-D67E6E19737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2501916" y="3855321"/>
            <a:ext cx="2109631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7" name="向右箭號 86"/>
          <p:cNvSpPr/>
          <p:nvPr/>
        </p:nvSpPr>
        <p:spPr>
          <a:xfrm>
            <a:off x="6733816" y="2911946"/>
            <a:ext cx="367428" cy="852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88" name="圖片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73" y="3716137"/>
            <a:ext cx="299194" cy="299962"/>
          </a:xfrm>
          <a:prstGeom prst="rect">
            <a:avLst/>
          </a:prstGeom>
        </p:spPr>
      </p:pic>
      <p:sp>
        <p:nvSpPr>
          <p:cNvPr id="89" name="文字方塊 88"/>
          <p:cNvSpPr txBox="1"/>
          <p:nvPr/>
        </p:nvSpPr>
        <p:spPr>
          <a:xfrm>
            <a:off x="1236356" y="4153754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Auto </a:t>
            </a:r>
            <a:r>
              <a:rPr lang="en-US" altLang="zh-TW" sz="1050" dirty="0" err="1" smtClean="0"/>
              <a:t>Depoly</a:t>
            </a:r>
            <a:endParaRPr lang="en-US" altLang="zh-TW" sz="1050" dirty="0"/>
          </a:p>
        </p:txBody>
      </p:sp>
      <p:grpSp>
        <p:nvGrpSpPr>
          <p:cNvPr id="93" name="群組 92"/>
          <p:cNvGrpSpPr/>
          <p:nvPr/>
        </p:nvGrpSpPr>
        <p:grpSpPr>
          <a:xfrm>
            <a:off x="1674372" y="3629101"/>
            <a:ext cx="514379" cy="516304"/>
            <a:chOff x="608611" y="2052651"/>
            <a:chExt cx="1367899" cy="1374434"/>
          </a:xfrm>
        </p:grpSpPr>
        <p:grpSp>
          <p:nvGrpSpPr>
            <p:cNvPr id="94" name="群組 93"/>
            <p:cNvGrpSpPr/>
            <p:nvPr/>
          </p:nvGrpSpPr>
          <p:grpSpPr>
            <a:xfrm>
              <a:off x="608611" y="2052651"/>
              <a:ext cx="1367899" cy="1374434"/>
              <a:chOff x="-5238170" y="1278054"/>
              <a:chExt cx="4277617" cy="4298052"/>
            </a:xfrm>
          </p:grpSpPr>
          <p:pic>
            <p:nvPicPr>
              <p:cNvPr id="96" name="圖片 95"/>
              <p:cNvPicPr>
                <a:picLocks noChangeAspect="1"/>
              </p:cNvPicPr>
              <p:nvPr/>
            </p:nvPicPr>
            <p:blipFill>
              <a:blip r:embed="rId4" cstate="print">
                <a:extLst/>
              </a:blip>
              <a:stretch>
                <a:fillRect/>
              </a:stretch>
            </p:blipFill>
            <p:spPr>
              <a:xfrm rot="4504510">
                <a:off x="-5197641" y="1339018"/>
                <a:ext cx="4298052" cy="4176124"/>
              </a:xfrm>
              <a:prstGeom prst="rect">
                <a:avLst/>
              </a:prstGeom>
            </p:spPr>
          </p:pic>
          <p:sp>
            <p:nvSpPr>
              <p:cNvPr id="97" name="減號 96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8" name="減號 97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9" name="減號 98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0" name="減號 99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1" name="減號 100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2" name="減號 101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3" name="減號 102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4" name="減號 103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5" name="減號 104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6" name="減號 105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95" name="減號 94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107" name="圖片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93" y="3656734"/>
            <a:ext cx="343006" cy="531792"/>
          </a:xfrm>
          <a:prstGeom prst="rect">
            <a:avLst/>
          </a:prstGeom>
        </p:spPr>
      </p:pic>
      <p:sp>
        <p:nvSpPr>
          <p:cNvPr id="108" name="文字方塊 107"/>
          <p:cNvSpPr txBox="1"/>
          <p:nvPr/>
        </p:nvSpPr>
        <p:spPr>
          <a:xfrm>
            <a:off x="4481990" y="4196070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Depoly</a:t>
            </a:r>
            <a:r>
              <a:rPr lang="zh-TW" altLang="en-US" sz="1050" dirty="0" smtClean="0"/>
              <a:t> </a:t>
            </a:r>
            <a:r>
              <a:rPr lang="en-US" altLang="zh-TW" sz="1050" dirty="0" smtClean="0"/>
              <a:t>Server</a:t>
            </a:r>
            <a:endParaRPr lang="en-US" altLang="zh-TW" sz="1050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6734625" y="2721687"/>
            <a:ext cx="360432" cy="828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3283599" y="2992909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Web Uploader</a:t>
            </a:r>
            <a:endParaRPr lang="en-US" altLang="zh-TW" sz="1050" dirty="0"/>
          </a:p>
        </p:txBody>
      </p:sp>
      <p:pic>
        <p:nvPicPr>
          <p:cNvPr id="151" name="圖片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44" y="2540372"/>
            <a:ext cx="610739" cy="436423"/>
          </a:xfrm>
          <a:prstGeom prst="rect">
            <a:avLst/>
          </a:prstGeom>
        </p:spPr>
      </p:pic>
      <p:pic>
        <p:nvPicPr>
          <p:cNvPr id="153" name="圖片 1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2788" y="2730782"/>
            <a:ext cx="573757" cy="483508"/>
          </a:xfrm>
          <a:prstGeom prst="rect">
            <a:avLst/>
          </a:prstGeom>
        </p:spPr>
      </p:pic>
      <p:sp>
        <p:nvSpPr>
          <p:cNvPr id="154" name="矩形 153"/>
          <p:cNvSpPr/>
          <p:nvPr/>
        </p:nvSpPr>
        <p:spPr>
          <a:xfrm flipH="1">
            <a:off x="175791" y="3252743"/>
            <a:ext cx="1407758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(RetrainResult)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155" name="群組 154"/>
          <p:cNvGrpSpPr/>
          <p:nvPr/>
        </p:nvGrpSpPr>
        <p:grpSpPr>
          <a:xfrm>
            <a:off x="700251" y="2391864"/>
            <a:ext cx="358829" cy="318092"/>
            <a:chOff x="6013371" y="2246517"/>
            <a:chExt cx="358829" cy="318092"/>
          </a:xfrm>
        </p:grpSpPr>
        <p:pic>
          <p:nvPicPr>
            <p:cNvPr id="188" name="圖片 18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189" name="矩形 188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sp>
        <p:nvSpPr>
          <p:cNvPr id="230" name="右彎箭號 229"/>
          <p:cNvSpPr/>
          <p:nvPr/>
        </p:nvSpPr>
        <p:spPr>
          <a:xfrm>
            <a:off x="848996" y="1952834"/>
            <a:ext cx="495939" cy="231547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1" name="右彎箭號 230"/>
          <p:cNvSpPr/>
          <p:nvPr/>
        </p:nvSpPr>
        <p:spPr>
          <a:xfrm flipV="1">
            <a:off x="848995" y="3731912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2" name="文字方塊 231"/>
          <p:cNvSpPr txBox="1"/>
          <p:nvPr/>
        </p:nvSpPr>
        <p:spPr>
          <a:xfrm>
            <a:off x="1215673" y="2232132"/>
            <a:ext cx="1243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Retrain UI</a:t>
            </a:r>
            <a:endParaRPr lang="en-US" altLang="zh-TW" sz="1050" dirty="0"/>
          </a:p>
        </p:txBody>
      </p:sp>
      <p:pic>
        <p:nvPicPr>
          <p:cNvPr id="233" name="圖片 2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90" y="1769195"/>
            <a:ext cx="610739" cy="436423"/>
          </a:xfrm>
          <a:prstGeom prst="rect">
            <a:avLst/>
          </a:prstGeom>
        </p:spPr>
      </p:pic>
      <p:pic>
        <p:nvPicPr>
          <p:cNvPr id="234" name="圖片 2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81" y="1652250"/>
            <a:ext cx="472382" cy="628272"/>
          </a:xfrm>
          <a:prstGeom prst="rect">
            <a:avLst/>
          </a:prstGeom>
        </p:spPr>
      </p:pic>
      <p:sp>
        <p:nvSpPr>
          <p:cNvPr id="235" name="文字方塊 234"/>
          <p:cNvSpPr txBox="1"/>
          <p:nvPr/>
        </p:nvSpPr>
        <p:spPr>
          <a:xfrm>
            <a:off x="2323109" y="2317834"/>
            <a:ext cx="1125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FAB User/MMFA</a:t>
            </a:r>
            <a:endParaRPr lang="en-US" altLang="zh-TW" sz="1050" dirty="0"/>
          </a:p>
        </p:txBody>
      </p:sp>
      <p:sp>
        <p:nvSpPr>
          <p:cNvPr id="260" name="右彎箭號 259"/>
          <p:cNvSpPr/>
          <p:nvPr/>
        </p:nvSpPr>
        <p:spPr>
          <a:xfrm>
            <a:off x="2852139" y="1041183"/>
            <a:ext cx="495939" cy="231547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1" name="右彎箭號 260"/>
          <p:cNvSpPr/>
          <p:nvPr/>
        </p:nvSpPr>
        <p:spPr>
          <a:xfrm flipV="1">
            <a:off x="2852139" y="2623670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75" name="群組 274"/>
          <p:cNvGrpSpPr/>
          <p:nvPr/>
        </p:nvGrpSpPr>
        <p:grpSpPr>
          <a:xfrm>
            <a:off x="6986856" y="2391730"/>
            <a:ext cx="2085644" cy="975220"/>
            <a:chOff x="4832189" y="888880"/>
            <a:chExt cx="2085644" cy="975220"/>
          </a:xfrm>
        </p:grpSpPr>
        <p:pic>
          <p:nvPicPr>
            <p:cNvPr id="276" name="圖片 27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7149" y="1008843"/>
              <a:ext cx="465208" cy="549558"/>
            </a:xfrm>
            <a:prstGeom prst="rect">
              <a:avLst/>
            </a:prstGeom>
          </p:spPr>
        </p:pic>
        <p:sp>
          <p:nvSpPr>
            <p:cNvPr id="277" name="文字方塊 276"/>
            <p:cNvSpPr txBox="1"/>
            <p:nvPr/>
          </p:nvSpPr>
          <p:spPr>
            <a:xfrm>
              <a:off x="6282891" y="1058977"/>
              <a:ext cx="6349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AI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8" name="文字方塊 277"/>
            <p:cNvSpPr txBox="1"/>
            <p:nvPr/>
          </p:nvSpPr>
          <p:spPr>
            <a:xfrm>
              <a:off x="6015819" y="1575777"/>
              <a:ext cx="8137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AI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pic>
          <p:nvPicPr>
            <p:cNvPr id="279" name="圖片 2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518" y="1026609"/>
              <a:ext cx="343006" cy="531792"/>
            </a:xfrm>
            <a:prstGeom prst="rect">
              <a:avLst/>
            </a:prstGeom>
          </p:spPr>
        </p:pic>
        <p:sp>
          <p:nvSpPr>
            <p:cNvPr id="280" name="文字方塊 279"/>
            <p:cNvSpPr txBox="1"/>
            <p:nvPr/>
          </p:nvSpPr>
          <p:spPr>
            <a:xfrm>
              <a:off x="4832189" y="1570356"/>
              <a:ext cx="1355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EQ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grpSp>
          <p:nvGrpSpPr>
            <p:cNvPr id="281" name="群組 280"/>
            <p:cNvGrpSpPr/>
            <p:nvPr/>
          </p:nvGrpSpPr>
          <p:grpSpPr>
            <a:xfrm rot="1028200">
              <a:off x="5808632" y="1216461"/>
              <a:ext cx="289382" cy="151688"/>
              <a:chOff x="3828009" y="2416224"/>
              <a:chExt cx="1217950" cy="437970"/>
            </a:xfrm>
          </p:grpSpPr>
          <p:pic>
            <p:nvPicPr>
              <p:cNvPr id="283" name="圖片 28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>
                <a:off x="4436984" y="2416224"/>
                <a:ext cx="608975" cy="311052"/>
              </a:xfrm>
              <a:prstGeom prst="rect">
                <a:avLst/>
              </a:prstGeom>
            </p:spPr>
          </p:pic>
          <p:pic>
            <p:nvPicPr>
              <p:cNvPr id="284" name="圖片 283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 rot="10800000">
                <a:off x="3828009" y="2543142"/>
                <a:ext cx="608975" cy="311052"/>
              </a:xfrm>
              <a:prstGeom prst="rect">
                <a:avLst/>
              </a:prstGeom>
            </p:spPr>
          </p:pic>
        </p:grpSp>
        <p:sp>
          <p:nvSpPr>
            <p:cNvPr id="282" name="矩形 281"/>
            <p:cNvSpPr/>
            <p:nvPr/>
          </p:nvSpPr>
          <p:spPr>
            <a:xfrm>
              <a:off x="5117333" y="888880"/>
              <a:ext cx="1631639" cy="9752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5" name="向右箭號 284"/>
          <p:cNvSpPr/>
          <p:nvPr/>
        </p:nvSpPr>
        <p:spPr>
          <a:xfrm>
            <a:off x="2352407" y="1956924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286" name="群組 285"/>
          <p:cNvGrpSpPr/>
          <p:nvPr/>
        </p:nvGrpSpPr>
        <p:grpSpPr>
          <a:xfrm>
            <a:off x="1640119" y="1435905"/>
            <a:ext cx="358829" cy="318092"/>
            <a:chOff x="6013371" y="2246517"/>
            <a:chExt cx="358829" cy="318092"/>
          </a:xfrm>
        </p:grpSpPr>
        <p:pic>
          <p:nvPicPr>
            <p:cNvPr id="287" name="圖片 2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288" name="矩形 287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89" name="文字方塊 288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290" name="群組 289"/>
          <p:cNvGrpSpPr/>
          <p:nvPr/>
        </p:nvGrpSpPr>
        <p:grpSpPr>
          <a:xfrm>
            <a:off x="1755144" y="3292145"/>
            <a:ext cx="358829" cy="318092"/>
            <a:chOff x="6013371" y="2246517"/>
            <a:chExt cx="358829" cy="318092"/>
          </a:xfrm>
        </p:grpSpPr>
        <p:pic>
          <p:nvPicPr>
            <p:cNvPr id="291" name="圖片 2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292" name="矩形 291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93" name="文字方塊 292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294" name="群組 293"/>
          <p:cNvGrpSpPr/>
          <p:nvPr/>
        </p:nvGrpSpPr>
        <p:grpSpPr>
          <a:xfrm>
            <a:off x="2706256" y="1338836"/>
            <a:ext cx="358829" cy="318092"/>
            <a:chOff x="6013371" y="2246517"/>
            <a:chExt cx="358829" cy="318092"/>
          </a:xfrm>
        </p:grpSpPr>
        <p:pic>
          <p:nvPicPr>
            <p:cNvPr id="295" name="圖片 29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296" name="矩形 295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97" name="文字方塊 296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pic>
        <p:nvPicPr>
          <p:cNvPr id="298" name="圖片 2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69" y="2746937"/>
            <a:ext cx="343006" cy="531792"/>
          </a:xfrm>
          <a:prstGeom prst="rect">
            <a:avLst/>
          </a:prstGeom>
        </p:spPr>
      </p:pic>
      <p:pic>
        <p:nvPicPr>
          <p:cNvPr id="299" name="圖片 2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85" y="2667072"/>
            <a:ext cx="299194" cy="298888"/>
          </a:xfrm>
          <a:prstGeom prst="rect">
            <a:avLst/>
          </a:prstGeom>
        </p:spPr>
      </p:pic>
      <p:sp>
        <p:nvSpPr>
          <p:cNvPr id="300" name="文字方塊 299"/>
          <p:cNvSpPr txBox="1"/>
          <p:nvPr/>
        </p:nvSpPr>
        <p:spPr>
          <a:xfrm>
            <a:off x="5993457" y="3000314"/>
            <a:ext cx="822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Model API</a:t>
            </a:r>
            <a:endParaRPr lang="en-US" altLang="zh-TW" sz="1050" dirty="0"/>
          </a:p>
        </p:txBody>
      </p:sp>
      <p:grpSp>
        <p:nvGrpSpPr>
          <p:cNvPr id="301" name="群組 300"/>
          <p:cNvGrpSpPr/>
          <p:nvPr/>
        </p:nvGrpSpPr>
        <p:grpSpPr>
          <a:xfrm>
            <a:off x="6029284" y="2580036"/>
            <a:ext cx="514380" cy="514456"/>
            <a:chOff x="608610" y="2052653"/>
            <a:chExt cx="1367900" cy="1374434"/>
          </a:xfrm>
        </p:grpSpPr>
        <p:grpSp>
          <p:nvGrpSpPr>
            <p:cNvPr id="302" name="群組 301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304" name="圖片 303"/>
              <p:cNvPicPr>
                <a:picLocks noChangeAspect="1"/>
              </p:cNvPicPr>
              <p:nvPr/>
            </p:nvPicPr>
            <p:blipFill>
              <a:blip r:embed="rId4" cstate="print">
                <a:extLst/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305" name="減號 304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6" name="減號 305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7" name="減號 306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8" name="減號 307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9" name="減號 308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0" name="減號 309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1" name="減號 310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2" name="減號 311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3" name="減號 312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4" name="減號 313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303" name="減號 302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sp>
        <p:nvSpPr>
          <p:cNvPr id="315" name="向右箭號 314"/>
          <p:cNvSpPr/>
          <p:nvPr/>
        </p:nvSpPr>
        <p:spPr>
          <a:xfrm rot="2320572">
            <a:off x="4419861" y="3304597"/>
            <a:ext cx="377283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6" name="右彎箭號 315"/>
          <p:cNvSpPr/>
          <p:nvPr/>
        </p:nvSpPr>
        <p:spPr>
          <a:xfrm>
            <a:off x="5199557" y="2970486"/>
            <a:ext cx="495939" cy="23154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7" name="右彎箭號 316"/>
          <p:cNvSpPr/>
          <p:nvPr/>
        </p:nvSpPr>
        <p:spPr>
          <a:xfrm flipV="1">
            <a:off x="5169253" y="4503326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30" name="群組 329"/>
          <p:cNvGrpSpPr/>
          <p:nvPr/>
        </p:nvGrpSpPr>
        <p:grpSpPr>
          <a:xfrm>
            <a:off x="5470562" y="4056915"/>
            <a:ext cx="2085644" cy="975220"/>
            <a:chOff x="4832189" y="888880"/>
            <a:chExt cx="2085644" cy="975220"/>
          </a:xfrm>
        </p:grpSpPr>
        <p:pic>
          <p:nvPicPr>
            <p:cNvPr id="331" name="圖片 3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7149" y="1008843"/>
              <a:ext cx="465208" cy="549558"/>
            </a:xfrm>
            <a:prstGeom prst="rect">
              <a:avLst/>
            </a:prstGeom>
          </p:spPr>
        </p:pic>
        <p:sp>
          <p:nvSpPr>
            <p:cNvPr id="332" name="文字方塊 331"/>
            <p:cNvSpPr txBox="1"/>
            <p:nvPr/>
          </p:nvSpPr>
          <p:spPr>
            <a:xfrm>
              <a:off x="6282891" y="1058977"/>
              <a:ext cx="6349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AI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33" name="文字方塊 332"/>
            <p:cNvSpPr txBox="1"/>
            <p:nvPr/>
          </p:nvSpPr>
          <p:spPr>
            <a:xfrm>
              <a:off x="6015819" y="1575777"/>
              <a:ext cx="8137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AI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pic>
          <p:nvPicPr>
            <p:cNvPr id="334" name="圖片 3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518" y="1026609"/>
              <a:ext cx="343006" cy="531792"/>
            </a:xfrm>
            <a:prstGeom prst="rect">
              <a:avLst/>
            </a:prstGeom>
          </p:spPr>
        </p:pic>
        <p:sp>
          <p:nvSpPr>
            <p:cNvPr id="335" name="文字方塊 334"/>
            <p:cNvSpPr txBox="1"/>
            <p:nvPr/>
          </p:nvSpPr>
          <p:spPr>
            <a:xfrm>
              <a:off x="4832189" y="1570356"/>
              <a:ext cx="1355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EQ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grpSp>
          <p:nvGrpSpPr>
            <p:cNvPr id="336" name="群組 335"/>
            <p:cNvGrpSpPr/>
            <p:nvPr/>
          </p:nvGrpSpPr>
          <p:grpSpPr>
            <a:xfrm rot="1028200">
              <a:off x="5808632" y="1216461"/>
              <a:ext cx="289382" cy="151688"/>
              <a:chOff x="3828009" y="2416224"/>
              <a:chExt cx="1217950" cy="437970"/>
            </a:xfrm>
          </p:grpSpPr>
          <p:pic>
            <p:nvPicPr>
              <p:cNvPr id="338" name="圖片 33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>
                <a:off x="4436984" y="2416224"/>
                <a:ext cx="608975" cy="311052"/>
              </a:xfrm>
              <a:prstGeom prst="rect">
                <a:avLst/>
              </a:prstGeom>
            </p:spPr>
          </p:pic>
          <p:pic>
            <p:nvPicPr>
              <p:cNvPr id="339" name="圖片 338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 rot="10800000">
                <a:off x="3828009" y="2543142"/>
                <a:ext cx="608975" cy="311052"/>
              </a:xfrm>
              <a:prstGeom prst="rect">
                <a:avLst/>
              </a:prstGeom>
            </p:spPr>
          </p:pic>
        </p:grpSp>
        <p:sp>
          <p:nvSpPr>
            <p:cNvPr id="337" name="矩形 336"/>
            <p:cNvSpPr/>
            <p:nvPr/>
          </p:nvSpPr>
          <p:spPr>
            <a:xfrm>
              <a:off x="5117333" y="888880"/>
              <a:ext cx="1631639" cy="9752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0" name="群組 339"/>
          <p:cNvGrpSpPr/>
          <p:nvPr/>
        </p:nvGrpSpPr>
        <p:grpSpPr>
          <a:xfrm>
            <a:off x="3168404" y="920715"/>
            <a:ext cx="2085644" cy="975220"/>
            <a:chOff x="4832189" y="888880"/>
            <a:chExt cx="2085644" cy="975220"/>
          </a:xfrm>
        </p:grpSpPr>
        <p:pic>
          <p:nvPicPr>
            <p:cNvPr id="341" name="圖片 3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7149" y="1008843"/>
              <a:ext cx="465208" cy="549558"/>
            </a:xfrm>
            <a:prstGeom prst="rect">
              <a:avLst/>
            </a:prstGeom>
          </p:spPr>
        </p:pic>
        <p:sp>
          <p:nvSpPr>
            <p:cNvPr id="342" name="文字方塊 341"/>
            <p:cNvSpPr txBox="1"/>
            <p:nvPr/>
          </p:nvSpPr>
          <p:spPr>
            <a:xfrm>
              <a:off x="6282891" y="1058977"/>
              <a:ext cx="6349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AI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43" name="文字方塊 342"/>
            <p:cNvSpPr txBox="1"/>
            <p:nvPr/>
          </p:nvSpPr>
          <p:spPr>
            <a:xfrm>
              <a:off x="6015819" y="1575777"/>
              <a:ext cx="8137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AI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pic>
          <p:nvPicPr>
            <p:cNvPr id="344" name="圖片 3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518" y="1026609"/>
              <a:ext cx="343006" cy="531792"/>
            </a:xfrm>
            <a:prstGeom prst="rect">
              <a:avLst/>
            </a:prstGeom>
          </p:spPr>
        </p:pic>
        <p:sp>
          <p:nvSpPr>
            <p:cNvPr id="345" name="文字方塊 344"/>
            <p:cNvSpPr txBox="1"/>
            <p:nvPr/>
          </p:nvSpPr>
          <p:spPr>
            <a:xfrm>
              <a:off x="4832189" y="1570356"/>
              <a:ext cx="1355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EQ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grpSp>
          <p:nvGrpSpPr>
            <p:cNvPr id="346" name="群組 345"/>
            <p:cNvGrpSpPr/>
            <p:nvPr/>
          </p:nvGrpSpPr>
          <p:grpSpPr>
            <a:xfrm rot="1028200">
              <a:off x="5808632" y="1216461"/>
              <a:ext cx="289382" cy="151688"/>
              <a:chOff x="3828009" y="2416224"/>
              <a:chExt cx="1217950" cy="437970"/>
            </a:xfrm>
          </p:grpSpPr>
          <p:pic>
            <p:nvPicPr>
              <p:cNvPr id="348" name="圖片 34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>
                <a:off x="4436984" y="2416224"/>
                <a:ext cx="608975" cy="311052"/>
              </a:xfrm>
              <a:prstGeom prst="rect">
                <a:avLst/>
              </a:prstGeom>
            </p:spPr>
          </p:pic>
          <p:pic>
            <p:nvPicPr>
              <p:cNvPr id="349" name="圖片 348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 rot="10800000">
                <a:off x="3828009" y="2543142"/>
                <a:ext cx="608975" cy="311052"/>
              </a:xfrm>
              <a:prstGeom prst="rect">
                <a:avLst/>
              </a:prstGeom>
            </p:spPr>
          </p:pic>
        </p:grpSp>
        <p:sp>
          <p:nvSpPr>
            <p:cNvPr id="347" name="矩形 346"/>
            <p:cNvSpPr/>
            <p:nvPr/>
          </p:nvSpPr>
          <p:spPr>
            <a:xfrm>
              <a:off x="5117333" y="888880"/>
              <a:ext cx="1631639" cy="9752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0" name="群組 359"/>
          <p:cNvGrpSpPr/>
          <p:nvPr/>
        </p:nvGrpSpPr>
        <p:grpSpPr>
          <a:xfrm>
            <a:off x="3789805" y="2205618"/>
            <a:ext cx="358829" cy="318092"/>
            <a:chOff x="6013371" y="2246517"/>
            <a:chExt cx="358829" cy="318092"/>
          </a:xfrm>
        </p:grpSpPr>
        <p:pic>
          <p:nvPicPr>
            <p:cNvPr id="361" name="圖片 3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362" name="矩形 361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363" name="文字方塊 362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364" name="群組 363"/>
          <p:cNvGrpSpPr/>
          <p:nvPr/>
        </p:nvGrpSpPr>
        <p:grpSpPr>
          <a:xfrm>
            <a:off x="4952010" y="3311972"/>
            <a:ext cx="358829" cy="318092"/>
            <a:chOff x="6013371" y="2246517"/>
            <a:chExt cx="358829" cy="318092"/>
          </a:xfrm>
        </p:grpSpPr>
        <p:pic>
          <p:nvPicPr>
            <p:cNvPr id="365" name="圖片 36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366" name="矩形 365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367" name="文字方塊 366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sp>
        <p:nvSpPr>
          <p:cNvPr id="368" name="文字方塊 367"/>
          <p:cNvSpPr txBox="1"/>
          <p:nvPr/>
        </p:nvSpPr>
        <p:spPr>
          <a:xfrm>
            <a:off x="5389520" y="3270006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Depoly</a:t>
            </a:r>
            <a:r>
              <a:rPr lang="zh-TW" altLang="en-US" sz="1050" dirty="0" smtClean="0"/>
              <a:t> </a:t>
            </a:r>
            <a:r>
              <a:rPr lang="en-US" altLang="zh-TW" sz="1050" dirty="0" smtClean="0"/>
              <a:t>Server</a:t>
            </a:r>
            <a:endParaRPr lang="en-US" altLang="zh-TW" sz="1050" dirty="0"/>
          </a:p>
        </p:txBody>
      </p:sp>
      <p:sp>
        <p:nvSpPr>
          <p:cNvPr id="3" name="橢圓 2"/>
          <p:cNvSpPr/>
          <p:nvPr/>
        </p:nvSpPr>
        <p:spPr>
          <a:xfrm>
            <a:off x="549809" y="3408612"/>
            <a:ext cx="8117386" cy="1610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2458093384"/>
              </p:ext>
            </p:extLst>
          </p:nvPr>
        </p:nvGraphicFramePr>
        <p:xfrm>
          <a:off x="609214" y="906565"/>
          <a:ext cx="7698201" cy="304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6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Main Work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Schedule</a:t>
                      </a:r>
                      <a:endParaRPr lang="zh-TW" altLang="en-US" sz="1200" dirty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Sub Work Item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W141</a:t>
                      </a:r>
                      <a:endParaRPr lang="en-US" altLang="zh-TW" sz="1200" b="1" i="0" dirty="0" smtClean="0">
                        <a:solidFill>
                          <a:schemeClr val="bg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W142</a:t>
                      </a:r>
                      <a:endParaRPr lang="en-US" altLang="zh-TW" sz="1200" b="1" i="0" dirty="0" smtClean="0">
                        <a:solidFill>
                          <a:schemeClr val="bg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W143</a:t>
                      </a:r>
                      <a:endParaRPr lang="en-US" altLang="zh-TW" sz="1200" b="1" i="0" dirty="0" smtClean="0">
                        <a:solidFill>
                          <a:schemeClr val="bg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W144</a:t>
                      </a:r>
                      <a:endParaRPr lang="en-US" altLang="zh-TW" sz="1200" b="1" i="0" dirty="0" smtClean="0">
                        <a:solidFill>
                          <a:schemeClr val="bg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TW" sz="12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zh-TW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Issue handle</a:t>
                      </a:r>
                      <a:endParaRPr lang="zh-TW" altLang="en-US" sz="10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檔名路徑太長複製問題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資料每類保留固定張數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每對 </a:t>
                      </a: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TF</a:t>
                      </a: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CLS</a:t>
                      </a: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Job</a:t>
                      </a: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需同生共死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模型對應多組產品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33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  <a:defRPr/>
                      </a:pPr>
                      <a:r>
                        <a:rPr lang="en-US" altLang="zh-TW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Deploy API</a:t>
                      </a:r>
                      <a:endParaRPr lang="zh-TW" altLang="en-US" sz="10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Upload file to</a:t>
                      </a:r>
                      <a:r>
                        <a:rPr lang="en-US" altLang="zh-TW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中繼</a:t>
                      </a:r>
                      <a:r>
                        <a:rPr lang="en-US" altLang="zh-TW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PC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Download</a:t>
                      </a:r>
                      <a:r>
                        <a:rPr lang="en-US" altLang="zh-TW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file from </a:t>
                      </a:r>
                      <a:r>
                        <a:rPr lang="zh-TW" altLang="en-US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中繼</a:t>
                      </a:r>
                      <a:r>
                        <a:rPr lang="en-US" altLang="zh-TW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PC</a:t>
                      </a:r>
                    </a:p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en-US" altLang="zh-TW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View file in </a:t>
                      </a:r>
                      <a:r>
                        <a:rPr lang="zh-TW" altLang="en-US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中繼</a:t>
                      </a:r>
                      <a:r>
                        <a:rPr lang="en-US" altLang="zh-TW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PC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arenR" startAt="3"/>
                      </a:pPr>
                      <a:r>
                        <a:rPr lang="en-US" altLang="zh-TW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Linux</a:t>
                      </a:r>
                      <a:r>
                        <a:rPr lang="en-US" altLang="zh-TW" sz="1000" baseline="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Environment</a:t>
                      </a:r>
                      <a:endParaRPr lang="zh-TW" altLang="en-US" sz="10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en-US" altLang="zh-TW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Retrain Requirement</a:t>
                      </a:r>
                      <a:r>
                        <a:rPr lang="zh-TW" altLang="en-US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for 3090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arenR" startAt="4"/>
                      </a:pPr>
                      <a:r>
                        <a:rPr lang="en-US" altLang="zh-TW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Docker</a:t>
                      </a:r>
                      <a:r>
                        <a:rPr lang="en-US" altLang="zh-TW" sz="1000" baseline="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Image Automation</a:t>
                      </a:r>
                      <a:endParaRPr lang="zh-TW" altLang="en-US" sz="10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Run retrain</a:t>
                      </a:r>
                      <a:r>
                        <a:rPr lang="en-US" altLang="zh-TW" sz="1000" b="0" strike="noStrike" baseline="0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Job in image automatically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Retrain Milestones </a:t>
            </a:r>
            <a:r>
              <a:rPr lang="en-US" altLang="zh-TW" dirty="0"/>
              <a:t>in </a:t>
            </a:r>
            <a:r>
              <a:rPr lang="en-US" altLang="zh-TW" dirty="0" smtClean="0"/>
              <a:t>October</a:t>
            </a:r>
            <a:endParaRPr lang="zh-TW" altLang="en-US" dirty="0"/>
          </a:p>
        </p:txBody>
      </p:sp>
      <p:sp>
        <p:nvSpPr>
          <p:cNvPr id="14" name="Right Arrow 69">
            <a:extLst>
              <a:ext uri="{FF2B5EF4-FFF2-40B4-BE49-F238E27FC236}">
                <a16:creationId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3221849" y="2402685"/>
            <a:ext cx="1663092" cy="2016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latin typeface="Gill Sans MT" panose="020B0502020104020203" pitchFamily="34" charset="0"/>
              </a:rPr>
              <a:t>HS</a:t>
            </a:r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17" name="Right Arrow 69">
            <a:extLst>
              <a:ext uri="{FF2B5EF4-FFF2-40B4-BE49-F238E27FC236}">
                <a16:creationId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4884942" y="3561859"/>
            <a:ext cx="687570" cy="2016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Gill Sans MT" panose="020B0502020104020203" pitchFamily="34" charset="0"/>
              </a:rPr>
              <a:t>HS</a:t>
            </a:r>
            <a:endParaRPr lang="en-US" sz="1000" dirty="0">
              <a:latin typeface="Gill Sans MT" panose="020B0502020104020203" pitchFamily="34" charset="0"/>
            </a:endParaRPr>
          </a:p>
        </p:txBody>
      </p:sp>
      <p:sp>
        <p:nvSpPr>
          <p:cNvPr id="21" name="Right Arrow 69">
            <a:extLst>
              <a:ext uri="{FF2B5EF4-FFF2-40B4-BE49-F238E27FC236}">
                <a16:creationId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2931067" y="1795601"/>
            <a:ext cx="1336293" cy="201600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latin typeface="Gill Sans MT" panose="020B0502020104020203" pitchFamily="34" charset="0"/>
              </a:rPr>
              <a:t>Wylee</a:t>
            </a:r>
            <a:r>
              <a:rPr lang="zh-TW" altLang="en-US" sz="1000" dirty="0" smtClean="0">
                <a:latin typeface="Gill Sans MT" panose="020B0502020104020203" pitchFamily="34" charset="0"/>
              </a:rPr>
              <a:t>、</a:t>
            </a:r>
            <a:r>
              <a:rPr lang="en-US" altLang="zh-TW" sz="1000" dirty="0" smtClean="0">
                <a:latin typeface="Gill Sans MT" panose="020B0502020104020203" pitchFamily="34" charset="0"/>
              </a:rPr>
              <a:t>HS</a:t>
            </a:r>
            <a:endParaRPr lang="en-US" altLang="zh-TW" sz="1000" dirty="0" smtClean="0">
              <a:latin typeface="Gill Sans MT" panose="020B0502020104020203" pitchFamily="34" charset="0"/>
            </a:endParaRPr>
          </a:p>
        </p:txBody>
      </p:sp>
      <p:sp>
        <p:nvSpPr>
          <p:cNvPr id="8" name="Right Arrow 69">
            <a:extLst>
              <a:ext uri="{FF2B5EF4-FFF2-40B4-BE49-F238E27FC236}">
                <a16:creationId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3986936" y="2971262"/>
            <a:ext cx="898006" cy="2016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Gill Sans MT" panose="020B0502020104020203" pitchFamily="34" charset="0"/>
              </a:rPr>
              <a:t>HS</a:t>
            </a:r>
            <a:endParaRPr lang="en-US" sz="1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4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Deploy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45" y="2481740"/>
            <a:ext cx="554682" cy="85997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086835" y="334171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中</a:t>
            </a:r>
            <a:r>
              <a:rPr lang="zh-TW" altLang="en-US" dirty="0"/>
              <a:t>繼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7" y="1456555"/>
            <a:ext cx="554682" cy="85997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15767" y="231652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ADT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92" y="1446971"/>
            <a:ext cx="554682" cy="85997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708782" y="2306941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7" y="3020809"/>
            <a:ext cx="554682" cy="85997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915767" y="388077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ADT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799762" y="2706616"/>
            <a:ext cx="1557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052958" y="1952173"/>
            <a:ext cx="735272" cy="36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052958" y="2896009"/>
            <a:ext cx="675090" cy="47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247267" y="2389792"/>
            <a:ext cx="606256" cy="2462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Call API</a:t>
            </a:r>
            <a:endParaRPr lang="zh-TW" altLang="en-US" sz="1000" dirty="0"/>
          </a:p>
        </p:txBody>
      </p:sp>
      <p:grpSp>
        <p:nvGrpSpPr>
          <p:cNvPr id="35" name="群組 34"/>
          <p:cNvGrpSpPr/>
          <p:nvPr/>
        </p:nvGrpSpPr>
        <p:grpSpPr>
          <a:xfrm rot="1028200">
            <a:off x="5849067" y="1920806"/>
            <a:ext cx="869392" cy="320408"/>
            <a:chOff x="3828009" y="2416224"/>
            <a:chExt cx="1217950" cy="43797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7"/>
            <a:stretch/>
          </p:blipFill>
          <p:spPr>
            <a:xfrm>
              <a:off x="4436984" y="2416224"/>
              <a:ext cx="608975" cy="311052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7"/>
            <a:stretch/>
          </p:blipFill>
          <p:spPr>
            <a:xfrm rot="10800000">
              <a:off x="3828009" y="2543142"/>
              <a:ext cx="608975" cy="311052"/>
            </a:xfrm>
            <a:prstGeom prst="rect">
              <a:avLst/>
            </a:prstGeom>
          </p:spPr>
        </p:pic>
      </p:grp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73" y="3019532"/>
            <a:ext cx="554682" cy="859970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713163" y="3879502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 rot="1028200">
            <a:off x="5853448" y="3493367"/>
            <a:ext cx="869392" cy="320408"/>
            <a:chOff x="3828009" y="2416224"/>
            <a:chExt cx="1217950" cy="437970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7"/>
            <a:stretch/>
          </p:blipFill>
          <p:spPr>
            <a:xfrm>
              <a:off x="4436984" y="2416224"/>
              <a:ext cx="608975" cy="311052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7"/>
            <a:stretch/>
          </p:blipFill>
          <p:spPr>
            <a:xfrm rot="10800000">
              <a:off x="3828009" y="2543142"/>
              <a:ext cx="608975" cy="311052"/>
            </a:xfrm>
            <a:prstGeom prst="rect">
              <a:avLst/>
            </a:prstGeom>
          </p:spPr>
        </p:pic>
      </p:grpSp>
      <p:sp>
        <p:nvSpPr>
          <p:cNvPr id="43" name="文字方塊 42"/>
          <p:cNvSpPr txBox="1"/>
          <p:nvPr/>
        </p:nvSpPr>
        <p:spPr>
          <a:xfrm>
            <a:off x="5410256" y="2970961"/>
            <a:ext cx="360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D$</a:t>
            </a:r>
            <a:endParaRPr lang="zh-TW" altLang="en-US" sz="1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578148" y="2970961"/>
            <a:ext cx="360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L</a:t>
            </a:r>
            <a:r>
              <a:rPr lang="en-US" altLang="zh-TW" sz="1000" dirty="0" smtClean="0"/>
              <a:t>$</a:t>
            </a:r>
            <a:endParaRPr lang="zh-TW" altLang="en-US" sz="1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578148" y="3277038"/>
            <a:ext cx="360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D$</a:t>
            </a:r>
            <a:endParaRPr lang="zh-TW" altLang="en-US" sz="1000" dirty="0"/>
          </a:p>
        </p:txBody>
      </p:sp>
      <p:cxnSp>
        <p:nvCxnSpPr>
          <p:cNvPr id="48" name="直線接點 47"/>
          <p:cNvCxnSpPr>
            <a:stCxn id="43" idx="3"/>
            <a:endCxn id="44" idx="1"/>
          </p:cNvCxnSpPr>
          <p:nvPr/>
        </p:nvCxnSpPr>
        <p:spPr>
          <a:xfrm>
            <a:off x="5770296" y="3094072"/>
            <a:ext cx="80785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形圖說文字 51"/>
          <p:cNvSpPr/>
          <p:nvPr/>
        </p:nvSpPr>
        <p:spPr>
          <a:xfrm>
            <a:off x="7338177" y="3213925"/>
            <a:ext cx="834223" cy="372446"/>
          </a:xfrm>
          <a:prstGeom prst="wedgeEllipseCallout">
            <a:avLst>
              <a:gd name="adj1" fmla="val -86096"/>
              <a:gd name="adj2" fmla="val 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Weight</a:t>
            </a:r>
            <a:r>
              <a:rPr lang="zh-TW" altLang="en-US" sz="1000" dirty="0" smtClean="0"/>
              <a:t>所在地</a:t>
            </a:r>
            <a:endParaRPr lang="zh-TW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5827011" y="3104277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/>
              <a:t>網路磁碟機</a:t>
            </a:r>
          </a:p>
        </p:txBody>
      </p:sp>
      <p:sp>
        <p:nvSpPr>
          <p:cNvPr id="15" name="矩形 14"/>
          <p:cNvSpPr/>
          <p:nvPr/>
        </p:nvSpPr>
        <p:spPr>
          <a:xfrm>
            <a:off x="3345118" y="2195488"/>
            <a:ext cx="816131" cy="9810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652779" y="4162799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 smtClean="0"/>
              <a:t>只看的到</a:t>
            </a:r>
            <a:r>
              <a:rPr lang="zh-TW" altLang="en-US" sz="800" dirty="0"/>
              <a:t>對應</a:t>
            </a:r>
            <a:r>
              <a:rPr lang="en-US" altLang="zh-TW" sz="800" dirty="0"/>
              <a:t>EQ</a:t>
            </a:r>
            <a:endParaRPr lang="zh-TW" altLang="en-US" sz="800" dirty="0"/>
          </a:p>
        </p:txBody>
      </p:sp>
      <p:pic>
        <p:nvPicPr>
          <p:cNvPr id="63" name="圖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54" y="2493225"/>
            <a:ext cx="299194" cy="299962"/>
          </a:xfrm>
          <a:prstGeom prst="rect">
            <a:avLst/>
          </a:prstGeom>
        </p:spPr>
      </p:pic>
      <p:grpSp>
        <p:nvGrpSpPr>
          <p:cNvPr id="64" name="群組 63"/>
          <p:cNvGrpSpPr/>
          <p:nvPr/>
        </p:nvGrpSpPr>
        <p:grpSpPr>
          <a:xfrm>
            <a:off x="3476153" y="2406189"/>
            <a:ext cx="514379" cy="516304"/>
            <a:chOff x="608611" y="2052651"/>
            <a:chExt cx="1367899" cy="1374434"/>
          </a:xfrm>
        </p:grpSpPr>
        <p:grpSp>
          <p:nvGrpSpPr>
            <p:cNvPr id="65" name="群組 64"/>
            <p:cNvGrpSpPr/>
            <p:nvPr/>
          </p:nvGrpSpPr>
          <p:grpSpPr>
            <a:xfrm>
              <a:off x="608611" y="2052651"/>
              <a:ext cx="1367899" cy="1374434"/>
              <a:chOff x="-5238170" y="1278054"/>
              <a:chExt cx="4277617" cy="4298052"/>
            </a:xfrm>
          </p:grpSpPr>
          <p:pic>
            <p:nvPicPr>
              <p:cNvPr id="67" name="圖片 66"/>
              <p:cNvPicPr>
                <a:picLocks noChangeAspect="1"/>
              </p:cNvPicPr>
              <p:nvPr/>
            </p:nvPicPr>
            <p:blipFill>
              <a:blip r:embed="rId5" cstate="print">
                <a:extLst/>
              </a:blip>
              <a:stretch>
                <a:fillRect/>
              </a:stretch>
            </p:blipFill>
            <p:spPr>
              <a:xfrm rot="4504510">
                <a:off x="-5197641" y="1339018"/>
                <a:ext cx="4298052" cy="4176124"/>
              </a:xfrm>
              <a:prstGeom prst="rect">
                <a:avLst/>
              </a:prstGeom>
            </p:spPr>
          </p:pic>
          <p:sp>
            <p:nvSpPr>
              <p:cNvPr id="68" name="減號 67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69" name="減號 68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0" name="減號 69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1" name="減號 70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2" name="減號 71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3" name="減號 72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4" name="減號 73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5" name="減號 74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6" name="減號 75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7" name="減號 76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66" name="減號 65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sp>
        <p:nvSpPr>
          <p:cNvPr id="82" name="橢圓形圖說文字 81"/>
          <p:cNvSpPr/>
          <p:nvPr/>
        </p:nvSpPr>
        <p:spPr>
          <a:xfrm>
            <a:off x="4414331" y="2637800"/>
            <a:ext cx="834223" cy="372446"/>
          </a:xfrm>
          <a:prstGeom prst="wedgeEllipseCallout">
            <a:avLst>
              <a:gd name="adj1" fmla="val 71361"/>
              <a:gd name="adj2" fmla="val 2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Weight</a:t>
            </a:r>
            <a:r>
              <a:rPr lang="zh-TW" altLang="en-US" sz="1000" dirty="0" smtClean="0"/>
              <a:t>先丟這</a:t>
            </a:r>
            <a:endParaRPr lang="zh-TW" altLang="en-US" sz="1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517380" y="2823988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API</a:t>
            </a:r>
            <a:endParaRPr lang="zh-TW" altLang="en-US" dirty="0"/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87" y="2519316"/>
            <a:ext cx="299194" cy="299962"/>
          </a:xfrm>
          <a:prstGeom prst="rect">
            <a:avLst/>
          </a:prstGeom>
        </p:spPr>
      </p:pic>
      <p:sp>
        <p:nvSpPr>
          <p:cNvPr id="85" name="文字方塊 84"/>
          <p:cNvSpPr txBox="1"/>
          <p:nvPr/>
        </p:nvSpPr>
        <p:spPr>
          <a:xfrm>
            <a:off x="701570" y="2956933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Auto </a:t>
            </a:r>
            <a:r>
              <a:rPr lang="en-US" altLang="zh-TW" sz="1050" dirty="0" err="1" smtClean="0"/>
              <a:t>Depoly</a:t>
            </a:r>
            <a:endParaRPr lang="en-US" altLang="zh-TW" sz="1050" dirty="0"/>
          </a:p>
        </p:txBody>
      </p:sp>
      <p:grpSp>
        <p:nvGrpSpPr>
          <p:cNvPr id="86" name="群組 85"/>
          <p:cNvGrpSpPr/>
          <p:nvPr/>
        </p:nvGrpSpPr>
        <p:grpSpPr>
          <a:xfrm>
            <a:off x="1139586" y="2432280"/>
            <a:ext cx="514379" cy="516304"/>
            <a:chOff x="608611" y="2052651"/>
            <a:chExt cx="1367899" cy="1374434"/>
          </a:xfrm>
        </p:grpSpPr>
        <p:grpSp>
          <p:nvGrpSpPr>
            <p:cNvPr id="87" name="群組 86"/>
            <p:cNvGrpSpPr/>
            <p:nvPr/>
          </p:nvGrpSpPr>
          <p:grpSpPr>
            <a:xfrm>
              <a:off x="608611" y="2052651"/>
              <a:ext cx="1367899" cy="1374434"/>
              <a:chOff x="-5238170" y="1278054"/>
              <a:chExt cx="4277617" cy="4298052"/>
            </a:xfrm>
          </p:grpSpPr>
          <p:pic>
            <p:nvPicPr>
              <p:cNvPr id="89" name="圖片 88"/>
              <p:cNvPicPr>
                <a:picLocks noChangeAspect="1"/>
              </p:cNvPicPr>
              <p:nvPr/>
            </p:nvPicPr>
            <p:blipFill>
              <a:blip r:embed="rId5" cstate="print">
                <a:extLst/>
              </a:blip>
              <a:stretch>
                <a:fillRect/>
              </a:stretch>
            </p:blipFill>
            <p:spPr>
              <a:xfrm rot="4504510">
                <a:off x="-5197641" y="1339018"/>
                <a:ext cx="4298052" cy="4176124"/>
              </a:xfrm>
              <a:prstGeom prst="rect">
                <a:avLst/>
              </a:prstGeom>
            </p:spPr>
          </p:pic>
          <p:sp>
            <p:nvSpPr>
              <p:cNvPr id="90" name="減號 89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1" name="減號 90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2" name="減號 91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3" name="減號 92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4" name="減號 93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5" name="減號 94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6" name="減號 95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7" name="減號 96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8" name="減號 97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9" name="減號 98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88" name="減號 87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220358" y="2095324"/>
            <a:ext cx="358829" cy="318092"/>
            <a:chOff x="6013371" y="2246517"/>
            <a:chExt cx="358829" cy="318092"/>
          </a:xfrm>
        </p:grpSpPr>
        <p:pic>
          <p:nvPicPr>
            <p:cNvPr id="101" name="圖片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102" name="矩形 101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5103703" y="1065125"/>
            <a:ext cx="358829" cy="318092"/>
            <a:chOff x="6013371" y="2246517"/>
            <a:chExt cx="358829" cy="318092"/>
          </a:xfrm>
        </p:grpSpPr>
        <p:pic>
          <p:nvPicPr>
            <p:cNvPr id="106" name="圖片 10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107" name="矩形 106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5144476" y="4126134"/>
            <a:ext cx="358829" cy="318092"/>
            <a:chOff x="6013371" y="2246517"/>
            <a:chExt cx="358829" cy="318092"/>
          </a:xfrm>
        </p:grpSpPr>
        <p:pic>
          <p:nvPicPr>
            <p:cNvPr id="110" name="圖片 10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111" name="矩形 110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5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48" y="2266587"/>
            <a:ext cx="4517796" cy="2584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24029" y="1311610"/>
            <a:ext cx="3536424" cy="116102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1600" dirty="0" smtClean="0"/>
              <a:t>Upload file to </a:t>
            </a:r>
            <a:r>
              <a:rPr lang="zh-TW" altLang="en-US" sz="1600" dirty="0" smtClean="0"/>
              <a:t>中繼 </a:t>
            </a:r>
            <a:r>
              <a:rPr lang="en-US" altLang="zh-TW" sz="1600" dirty="0" smtClean="0"/>
              <a:t>PC</a:t>
            </a:r>
          </a:p>
          <a:p>
            <a:pPr marL="457200" indent="-457200">
              <a:buAutoNum type="arabicPeriod"/>
            </a:pPr>
            <a:r>
              <a:rPr lang="en-US" altLang="zh-TW" sz="1600" dirty="0" smtClean="0"/>
              <a:t>Download file from </a:t>
            </a:r>
            <a:r>
              <a:rPr lang="zh-TW" altLang="en-US" sz="1600" dirty="0" smtClean="0"/>
              <a:t>中繼 </a:t>
            </a:r>
            <a:r>
              <a:rPr lang="en-US" altLang="zh-TW" sz="1600" dirty="0" smtClean="0"/>
              <a:t>PC</a:t>
            </a:r>
          </a:p>
          <a:p>
            <a:pPr marL="457200" indent="-457200">
              <a:buAutoNum type="arabicPeriod"/>
            </a:pPr>
            <a:r>
              <a:rPr lang="en-US" altLang="zh-TW" sz="1600" dirty="0" smtClean="0"/>
              <a:t>View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file from </a:t>
            </a:r>
            <a:r>
              <a:rPr lang="zh-TW" altLang="en-US" sz="1600" dirty="0" smtClean="0"/>
              <a:t>中繼 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需調整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1571832"/>
            <a:ext cx="554682" cy="8599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09903" y="1285580"/>
            <a:ext cx="816131" cy="9810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39" y="1583317"/>
            <a:ext cx="299194" cy="299962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1540938" y="1496281"/>
            <a:ext cx="514379" cy="516304"/>
            <a:chOff x="608611" y="2052651"/>
            <a:chExt cx="1367899" cy="1374434"/>
          </a:xfrm>
        </p:grpSpPr>
        <p:grpSp>
          <p:nvGrpSpPr>
            <p:cNvPr id="10" name="群組 9"/>
            <p:cNvGrpSpPr/>
            <p:nvPr/>
          </p:nvGrpSpPr>
          <p:grpSpPr>
            <a:xfrm>
              <a:off x="608611" y="2052651"/>
              <a:ext cx="1367899" cy="1374434"/>
              <a:chOff x="-5238170" y="1278054"/>
              <a:chExt cx="4277617" cy="4298052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5" cstate="print">
                <a:extLst/>
              </a:blip>
              <a:stretch>
                <a:fillRect/>
              </a:stretch>
            </p:blipFill>
            <p:spPr>
              <a:xfrm rot="4504510">
                <a:off x="-5197641" y="1339018"/>
                <a:ext cx="4298052" cy="4176124"/>
              </a:xfrm>
              <a:prstGeom prst="rect">
                <a:avLst/>
              </a:prstGeom>
            </p:spPr>
          </p:pic>
          <p:sp>
            <p:nvSpPr>
              <p:cNvPr id="13" name="減號 12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4" name="減號 13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5" name="減號 14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" name="減號 15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7" name="減號 16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" name="減號 17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9" name="減號 18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" name="減號 19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1" name="減號 20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2" name="減號 21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11" name="減號 10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1582165" y="191408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151620" y="2431802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中</a:t>
            </a:r>
            <a:r>
              <a:rPr lang="zh-TW" altLang="en-US" dirty="0"/>
              <a:t>繼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sp>
        <p:nvSpPr>
          <p:cNvPr id="25" name="左大括弧 24"/>
          <p:cNvSpPr/>
          <p:nvPr/>
        </p:nvSpPr>
        <p:spPr>
          <a:xfrm>
            <a:off x="2394307" y="1279176"/>
            <a:ext cx="346091" cy="942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1620975"/>
            <a:ext cx="270030" cy="27003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95" y="1311636"/>
            <a:ext cx="270030" cy="2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6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色偏預警協</a:t>
            </a:r>
            <a:r>
              <a:rPr lang="zh-TW" altLang="en-US" dirty="0"/>
              <a:t>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02070" y="2076695"/>
            <a:ext cx="3285365" cy="1935215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altLang="zh-TW" sz="2400" dirty="0" smtClean="0"/>
              <a:t>Phase</a:t>
            </a:r>
          </a:p>
          <a:p>
            <a:endParaRPr lang="en-US" altLang="zh-TW" sz="1200" dirty="0" smtClean="0"/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B050"/>
                </a:solidFill>
              </a:rPr>
              <a:t>開發環境用</a:t>
            </a:r>
            <a:r>
              <a:rPr lang="en-US" altLang="zh-TW" dirty="0" smtClean="0">
                <a:solidFill>
                  <a:srgbClr val="00B050"/>
                </a:solidFill>
              </a:rPr>
              <a:t>jupyter</a:t>
            </a:r>
            <a:r>
              <a:rPr lang="zh-TW" altLang="en-US" dirty="0" smtClean="0">
                <a:solidFill>
                  <a:srgbClr val="00B050"/>
                </a:solidFill>
              </a:rPr>
              <a:t>執行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B050"/>
                </a:solidFill>
              </a:rPr>
              <a:t>架設 </a:t>
            </a:r>
            <a:r>
              <a:rPr lang="en-US" altLang="zh-TW" dirty="0" smtClean="0">
                <a:solidFill>
                  <a:srgbClr val="00B050"/>
                </a:solidFill>
              </a:rPr>
              <a:t>color_casr</a:t>
            </a:r>
            <a:r>
              <a:rPr lang="zh-TW" altLang="en-US" dirty="0" smtClean="0">
                <a:solidFill>
                  <a:srgbClr val="00B050"/>
                </a:solidFill>
              </a:rPr>
              <a:t>環境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待作者移除多餘的程式碼</a:t>
            </a:r>
            <a:endParaRPr lang="en-US" altLang="zh-TW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轉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單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檔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ython</a:t>
            </a:r>
          </a:p>
          <a:p>
            <a:pPr marL="457200" indent="-457200">
              <a:buAutoNum type="arabicPeriod"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DLL 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串接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1636010"/>
            <a:ext cx="4322748" cy="31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設備採買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>
                <a:sym typeface="Wingdings" panose="05000000000000000000" pitchFamily="2" charset="2"/>
              </a:rPr>
              <a:t>--</a:t>
            </a:r>
            <a:r>
              <a:rPr lang="zh-TW" altLang="en-US" sz="2000" dirty="0" smtClean="0">
                <a:sym typeface="Wingdings" panose="05000000000000000000" pitchFamily="2" charset="2"/>
              </a:rPr>
              <a:t> </a:t>
            </a:r>
            <a:r>
              <a:rPr lang="zh-TW" altLang="en-US" sz="2000" dirty="0" smtClean="0"/>
              <a:t>深</a:t>
            </a:r>
            <a:r>
              <a:rPr lang="zh-TW" altLang="en-US" sz="2000" dirty="0"/>
              <a:t>度學習工作</a:t>
            </a:r>
            <a:r>
              <a:rPr lang="zh-TW" altLang="en-US" sz="2000" dirty="0" smtClean="0"/>
              <a:t>站 </a:t>
            </a:r>
            <a:r>
              <a:rPr lang="en-US" altLang="zh-TW" sz="2000" dirty="0" smtClean="0"/>
              <a:t>with GPU </a:t>
            </a:r>
            <a:r>
              <a:rPr lang="en-US" altLang="zh-TW" sz="2000" dirty="0" smtClean="0"/>
              <a:t>A5000</a:t>
            </a:r>
            <a:r>
              <a:rPr lang="zh-TW" altLang="en-US" sz="2000" dirty="0" smtClean="0"/>
              <a:t>*</a:t>
            </a:r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2210" y="1491631"/>
            <a:ext cx="2475275" cy="198022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 smtClean="0"/>
              <a:t>Phase</a:t>
            </a:r>
          </a:p>
          <a:p>
            <a:endParaRPr lang="en-US" altLang="zh-TW" sz="1000" dirty="0" smtClean="0"/>
          </a:p>
          <a:p>
            <a:pPr marL="457200" indent="-457200">
              <a:buAutoNum type="arabicPeriod"/>
            </a:pPr>
            <a:r>
              <a:rPr lang="zh-TW" altLang="en-US" sz="1700" dirty="0" smtClean="0">
                <a:solidFill>
                  <a:srgbClr val="00B050"/>
                </a:solidFill>
              </a:rPr>
              <a:t>取得報價單</a:t>
            </a:r>
            <a:endParaRPr lang="en-US" altLang="zh-TW" sz="1700" dirty="0" smtClean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sz="1700" dirty="0" smtClean="0">
                <a:solidFill>
                  <a:srgbClr val="00B050"/>
                </a:solidFill>
              </a:rPr>
              <a:t>開</a:t>
            </a:r>
            <a:r>
              <a:rPr lang="en-US" altLang="zh-TW" sz="1700" dirty="0" smtClean="0">
                <a:solidFill>
                  <a:srgbClr val="00B050"/>
                </a:solidFill>
              </a:rPr>
              <a:t>FlowER 108</a:t>
            </a:r>
            <a:r>
              <a:rPr lang="zh-TW" altLang="en-US" sz="1700" dirty="0" smtClean="0">
                <a:solidFill>
                  <a:srgbClr val="00B050"/>
                </a:solidFill>
              </a:rPr>
              <a:t>表單</a:t>
            </a:r>
            <a:endParaRPr lang="en-US" altLang="zh-TW" sz="1700" dirty="0" smtClean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TW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zh-TW" alt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zh-TW" sz="1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TW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1401620"/>
            <a:ext cx="5970974" cy="3320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06515" y="1491630"/>
            <a:ext cx="2115235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9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MySQL DB on NAS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579" y="1718734"/>
            <a:ext cx="4993615" cy="3015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2951820" y="1272575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有</a:t>
            </a:r>
            <a:r>
              <a:rPr lang="zh-TW" altLang="en-US" sz="2400" dirty="0"/>
              <a:t>望成為共用資料庫</a:t>
            </a:r>
            <a:r>
              <a:rPr lang="en-US" altLang="zh-TW" sz="2400" dirty="0"/>
              <a:t>!?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536886" y="2541493"/>
            <a:ext cx="1260140" cy="705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軟體工程概論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flm.auo.com/BulletinApi/Uploader/202110/file_0606113_20211007091232.files/image004.jpg"/>
          <p:cNvPicPr>
            <a:picLocks noChangeAspect="1" noChangeArrowheads="1"/>
          </p:cNvPicPr>
          <p:nvPr/>
        </p:nvPicPr>
        <p:blipFill rotWithShape="1"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92"/>
          <a:stretch/>
        </p:blipFill>
        <p:spPr bwMode="auto">
          <a:xfrm>
            <a:off x="701570" y="1042865"/>
            <a:ext cx="4190484" cy="3202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90" y="2841780"/>
            <a:ext cx="4497343" cy="1870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5517846" y="1923632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恩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工學院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5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436985" y="996575"/>
            <a:ext cx="4455495" cy="3960440"/>
          </a:xfrm>
        </p:spPr>
        <p:txBody>
          <a:bodyPr>
            <a:normAutofit/>
          </a:bodyPr>
          <a:lstStyle/>
          <a:p>
            <a:pPr marL="187325" lvl="1" indent="-187325">
              <a:buFont typeface="Arial" pitchFamily="34" charset="0"/>
              <a:buChar char="•"/>
            </a:pPr>
            <a:r>
              <a:rPr lang="en-US" altLang="zh-TW" dirty="0" smtClean="0"/>
              <a:t>Repair Retrain</a:t>
            </a:r>
          </a:p>
          <a:p>
            <a:pPr marL="587375" lvl="2" indent="-187325">
              <a:buFont typeface="Arial" pitchFamily="34" charset="0"/>
              <a:buChar char="•"/>
            </a:pPr>
            <a:r>
              <a:rPr lang="en-US" altLang="zh-TW" sz="1200" dirty="0" err="1" smtClean="0">
                <a:solidFill>
                  <a:prstClr val="black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Depoly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 API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 開發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</a:endParaRPr>
          </a:p>
          <a:p>
            <a:pPr marL="587375" lvl="2" indent="-187325">
              <a:buFont typeface="Arial" pitchFamily="34" charset="0"/>
              <a:buChar char="•"/>
            </a:pPr>
            <a:r>
              <a:rPr lang="en-US" altLang="zh-TW" sz="1200" dirty="0">
                <a:solidFill>
                  <a:prstClr val="black"/>
                </a:solidFill>
                <a:latin typeface="微軟正黑體" panose="020B0604030504040204" pitchFamily="34" charset="-120"/>
              </a:rPr>
              <a:t>R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</a:rPr>
              <a:t>un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</a:rPr>
              <a:t>in 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</a:rPr>
              <a:t>Linux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87325" lvl="1" indent="-187325">
              <a:buFont typeface="Arial" pitchFamily="34" charset="0"/>
              <a:buChar char="•"/>
            </a:pP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League Spartan" charset="0"/>
                <a:cs typeface="Poppins Medium" pitchFamily="2" charset="77"/>
              </a:rPr>
              <a:t>Other</a:t>
            </a:r>
            <a:endParaRPr lang="en-US" altLang="zh-TW" dirty="0" smtClean="0">
              <a:solidFill>
                <a:prstClr val="black">
                  <a:lumMod val="75000"/>
                  <a:lumOff val="25000"/>
                </a:prstClr>
              </a:solidFill>
              <a:ea typeface="League Spartan" charset="0"/>
              <a:cs typeface="Poppins Medium" pitchFamily="2" charset="77"/>
            </a:endParaRPr>
          </a:p>
          <a:p>
            <a:pPr marL="587375" lvl="2" indent="-138113">
              <a:buFont typeface="Arial" pitchFamily="34" charset="0"/>
              <a:buChar char="•"/>
            </a:pP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軟工課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程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work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with 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鄭老師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587375" lvl="2" indent="-138113"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GPU 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設備洽談與購買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587375" lvl="2" indent="-138113">
              <a:buFont typeface="Arial" pitchFamily="34" charset="0"/>
              <a:buChar char="•"/>
            </a:pP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色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偏需求協助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DLL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包裝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TW" dirty="0" smtClean="0"/>
              <a:t>Doing &amp; Next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154584</TotalTime>
  <Words>429</Words>
  <Application>Microsoft Office PowerPoint</Application>
  <PresentationFormat>如螢幕大小 (16:9)</PresentationFormat>
  <Paragraphs>141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Gill Sans MT</vt:lpstr>
      <vt:lpstr>League Spartan</vt:lpstr>
      <vt:lpstr>Noto Sans CJK SC Medium</vt:lpstr>
      <vt:lpstr>Poppins Medium</vt:lpstr>
      <vt:lpstr>微軟正黑體</vt:lpstr>
      <vt:lpstr>新細明體</vt:lpstr>
      <vt:lpstr>Arial</vt:lpstr>
      <vt:lpstr>Calibri</vt:lpstr>
      <vt:lpstr>Symbol</vt:lpstr>
      <vt:lpstr>Times New Roman</vt:lpstr>
      <vt:lpstr>Wingdings</vt:lpstr>
      <vt:lpstr>Office 佈景主題</vt:lpstr>
      <vt:lpstr>Weekly Report w142</vt:lpstr>
      <vt:lpstr>Retrain Milestones in October</vt:lpstr>
      <vt:lpstr>Deploy API</vt:lpstr>
      <vt:lpstr>API Function</vt:lpstr>
      <vt:lpstr>色偏預警協助</vt:lpstr>
      <vt:lpstr>設備採買  -- 深度學習工作站 with GPU A5000*4</vt:lpstr>
      <vt:lpstr>Install MySQL DB on NAS </vt:lpstr>
      <vt:lpstr>軟體工程概論</vt:lpstr>
      <vt:lpstr>PowerPoint 簡報</vt:lpstr>
      <vt:lpstr>PowerPoint 簡報</vt:lpstr>
      <vt:lpstr>Retrain System 關卡地圖1I </vt:lpstr>
      <vt:lpstr>Retrain System 關卡地圖1 </vt:lpstr>
      <vt:lpstr>Retrain System 關卡地圖III </vt:lpstr>
    </vt:vector>
  </TitlesOfParts>
  <Company>BenQ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HSJI</cp:lastModifiedBy>
  <cp:revision>5345</cp:revision>
  <dcterms:created xsi:type="dcterms:W3CDTF">2011-02-08T02:08:58Z</dcterms:created>
  <dcterms:modified xsi:type="dcterms:W3CDTF">2021-10-13T13:12:46Z</dcterms:modified>
</cp:coreProperties>
</file>