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4" r:id="rId1"/>
  </p:sldMasterIdLst>
  <p:notesMasterIdLst>
    <p:notesMasterId r:id="rId13"/>
  </p:notesMasterIdLst>
  <p:sldIdLst>
    <p:sldId id="256" r:id="rId2"/>
    <p:sldId id="258" r:id="rId3"/>
    <p:sldId id="259" r:id="rId4"/>
    <p:sldId id="260" r:id="rId5"/>
    <p:sldId id="261" r:id="rId6"/>
    <p:sldId id="262" r:id="rId7"/>
    <p:sldId id="267" r:id="rId8"/>
    <p:sldId id="263" r:id="rId9"/>
    <p:sldId id="264" r:id="rId10"/>
    <p:sldId id="265" r:id="rId11"/>
    <p:sldId id="266" r:id="rId12"/>
  </p:sldIdLst>
  <p:sldSz cx="9906000" cy="6858000" type="A4"/>
  <p:notesSz cx="6858000" cy="9144000"/>
  <p:photoAlbum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39" autoAdjust="0"/>
    <p:restoredTop sz="98847" autoAdjust="0"/>
  </p:normalViewPr>
  <p:slideViewPr>
    <p:cSldViewPr>
      <p:cViewPr>
        <p:scale>
          <a:sx n="114" d="100"/>
          <a:sy n="114" d="100"/>
        </p:scale>
        <p:origin x="-1602" y="-114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387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A87D86-70CF-4EFA-807B-0FE5BC66CB49}" type="datetimeFigureOut">
              <a:rPr lang="ko-KR" altLang="en-US" smtClean="0"/>
              <a:t>2020-08-12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A6B12B-56B4-4B41-9CD8-11724E17398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3047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3075628" y="1263352"/>
            <a:ext cx="3744416" cy="1440160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latin typeface="+mn-ea"/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-5164" y="11034"/>
            <a:ext cx="9906000" cy="6860434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>
          <a:xfrm>
            <a:off x="3064091" y="1276820"/>
            <a:ext cx="3744416" cy="1440160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endParaRPr lang="ko-KR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889019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8957019" y="404664"/>
            <a:ext cx="617767" cy="30603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이등변 삼각형 6"/>
          <p:cNvSpPr/>
          <p:nvPr userDrawn="1"/>
        </p:nvSpPr>
        <p:spPr>
          <a:xfrm rot="10800000">
            <a:off x="8957019" y="710698"/>
            <a:ext cx="617767" cy="234026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1520619" y="944726"/>
            <a:ext cx="6708745" cy="540061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970225" y="1484785"/>
            <a:ext cx="3744416" cy="1"/>
          </a:xfrm>
          <a:prstGeom prst="line">
            <a:avLst/>
          </a:prstGeom>
          <a:ln w="63500">
            <a:gradFill flip="none" rotWithShape="1">
              <a:gsLst>
                <a:gs pos="0">
                  <a:srgbClr val="FF3399"/>
                </a:gs>
                <a:gs pos="25000">
                  <a:srgbClr val="FF6633"/>
                </a:gs>
                <a:gs pos="50000">
                  <a:srgbClr val="FFFF00"/>
                </a:gs>
                <a:gs pos="75000">
                  <a:srgbClr val="01A78F"/>
                </a:gs>
                <a:gs pos="100000">
                  <a:srgbClr val="3366FF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640AA-852D-4CCA-BFB8-6C6DDFB4B0C6}" type="datetime1">
              <a:rPr lang="ko-KR" altLang="en-US" smtClean="0"/>
              <a:t>2020-08-12</a:t>
            </a:fld>
            <a:endParaRPr lang="ko-KR" altLang="en-US" dirty="0"/>
          </a:p>
        </p:txBody>
      </p:sp>
      <p:sp>
        <p:nvSpPr>
          <p:cNvPr id="13" name="바닥글 개체 틀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4" name="슬라이드 번호 개체 틀 13"/>
          <p:cNvSpPr>
            <a:spLocks noGrp="1"/>
          </p:cNvSpPr>
          <p:nvPr>
            <p:ph type="sldNum" sz="quarter" idx="12"/>
          </p:nvPr>
        </p:nvSpPr>
        <p:spPr>
          <a:xfrm>
            <a:off x="8957018" y="404664"/>
            <a:ext cx="617767" cy="365125"/>
          </a:xfrm>
        </p:spPr>
        <p:txBody>
          <a:bodyPr/>
          <a:lstStyle>
            <a:lvl1pPr algn="ctr">
              <a:defRPr sz="2000" b="1">
                <a:solidFill>
                  <a:schemeClr val="bg1"/>
                </a:solidFill>
              </a:defRPr>
            </a:lvl1pPr>
          </a:lstStyle>
          <a:p>
            <a:fld id="{A05D93A2-6440-4E27-8F81-392C1C45C7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994737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0" y="6492876"/>
            <a:ext cx="2311400" cy="365125"/>
          </a:xfrm>
        </p:spPr>
        <p:txBody>
          <a:bodyPr/>
          <a:lstStyle>
            <a:lvl1pPr>
              <a:defRPr sz="800"/>
            </a:lvl1pPr>
          </a:lstStyle>
          <a:p>
            <a:fld id="{D2998125-7EAC-4794-A754-927A8BE1AB53}" type="datetime1">
              <a:rPr lang="ko-KR" altLang="en-US" smtClean="0"/>
              <a:pPr/>
              <a:t>2020-08-12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957019" y="437385"/>
            <a:ext cx="603337" cy="273314"/>
          </a:xfrm>
        </p:spPr>
        <p:txBody>
          <a:bodyPr/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fld id="{0C017153-F0CA-4BB0-8EFA-00D05152413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6" name="직사각형 5"/>
          <p:cNvSpPr/>
          <p:nvPr userDrawn="1"/>
        </p:nvSpPr>
        <p:spPr>
          <a:xfrm>
            <a:off x="8957019" y="404664"/>
            <a:ext cx="617767" cy="30603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이등변 삼각형 6"/>
          <p:cNvSpPr/>
          <p:nvPr userDrawn="1"/>
        </p:nvSpPr>
        <p:spPr>
          <a:xfrm rot="10800000">
            <a:off x="8957019" y="710698"/>
            <a:ext cx="617767" cy="234026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0" y="1378822"/>
            <a:ext cx="7257256" cy="0"/>
          </a:xfrm>
          <a:prstGeom prst="line">
            <a:avLst/>
          </a:prstGeom>
          <a:ln w="63500">
            <a:gradFill flip="none" rotWithShape="1">
              <a:gsLst>
                <a:gs pos="0">
                  <a:srgbClr val="FF3399"/>
                </a:gs>
                <a:gs pos="25000">
                  <a:srgbClr val="FF6633"/>
                </a:gs>
                <a:gs pos="50000">
                  <a:srgbClr val="FFFF00"/>
                </a:gs>
                <a:gs pos="75000">
                  <a:srgbClr val="01A78F"/>
                </a:gs>
                <a:gs pos="100000">
                  <a:srgbClr val="3366FF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128464" y="440667"/>
            <a:ext cx="6708745" cy="540061"/>
          </a:xfrm>
        </p:spPr>
        <p:txBody>
          <a:bodyPr>
            <a:noAutofit/>
          </a:bodyPr>
          <a:lstStyle>
            <a:lvl1pPr algn="l">
              <a:defRPr sz="28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2" name="슬라이드 번호 개체 틀 13"/>
          <p:cNvSpPr txBox="1">
            <a:spLocks/>
          </p:cNvSpPr>
          <p:nvPr userDrawn="1"/>
        </p:nvSpPr>
        <p:spPr>
          <a:xfrm>
            <a:off x="8957018" y="404664"/>
            <a:ext cx="617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20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05D93A2-6440-4E27-8F81-392C1C45C7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00915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0" y="6492876"/>
            <a:ext cx="2311400" cy="365125"/>
          </a:xfrm>
        </p:spPr>
        <p:txBody>
          <a:bodyPr/>
          <a:lstStyle>
            <a:lvl1pPr>
              <a:defRPr sz="800"/>
            </a:lvl1pPr>
          </a:lstStyle>
          <a:p>
            <a:fld id="{D2998125-7EAC-4794-A754-927A8BE1AB53}" type="datetime1">
              <a:rPr lang="ko-KR" altLang="en-US" smtClean="0"/>
              <a:pPr/>
              <a:t>2020-08-12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957019" y="437385"/>
            <a:ext cx="603337" cy="273314"/>
          </a:xfrm>
        </p:spPr>
        <p:txBody>
          <a:bodyPr/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fld id="{0C017153-F0CA-4BB0-8EFA-00D05152413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6" name="직사각형 5"/>
          <p:cNvSpPr/>
          <p:nvPr userDrawn="1"/>
        </p:nvSpPr>
        <p:spPr>
          <a:xfrm>
            <a:off x="8957019" y="404664"/>
            <a:ext cx="617767" cy="30603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이등변 삼각형 6"/>
          <p:cNvSpPr/>
          <p:nvPr userDrawn="1"/>
        </p:nvSpPr>
        <p:spPr>
          <a:xfrm rot="10800000">
            <a:off x="8957019" y="710698"/>
            <a:ext cx="617767" cy="234026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1568624" y="2996952"/>
            <a:ext cx="6708745" cy="540061"/>
          </a:xfrm>
        </p:spPr>
        <p:txBody>
          <a:bodyPr>
            <a:noAutofit/>
          </a:bodyPr>
          <a:lstStyle>
            <a:lvl1pPr>
              <a:defRPr sz="4800"/>
            </a:lvl1pPr>
          </a:lstStyle>
          <a:p>
            <a:endParaRPr lang="ko-KR" alt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978447" y="4221088"/>
            <a:ext cx="3744416" cy="1"/>
          </a:xfrm>
          <a:prstGeom prst="line">
            <a:avLst/>
          </a:prstGeom>
          <a:ln w="63500">
            <a:gradFill flip="none" rotWithShape="1">
              <a:gsLst>
                <a:gs pos="0">
                  <a:srgbClr val="FF3399"/>
                </a:gs>
                <a:gs pos="25000">
                  <a:srgbClr val="FF6633"/>
                </a:gs>
                <a:gs pos="50000">
                  <a:srgbClr val="FFFF00"/>
                </a:gs>
                <a:gs pos="75000">
                  <a:srgbClr val="01A78F"/>
                </a:gs>
                <a:gs pos="100000">
                  <a:srgbClr val="3366FF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슬라이드 번호 개체 틀 13"/>
          <p:cNvSpPr txBox="1">
            <a:spLocks/>
          </p:cNvSpPr>
          <p:nvPr userDrawn="1"/>
        </p:nvSpPr>
        <p:spPr>
          <a:xfrm>
            <a:off x="8957018" y="404664"/>
            <a:ext cx="617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20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05D93A2-6440-4E27-8F81-392C1C45C7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40175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4FFEB-8A33-4D80-BB66-E025D1AC5FE4}" type="datetime1">
              <a:rPr lang="ko-KR" altLang="en-US" smtClean="0"/>
              <a:t>2020-08-12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D93A2-6440-4E27-8F81-392C1C45C75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67672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4D66E5-2E63-4EEE-AEB4-CBC8971B4E82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D9EF94-9481-41F9-A701-3E9351D058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9847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08" r="4814"/>
          <a:stretch/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0" y="0"/>
            <a:ext cx="9906000" cy="6860434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3" name="TextBox 2"/>
          <p:cNvSpPr txBox="1"/>
          <p:nvPr/>
        </p:nvSpPr>
        <p:spPr>
          <a:xfrm>
            <a:off x="416496" y="620688"/>
            <a:ext cx="5760640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solidFill>
                  <a:schemeClr val="bg1"/>
                </a:solidFill>
              </a:rPr>
              <a:t>Web Project</a:t>
            </a:r>
          </a:p>
          <a:p>
            <a:endParaRPr lang="en-US" altLang="ko-KR" sz="4000" b="1" dirty="0" smtClean="0">
              <a:solidFill>
                <a:schemeClr val="bg1"/>
              </a:solidFill>
            </a:endParaRPr>
          </a:p>
          <a:p>
            <a:r>
              <a:rPr lang="en-US" altLang="ko-KR" sz="5400" b="1" dirty="0" smtClean="0">
                <a:solidFill>
                  <a:schemeClr val="bg1"/>
                </a:solidFill>
              </a:rPr>
              <a:t>Blog </a:t>
            </a:r>
            <a:r>
              <a:rPr lang="ko-KR" altLang="en-US" sz="5400" b="1" dirty="0" smtClean="0">
                <a:solidFill>
                  <a:schemeClr val="bg1"/>
                </a:solidFill>
              </a:rPr>
              <a:t>개발 가이드</a:t>
            </a:r>
            <a:endParaRPr lang="en-US" altLang="ko-KR" sz="5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5745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단위 테스트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920552" y="3465273"/>
            <a:ext cx="1152128" cy="252000"/>
          </a:xfrm>
          <a:prstGeom prst="rect">
            <a:avLst/>
          </a:prstGeom>
          <a:solidFill>
            <a:srgbClr val="00B050"/>
          </a:solidFill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err="1" smtClean="0">
                <a:solidFill>
                  <a:schemeClr val="bg1"/>
                </a:solidFill>
              </a:rPr>
              <a:t>orm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20552" y="4581663"/>
            <a:ext cx="1152128" cy="252000"/>
          </a:xfrm>
          <a:prstGeom prst="rect">
            <a:avLst/>
          </a:prstGeom>
          <a:solidFill>
            <a:srgbClr val="FFFF00"/>
          </a:solidFill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</a:rPr>
              <a:t>Application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20552" y="3093142"/>
            <a:ext cx="1152128" cy="252000"/>
          </a:xfrm>
          <a:prstGeom prst="rect">
            <a:avLst/>
          </a:prstGeom>
          <a:solidFill>
            <a:srgbClr val="00B050"/>
          </a:solidFill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</a:rPr>
              <a:t>service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20552" y="3837404"/>
            <a:ext cx="1152128" cy="252000"/>
          </a:xfrm>
          <a:prstGeom prst="rect">
            <a:avLst/>
          </a:prstGeom>
          <a:solidFill>
            <a:srgbClr val="00B050"/>
          </a:solidFill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</a:rPr>
              <a:t>repository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20552" y="2721011"/>
            <a:ext cx="1152128" cy="252000"/>
          </a:xfrm>
          <a:prstGeom prst="rect">
            <a:avLst/>
          </a:prstGeom>
          <a:solidFill>
            <a:srgbClr val="00B050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</a:rPr>
              <a:t>controller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20552" y="4209535"/>
            <a:ext cx="1152128" cy="252000"/>
          </a:xfrm>
          <a:prstGeom prst="rect">
            <a:avLst/>
          </a:prstGeom>
          <a:solidFill>
            <a:srgbClr val="00B050"/>
          </a:solidFill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err="1" smtClean="0">
                <a:solidFill>
                  <a:schemeClr val="bg1"/>
                </a:solidFill>
              </a:rPr>
              <a:t>util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cxnSp>
        <p:nvCxnSpPr>
          <p:cNvPr id="9" name="꺾인 연결선 8"/>
          <p:cNvCxnSpPr>
            <a:stCxn id="16" idx="2"/>
            <a:endCxn id="8" idx="1"/>
          </p:cNvCxnSpPr>
          <p:nvPr/>
        </p:nvCxnSpPr>
        <p:spPr>
          <a:xfrm rot="16200000" flipH="1">
            <a:off x="-18783" y="3396199"/>
            <a:ext cx="1734655" cy="144016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꺾인 연결선 9"/>
          <p:cNvCxnSpPr>
            <a:stCxn id="16" idx="2"/>
            <a:endCxn id="4" idx="1"/>
          </p:cNvCxnSpPr>
          <p:nvPr/>
        </p:nvCxnSpPr>
        <p:spPr>
          <a:xfrm rot="16200000" flipH="1">
            <a:off x="-204847" y="3582263"/>
            <a:ext cx="2106783" cy="144016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꺾인 연결선 10"/>
          <p:cNvCxnSpPr>
            <a:stCxn id="16" idx="2"/>
            <a:endCxn id="7" idx="1"/>
          </p:cNvCxnSpPr>
          <p:nvPr/>
        </p:nvCxnSpPr>
        <p:spPr>
          <a:xfrm rot="16200000" flipH="1">
            <a:off x="725479" y="2651937"/>
            <a:ext cx="246131" cy="144016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꺾인 연결선 11"/>
          <p:cNvCxnSpPr>
            <a:stCxn id="16" idx="2"/>
            <a:endCxn id="5" idx="1"/>
          </p:cNvCxnSpPr>
          <p:nvPr/>
        </p:nvCxnSpPr>
        <p:spPr>
          <a:xfrm rot="16200000" flipH="1">
            <a:off x="539413" y="2838003"/>
            <a:ext cx="618262" cy="144016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꺾인 연결선 12"/>
          <p:cNvCxnSpPr>
            <a:stCxn id="16" idx="2"/>
            <a:endCxn id="3" idx="1"/>
          </p:cNvCxnSpPr>
          <p:nvPr/>
        </p:nvCxnSpPr>
        <p:spPr>
          <a:xfrm rot="16200000" flipH="1">
            <a:off x="353348" y="3024068"/>
            <a:ext cx="990393" cy="144016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꺾인 연결선 13"/>
          <p:cNvCxnSpPr>
            <a:stCxn id="16" idx="2"/>
            <a:endCxn id="6" idx="1"/>
          </p:cNvCxnSpPr>
          <p:nvPr/>
        </p:nvCxnSpPr>
        <p:spPr>
          <a:xfrm rot="16200000" flipH="1">
            <a:off x="167282" y="3210134"/>
            <a:ext cx="1362524" cy="144016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00472" y="1865904"/>
            <a:ext cx="2088232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/>
              <a:t>서비스 패키지 구조</a:t>
            </a:r>
            <a:endParaRPr lang="ko-KR" altLang="en-US" sz="1600" b="1" dirty="0"/>
          </a:p>
        </p:txBody>
      </p:sp>
      <p:sp>
        <p:nvSpPr>
          <p:cNvPr id="16" name="직사각형 15"/>
          <p:cNvSpPr/>
          <p:nvPr/>
        </p:nvSpPr>
        <p:spPr>
          <a:xfrm>
            <a:off x="200472" y="2348880"/>
            <a:ext cx="1152128" cy="252000"/>
          </a:xfrm>
          <a:prstGeom prst="rect">
            <a:avLst/>
          </a:prstGeom>
          <a:solidFill>
            <a:srgbClr val="00B050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</a:rPr>
              <a:t>Backend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16496" y="5445224"/>
            <a:ext cx="792088" cy="2160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416496" y="5805264"/>
            <a:ext cx="792088" cy="21602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247639" y="5430125"/>
            <a:ext cx="12241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Package</a:t>
            </a:r>
            <a:endParaRPr lang="ko-KR" altLang="en-US" sz="10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1247639" y="5790165"/>
            <a:ext cx="12241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class</a:t>
            </a:r>
            <a:endParaRPr lang="ko-KR" altLang="en-US" sz="1000" b="1" dirty="0"/>
          </a:p>
        </p:txBody>
      </p:sp>
      <p:cxnSp>
        <p:nvCxnSpPr>
          <p:cNvPr id="21" name="꺾인 연결선 20"/>
          <p:cNvCxnSpPr/>
          <p:nvPr/>
        </p:nvCxnSpPr>
        <p:spPr>
          <a:xfrm rot="16200000" flipH="1">
            <a:off x="-204847" y="3954395"/>
            <a:ext cx="2106783" cy="144016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920552" y="4953795"/>
            <a:ext cx="1152128" cy="252000"/>
          </a:xfrm>
          <a:prstGeom prst="rect">
            <a:avLst/>
          </a:prstGeom>
          <a:solidFill>
            <a:srgbClr val="FFFF00"/>
          </a:solidFill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err="1" smtClean="0">
                <a:solidFill>
                  <a:schemeClr val="tx1"/>
                </a:solidFill>
              </a:rPr>
              <a:t>config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8464" y="1484784"/>
            <a:ext cx="9217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Controller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service </a:t>
            </a:r>
            <a:r>
              <a:rPr lang="ko-KR" altLang="en-US" dirty="0" smtClean="0"/>
              <a:t>패키지는 테스트 코드를 필수적으로 작성하고 테스트를 해야 한다</a:t>
            </a:r>
            <a:r>
              <a:rPr lang="en-US" altLang="ko-KR" dirty="0" smtClean="0"/>
              <a:t>.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5673080" y="3093142"/>
            <a:ext cx="1152128" cy="252000"/>
          </a:xfrm>
          <a:prstGeom prst="rect">
            <a:avLst/>
          </a:prstGeom>
          <a:solidFill>
            <a:srgbClr val="00B050"/>
          </a:solidFill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</a:rPr>
              <a:t>service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673080" y="2721011"/>
            <a:ext cx="1152128" cy="252000"/>
          </a:xfrm>
          <a:prstGeom prst="rect">
            <a:avLst/>
          </a:prstGeom>
          <a:solidFill>
            <a:srgbClr val="00B050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</a:rPr>
              <a:t>controller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cxnSp>
        <p:nvCxnSpPr>
          <p:cNvPr id="30" name="꺾인 연결선 29"/>
          <p:cNvCxnSpPr>
            <a:stCxn id="32" idx="2"/>
            <a:endCxn id="29" idx="1"/>
          </p:cNvCxnSpPr>
          <p:nvPr/>
        </p:nvCxnSpPr>
        <p:spPr>
          <a:xfrm rot="16200000" flipH="1">
            <a:off x="5189975" y="2363905"/>
            <a:ext cx="246131" cy="720080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꺾인 연결선 30"/>
          <p:cNvCxnSpPr>
            <a:stCxn id="32" idx="2"/>
            <a:endCxn id="28" idx="1"/>
          </p:cNvCxnSpPr>
          <p:nvPr/>
        </p:nvCxnSpPr>
        <p:spPr>
          <a:xfrm rot="16200000" flipH="1">
            <a:off x="5003909" y="2549971"/>
            <a:ext cx="618262" cy="720080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3656856" y="2348880"/>
            <a:ext cx="2592288" cy="252000"/>
          </a:xfrm>
          <a:prstGeom prst="rect">
            <a:avLst/>
          </a:prstGeom>
          <a:solidFill>
            <a:srgbClr val="00B050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</a:rPr>
              <a:t>Test/java/web/project/backend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512840" y="3514238"/>
            <a:ext cx="61206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테스트 </a:t>
            </a:r>
            <a:r>
              <a:rPr lang="ko-KR" altLang="en-US" dirty="0" err="1" smtClean="0"/>
              <a:t>클래스명은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controller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service</a:t>
            </a:r>
            <a:r>
              <a:rPr lang="ko-KR" altLang="en-US" dirty="0"/>
              <a:t> </a:t>
            </a:r>
            <a:r>
              <a:rPr lang="ko-KR" altLang="en-US" dirty="0" smtClean="0"/>
              <a:t>클래스 뒤에 </a:t>
            </a:r>
            <a:r>
              <a:rPr lang="en-US" altLang="ko-KR" dirty="0" smtClean="0"/>
              <a:t>Test</a:t>
            </a:r>
            <a:r>
              <a:rPr lang="ko-KR" altLang="en-US" dirty="0" smtClean="0"/>
              <a:t>를 붙여 명명한다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Ex) MemberController.java -&gt; MemberControllerTest.java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512840" y="1865904"/>
            <a:ext cx="2088232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/>
              <a:t>테스트 패키지 구조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274734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감사합니다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630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문서 이</a:t>
            </a:r>
            <a:r>
              <a:rPr lang="ko-KR" altLang="en-US" dirty="0"/>
              <a:t>력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640AA-852D-4CCA-BFB8-6C6DDFB4B0C6}" type="datetime1">
              <a:rPr lang="ko-KR" altLang="en-US" smtClean="0"/>
              <a:t>2020-08-12</a:t>
            </a:fld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D93A2-6440-4E27-8F81-392C1C45C750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5376381"/>
              </p:ext>
            </p:extLst>
          </p:nvPr>
        </p:nvGraphicFramePr>
        <p:xfrm>
          <a:off x="632520" y="1700808"/>
          <a:ext cx="8640960" cy="45365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120"/>
                <a:gridCol w="1512168"/>
                <a:gridCol w="1656184"/>
                <a:gridCol w="4392488"/>
              </a:tblGrid>
              <a:tr h="6480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/>
                        <a:t>버전</a:t>
                      </a:r>
                      <a:endParaRPr lang="ko-KR" altLang="en-US" sz="1100" b="1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/>
                        <a:t>작성일자</a:t>
                      </a:r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/>
                        <a:t>작성자</a:t>
                      </a:r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/>
                        <a:t>변경사항</a:t>
                      </a:r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48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0.1</a:t>
                      </a:r>
                      <a:endParaRPr lang="ko-KR" altLang="en-US" sz="11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2020/08/11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홍태원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Initial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48072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48072"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48072"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48072"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48072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6714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640AA-852D-4CCA-BFB8-6C6DDFB4B0C6}" type="datetime1">
              <a:rPr lang="ko-KR" altLang="en-US" smtClean="0"/>
              <a:t>2020-08-12</a:t>
            </a:fld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1. </a:t>
            </a:r>
            <a:r>
              <a:rPr lang="ko-KR" altLang="en-US" b="1" dirty="0" smtClean="0"/>
              <a:t>프로젝트 구조</a:t>
            </a:r>
            <a:endParaRPr lang="ko-KR" altLang="en-US" b="1" dirty="0"/>
          </a:p>
        </p:txBody>
      </p:sp>
      <p:pic>
        <p:nvPicPr>
          <p:cNvPr id="1034" name="Picture 10" descr="Spring REST Docs를 사용한 API 문서 자동화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00" b="12169"/>
          <a:stretch/>
        </p:blipFill>
        <p:spPr bwMode="auto">
          <a:xfrm>
            <a:off x="168275" y="2911689"/>
            <a:ext cx="4389058" cy="1837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React로 만든 프로젝트 톺아보기 | 김정환 블로그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83" b="23108"/>
          <a:stretch/>
        </p:blipFill>
        <p:spPr bwMode="auto">
          <a:xfrm>
            <a:off x="4736976" y="3071102"/>
            <a:ext cx="4827966" cy="1451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utoShape 28" descr="data:image/svg+xml;base64,PHN2ZyB4bWxucz0iaHR0cDovL3d3dy53My5vcmcvMjAwMC9zdmciIHZpZXdCb3g9Ii0xMS41IC0xMC4yMzE3NCAyMyAyMC40NjM0OCI+CiAgPHRpdGxlPlJlYWN0IExvZ288L3RpdGxlPgogIDxjaXJjbGUgY3g9IjAiIGN5PSIwIiByPSIyLjA1IiBmaWxsPSIjNjFkYWZiIi8+CiAgPGcgc3Ryb2tlPSIjNjFkYWZiIiBzdHJva2Utd2lkdGg9IjEiIGZpbGw9Im5vbmUiPgogICAgPGVsbGlwc2Ugcng9IjExIiByeT0iNC4yIi8+CiAgICA8ZWxsaXBzZSByeD0iMTEiIHJ5PSI0LjIiIHRyYW5zZm9ybT0icm90YXRlKDYwKSIvPgogICAgPGVsbGlwc2Ugcng9IjExIiByeT0iNC4yIiB0cmFuc2Zvcm09InJvdGF0ZSgxMjApIi8+CiAgPC9nPgo8L3N2Zz4K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822744" y="4822199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Server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610899" y="4822199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Client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025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프로젝트 구조 </a:t>
            </a:r>
            <a:r>
              <a:rPr lang="en-US" altLang="ko-KR" dirty="0" smtClean="0"/>
              <a:t>- Server</a:t>
            </a:r>
            <a:endParaRPr lang="ko-KR" altLang="en-US" dirty="0"/>
          </a:p>
        </p:txBody>
      </p:sp>
      <p:pic>
        <p:nvPicPr>
          <p:cNvPr id="3" name="Picture 10" descr="Spring REST Docs를 사용한 API 문서 자동화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00" b="12169"/>
          <a:stretch/>
        </p:blipFill>
        <p:spPr bwMode="auto">
          <a:xfrm>
            <a:off x="2504728" y="1628800"/>
            <a:ext cx="4389058" cy="1837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44488" y="3717032"/>
            <a:ext cx="85689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기술 </a:t>
            </a:r>
            <a:r>
              <a:rPr lang="ko-KR" altLang="en-US" dirty="0" err="1" smtClean="0"/>
              <a:t>스택</a:t>
            </a:r>
            <a:r>
              <a:rPr lang="en-US" altLang="ko-KR" dirty="0" smtClean="0"/>
              <a:t>:</a:t>
            </a:r>
          </a:p>
          <a:p>
            <a:r>
              <a:rPr lang="en-US" altLang="ko-KR" dirty="0" smtClean="0"/>
              <a:t>	- </a:t>
            </a:r>
            <a:r>
              <a:rPr lang="en-US" altLang="ko-KR" dirty="0"/>
              <a:t>java 1.8</a:t>
            </a:r>
            <a:endParaRPr lang="en-US" altLang="ko-KR" dirty="0" smtClean="0"/>
          </a:p>
          <a:p>
            <a:r>
              <a:rPr lang="en-US" altLang="ko-KR" dirty="0" smtClean="0"/>
              <a:t>	- spring Boot 2.3.2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- </a:t>
            </a:r>
            <a:r>
              <a:rPr lang="en-US" altLang="ko-KR" dirty="0" err="1" smtClean="0"/>
              <a:t>mariaDB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- </a:t>
            </a:r>
            <a:r>
              <a:rPr lang="en-US" altLang="ko-KR" dirty="0" err="1" smtClean="0"/>
              <a:t>jpa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- </a:t>
            </a:r>
            <a:r>
              <a:rPr lang="en-US" altLang="ko-KR" dirty="0" err="1" smtClean="0"/>
              <a:t>rabbitMQ</a:t>
            </a:r>
            <a:endParaRPr lang="en-US" altLang="ko-KR" dirty="0" smtClean="0"/>
          </a:p>
          <a:p>
            <a:r>
              <a:rPr lang="en-US" altLang="ko-KR" dirty="0" smtClean="0"/>
              <a:t>	- Logger(</a:t>
            </a:r>
            <a:r>
              <a:rPr lang="ko-KR" altLang="en-US" dirty="0" err="1" smtClean="0"/>
              <a:t>결정해야함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5915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프로젝트 구조 </a:t>
            </a:r>
            <a:r>
              <a:rPr lang="en-US" altLang="ko-KR" dirty="0"/>
              <a:t>- </a:t>
            </a:r>
            <a:r>
              <a:rPr lang="en-US" altLang="ko-KR" dirty="0" smtClean="0"/>
              <a:t>Client</a:t>
            </a:r>
            <a:endParaRPr lang="ko-KR" altLang="en-US" dirty="0"/>
          </a:p>
        </p:txBody>
      </p:sp>
      <p:pic>
        <p:nvPicPr>
          <p:cNvPr id="3" name="Picture 22" descr="React로 만든 프로젝트 톺아보기 | 김정환 블로그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83" b="23108"/>
          <a:stretch/>
        </p:blipFill>
        <p:spPr bwMode="auto">
          <a:xfrm>
            <a:off x="2216696" y="1700808"/>
            <a:ext cx="4827966" cy="1451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44488" y="3717032"/>
            <a:ext cx="85689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기술 </a:t>
            </a:r>
            <a:r>
              <a:rPr lang="ko-KR" altLang="en-US" dirty="0" err="1" smtClean="0"/>
              <a:t>스택</a:t>
            </a:r>
            <a:r>
              <a:rPr lang="en-US" altLang="ko-KR" dirty="0" smtClean="0"/>
              <a:t>:</a:t>
            </a:r>
          </a:p>
          <a:p>
            <a:r>
              <a:rPr lang="en-US" altLang="ko-KR" dirty="0" smtClean="0"/>
              <a:t>	- React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- Redux</a:t>
            </a:r>
          </a:p>
          <a:p>
            <a:r>
              <a:rPr lang="en-US" altLang="ko-KR" dirty="0" smtClean="0"/>
              <a:t>	- </a:t>
            </a:r>
            <a:r>
              <a:rPr lang="en-US" altLang="ko-KR" dirty="0" err="1" smtClean="0"/>
              <a:t>Webpack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0723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프로젝트 구조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통신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00472" y="1556792"/>
            <a:ext cx="9001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서버와 클라이언트간의 </a:t>
            </a:r>
            <a:r>
              <a:rPr lang="en-US" altLang="ko-KR" dirty="0" smtClean="0"/>
              <a:t>REST API</a:t>
            </a:r>
            <a:r>
              <a:rPr lang="ko-KR" altLang="en-US" dirty="0" smtClean="0"/>
              <a:t> 통신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URI </a:t>
            </a:r>
            <a:r>
              <a:rPr lang="ko-KR" altLang="en-US" dirty="0" smtClean="0"/>
              <a:t>규칙</a:t>
            </a:r>
            <a:r>
              <a:rPr lang="en-US" altLang="ko-KR" dirty="0" smtClean="0"/>
              <a:t>: </a:t>
            </a:r>
            <a:r>
              <a:rPr lang="en-US" altLang="ko-KR" b="1" dirty="0" smtClean="0"/>
              <a:t>http(s)://localhost/blog/[</a:t>
            </a:r>
            <a:r>
              <a:rPr lang="ko-KR" altLang="en-US" b="1" dirty="0" err="1" smtClean="0"/>
              <a:t>테이블명</a:t>
            </a:r>
            <a:r>
              <a:rPr lang="en-US" altLang="ko-KR" b="1" dirty="0" smtClean="0"/>
              <a:t>]/{id}/[logic]</a:t>
            </a:r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r>
              <a:rPr lang="en-US" altLang="ko-KR" dirty="0" smtClean="0"/>
              <a:t>Ex)</a:t>
            </a:r>
          </a:p>
          <a:p>
            <a:r>
              <a:rPr lang="en-US" altLang="ko-KR" dirty="0" smtClean="0"/>
              <a:t>      http://localhost/blog/member/info/1102  (member</a:t>
            </a:r>
            <a:r>
              <a:rPr lang="ko-KR" altLang="en-US" dirty="0"/>
              <a:t> </a:t>
            </a:r>
            <a:r>
              <a:rPr lang="en-US" altLang="ko-KR" dirty="0" smtClean="0"/>
              <a:t>1102</a:t>
            </a:r>
            <a:r>
              <a:rPr lang="ko-KR" altLang="en-US" dirty="0" smtClean="0"/>
              <a:t>의 정보에 대한 </a:t>
            </a:r>
            <a:r>
              <a:rPr lang="en-US" altLang="ko-KR" dirty="0" smtClean="0"/>
              <a:t>URI)</a:t>
            </a:r>
          </a:p>
          <a:p>
            <a:r>
              <a:rPr lang="en-US" altLang="ko-KR" dirty="0" smtClean="0"/>
              <a:t>      http://localhost/blog/member/info/all     (</a:t>
            </a:r>
            <a:r>
              <a:rPr lang="ko-KR" altLang="en-US" dirty="0" smtClean="0"/>
              <a:t>모든 </a:t>
            </a:r>
            <a:r>
              <a:rPr lang="en-US" altLang="ko-KR" dirty="0" smtClean="0"/>
              <a:t>member</a:t>
            </a:r>
            <a:r>
              <a:rPr lang="ko-KR" altLang="en-US" dirty="0" smtClean="0"/>
              <a:t>의 정보에 대한 </a:t>
            </a:r>
            <a:r>
              <a:rPr lang="en-US" altLang="ko-KR" dirty="0" smtClean="0"/>
              <a:t>URI)</a:t>
            </a:r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768066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프로젝트 구조 </a:t>
            </a:r>
            <a:r>
              <a:rPr lang="en-US" altLang="ko-KR" dirty="0"/>
              <a:t>- </a:t>
            </a:r>
            <a:r>
              <a:rPr lang="en-US" altLang="ko-KR" dirty="0" smtClean="0"/>
              <a:t>API Format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7673900"/>
              </p:ext>
            </p:extLst>
          </p:nvPr>
        </p:nvGraphicFramePr>
        <p:xfrm>
          <a:off x="199007" y="1916832"/>
          <a:ext cx="9506521" cy="2444010"/>
        </p:xfrm>
        <a:graphic>
          <a:graphicData uri="http://schemas.openxmlformats.org/drawingml/2006/table">
            <a:tbl>
              <a:tblPr firstRow="1" firstCol="1" bandRow="1" bandCol="1">
                <a:tableStyleId>{5940675A-B579-460E-94D1-54222C63F5DA}</a:tableStyleId>
              </a:tblPr>
              <a:tblGrid>
                <a:gridCol w="1731496"/>
                <a:gridCol w="778383"/>
                <a:gridCol w="864870"/>
                <a:gridCol w="2963420"/>
                <a:gridCol w="3168352"/>
              </a:tblGrid>
              <a:tr h="294528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1000" b="1" dirty="0" smtClean="0">
                          <a:effectLst/>
                          <a:latin typeface="+mn-ea"/>
                          <a:ea typeface="+mn-ea"/>
                        </a:rPr>
                        <a:t>Key</a:t>
                      </a:r>
                      <a:endParaRPr lang="ko-KR" sz="1000" b="1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1000" b="1" dirty="0" smtClean="0">
                          <a:effectLst/>
                          <a:latin typeface="+mn-ea"/>
                          <a:ea typeface="+mn-ea"/>
                        </a:rPr>
                        <a:t>Request</a:t>
                      </a:r>
                      <a:endParaRPr lang="ko-KR" sz="1000" b="1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1000" b="1" dirty="0" smtClean="0">
                          <a:effectLst/>
                          <a:latin typeface="+mn-ea"/>
                          <a:ea typeface="+mn-ea"/>
                        </a:rPr>
                        <a:t>Response</a:t>
                      </a:r>
                      <a:endParaRPr lang="ko-KR" sz="1000" b="1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1" dirty="0" smtClean="0"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lang="ko-KR" sz="1000" b="1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1" dirty="0" smtClean="0">
                          <a:effectLst/>
                          <a:latin typeface="+mn-ea"/>
                          <a:ea typeface="+mn-ea"/>
                        </a:rPr>
                        <a:t>예시</a:t>
                      </a:r>
                      <a:endParaRPr lang="ko-KR" sz="1000" b="1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94570"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AU" altLang="ko-KR" sz="1000" dirty="0" err="1" smtClean="0">
                          <a:effectLst/>
                          <a:latin typeface="+mn-ea"/>
                          <a:ea typeface="+mn-ea"/>
                        </a:rPr>
                        <a:t>event_id</a:t>
                      </a:r>
                      <a:endParaRPr lang="ko-KR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1000" dirty="0" smtClean="0">
                          <a:effectLst/>
                          <a:latin typeface="+mn-ea"/>
                          <a:ea typeface="+mn-ea"/>
                        </a:rPr>
                        <a:t>O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1000" dirty="0" smtClean="0">
                          <a:effectLst/>
                          <a:latin typeface="+mn-ea"/>
                          <a:ea typeface="+mn-ea"/>
                        </a:rPr>
                        <a:t>O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1000" baseline="0" smtClean="0">
                          <a:effectLst/>
                          <a:latin typeface="+mn-ea"/>
                          <a:ea typeface="+mn-ea"/>
                        </a:rPr>
                        <a:t>blog-</a:t>
                      </a:r>
                      <a:r>
                        <a:rPr lang="en-US" altLang="ko-KR" sz="1000" baseline="0" dirty="0" smtClean="0">
                          <a:effectLst/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1000" baseline="0" dirty="0" smtClean="0">
                          <a:effectLst/>
                          <a:latin typeface="+mn-ea"/>
                          <a:ea typeface="+mn-ea"/>
                        </a:rPr>
                        <a:t>사용테이블</a:t>
                      </a:r>
                      <a:r>
                        <a:rPr lang="en-US" altLang="ko-KR" sz="1000" baseline="0" dirty="0" smtClean="0">
                          <a:effectLst/>
                          <a:latin typeface="+mn-ea"/>
                          <a:ea typeface="+mn-ea"/>
                        </a:rPr>
                        <a:t>]</a:t>
                      </a:r>
                      <a:endParaRPr lang="en-US" altLang="ko-KR" sz="1000" dirty="0" smtClean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1000" dirty="0" smtClean="0">
                          <a:latin typeface="+mn-ea"/>
                        </a:rPr>
                        <a:t>20200811053303083-blog-member</a:t>
                      </a:r>
                      <a:endParaRPr lang="ko-KR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/>
                </a:tc>
              </a:tr>
              <a:tr h="294528"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AU" altLang="ko-KR" sz="1000" dirty="0" err="1" smtClean="0">
                          <a:effectLst/>
                          <a:latin typeface="+mn-ea"/>
                          <a:ea typeface="+mn-ea"/>
                        </a:rPr>
                        <a:t>request_id</a:t>
                      </a:r>
                      <a:endParaRPr lang="en-AU" altLang="ko-KR" sz="1000" dirty="0" smtClean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dirty="0" smtClean="0">
                          <a:effectLst/>
                          <a:latin typeface="+mn-ea"/>
                          <a:ea typeface="+mn-ea"/>
                        </a:rPr>
                        <a:t>△</a:t>
                      </a:r>
                      <a:endParaRPr lang="ko-KR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dirty="0" smtClean="0">
                          <a:effectLst/>
                          <a:latin typeface="+mn-ea"/>
                          <a:ea typeface="+mn-ea"/>
                        </a:rPr>
                        <a:t>△</a:t>
                      </a:r>
                      <a:endParaRPr lang="ko-KR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1000" dirty="0" smtClean="0">
                          <a:effectLst/>
                          <a:latin typeface="+mn-ea"/>
                          <a:ea typeface="+mn-ea"/>
                        </a:rPr>
                        <a:t>Client</a:t>
                      </a:r>
                      <a:r>
                        <a:rPr lang="ko-KR" altLang="en-US" sz="1000" dirty="0" smtClean="0">
                          <a:effectLst/>
                          <a:latin typeface="+mn-ea"/>
                          <a:ea typeface="+mn-ea"/>
                        </a:rPr>
                        <a:t>의 로그인한 </a:t>
                      </a:r>
                      <a:r>
                        <a:rPr lang="en-US" altLang="ko-KR" sz="1000" dirty="0" smtClean="0">
                          <a:effectLst/>
                          <a:latin typeface="+mn-ea"/>
                          <a:ea typeface="+mn-ea"/>
                        </a:rPr>
                        <a:t>member</a:t>
                      </a:r>
                      <a:r>
                        <a:rPr lang="ko-KR" altLang="en-US" sz="1000" dirty="0" smtClean="0">
                          <a:effectLst/>
                          <a:latin typeface="+mn-ea"/>
                          <a:ea typeface="+mn-ea"/>
                        </a:rPr>
                        <a:t>의 </a:t>
                      </a:r>
                      <a:r>
                        <a:rPr lang="en-US" altLang="ko-KR" sz="1000" dirty="0" err="1" smtClean="0">
                          <a:effectLst/>
                          <a:latin typeface="+mn-ea"/>
                          <a:ea typeface="+mn-ea"/>
                        </a:rPr>
                        <a:t>idx</a:t>
                      </a:r>
                      <a:r>
                        <a:rPr lang="en-US" altLang="ko-KR" sz="1000" baseline="0" dirty="0" smtClean="0">
                          <a:effectLst/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1000" baseline="0" dirty="0" smtClean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ko-KR" altLang="en-US" sz="1000" baseline="0" dirty="0" err="1" smtClean="0">
                          <a:effectLst/>
                          <a:latin typeface="+mn-ea"/>
                          <a:ea typeface="+mn-ea"/>
                        </a:rPr>
                        <a:t>로그인을</a:t>
                      </a:r>
                      <a:r>
                        <a:rPr lang="ko-KR" altLang="en-US" sz="1000" baseline="0" dirty="0" smtClean="0">
                          <a:effectLst/>
                          <a:latin typeface="+mn-ea"/>
                          <a:ea typeface="+mn-ea"/>
                        </a:rPr>
                        <a:t> 하지 않았을 경우 </a:t>
                      </a:r>
                      <a:r>
                        <a:rPr lang="en-US" altLang="ko-KR" sz="1000" baseline="0" dirty="0" smtClean="0">
                          <a:effectLst/>
                          <a:latin typeface="+mn-ea"/>
                          <a:ea typeface="+mn-ea"/>
                        </a:rPr>
                        <a:t>-1</a:t>
                      </a:r>
                      <a:r>
                        <a:rPr lang="ko-KR" altLang="en-US" sz="1000" baseline="0" dirty="0" smtClean="0">
                          <a:effectLst/>
                          <a:latin typeface="+mn-ea"/>
                          <a:ea typeface="+mn-ea"/>
                        </a:rPr>
                        <a:t>로 값을 집어 넣음</a:t>
                      </a:r>
                      <a:r>
                        <a:rPr lang="en-US" altLang="ko-KR" sz="1000" baseline="0" dirty="0" smtClean="0"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1000" dirty="0" smtClean="0">
                          <a:effectLst/>
                          <a:latin typeface="+mn-ea"/>
                          <a:ea typeface="+mn-ea"/>
                        </a:rPr>
                        <a:t>1354</a:t>
                      </a:r>
                      <a:endParaRPr lang="ko-KR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/>
                </a:tc>
              </a:tr>
              <a:tr h="294528"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AU" altLang="ko-KR" sz="1000" dirty="0" err="1" smtClean="0">
                          <a:effectLst/>
                          <a:latin typeface="+mn-ea"/>
                          <a:ea typeface="+mn-ea"/>
                        </a:rPr>
                        <a:t>ip</a:t>
                      </a:r>
                      <a:endParaRPr lang="en-AU" altLang="ko-KR" sz="1000" dirty="0" smtClean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1000" dirty="0" smtClean="0"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ko-KR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1000" dirty="0" smtClean="0">
                          <a:effectLst/>
                          <a:latin typeface="+mn-ea"/>
                          <a:ea typeface="+mn-ea"/>
                        </a:rPr>
                        <a:t>X</a:t>
                      </a:r>
                      <a:endParaRPr lang="ko-KR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AU" sz="1000" dirty="0" smtClean="0">
                          <a:effectLst/>
                          <a:latin typeface="+mn-ea"/>
                          <a:ea typeface="+mn-ea"/>
                        </a:rPr>
                        <a:t>API</a:t>
                      </a:r>
                      <a:r>
                        <a:rPr lang="ko-KR" altLang="en-US" sz="1000" dirty="0" smtClean="0">
                          <a:effectLst/>
                          <a:latin typeface="+mn-ea"/>
                          <a:ea typeface="+mn-ea"/>
                        </a:rPr>
                        <a:t>를 요청하는</a:t>
                      </a:r>
                      <a:r>
                        <a:rPr lang="ko-KR" altLang="en-US" sz="1000" baseline="0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aseline="0" dirty="0" smtClean="0">
                          <a:effectLst/>
                          <a:latin typeface="+mn-ea"/>
                          <a:ea typeface="+mn-ea"/>
                        </a:rPr>
                        <a:t>IP</a:t>
                      </a:r>
                      <a:r>
                        <a:rPr lang="en-AU" sz="1000" dirty="0" smtClean="0"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AU" altLang="ko-KR" sz="1000" dirty="0" smtClean="0">
                          <a:effectLst/>
                          <a:latin typeface="+mn-ea"/>
                          <a:ea typeface="+mn-ea"/>
                        </a:rPr>
                        <a:t>163.45.73.153</a:t>
                      </a:r>
                      <a:endParaRPr lang="ko-KR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/>
                </a:tc>
              </a:tr>
              <a:tr h="294528"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AU" altLang="ko-KR" sz="1000" dirty="0" smtClean="0">
                          <a:effectLst/>
                          <a:latin typeface="+mn-ea"/>
                          <a:ea typeface="+mn-ea"/>
                        </a:rPr>
                        <a:t>data</a:t>
                      </a:r>
                      <a:endParaRPr lang="ko-KR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1000" dirty="0" smtClean="0"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ko-KR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1000" dirty="0" smtClean="0"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ko-KR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1000" dirty="0" err="1" smtClean="0">
                          <a:effectLst/>
                          <a:latin typeface="+mn-ea"/>
                          <a:ea typeface="+mn-ea"/>
                        </a:rPr>
                        <a:t>Json</a:t>
                      </a:r>
                      <a:r>
                        <a:rPr lang="ko-KR" altLang="en-US" sz="1000" dirty="0" smtClean="0">
                          <a:effectLst/>
                          <a:latin typeface="+mn-ea"/>
                          <a:ea typeface="+mn-ea"/>
                        </a:rPr>
                        <a:t>형식의 </a:t>
                      </a:r>
                      <a:r>
                        <a:rPr lang="ko-KR" sz="1000" dirty="0" smtClean="0">
                          <a:effectLst/>
                          <a:latin typeface="+mn-ea"/>
                          <a:ea typeface="+mn-ea"/>
                        </a:rPr>
                        <a:t>데이</a:t>
                      </a:r>
                      <a:r>
                        <a:rPr lang="ko-KR" altLang="en-US" sz="1000" dirty="0" smtClean="0">
                          <a:effectLst/>
                          <a:latin typeface="+mn-ea"/>
                          <a:ea typeface="+mn-ea"/>
                        </a:rPr>
                        <a:t>터</a:t>
                      </a:r>
                      <a:endParaRPr lang="ko-KR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AU" sz="1000" dirty="0" smtClean="0">
                          <a:effectLst/>
                          <a:latin typeface="+mn-ea"/>
                          <a:ea typeface="+mn-ea"/>
                        </a:rPr>
                        <a:t>“</a:t>
                      </a:r>
                      <a:r>
                        <a:rPr lang="en-AU" sz="1000" dirty="0" err="1" smtClean="0">
                          <a:effectLst/>
                          <a:latin typeface="+mn-ea"/>
                          <a:ea typeface="+mn-ea"/>
                        </a:rPr>
                        <a:t>json</a:t>
                      </a:r>
                      <a:r>
                        <a:rPr lang="en-AU" sz="1000" dirty="0">
                          <a:effectLst/>
                          <a:latin typeface="+mn-ea"/>
                          <a:ea typeface="+mn-ea"/>
                        </a:rPr>
                        <a:t>”</a:t>
                      </a:r>
                      <a:endParaRPr lang="ko-KR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/>
                </a:tc>
              </a:tr>
              <a:tr h="294528"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1000" dirty="0" smtClean="0">
                          <a:effectLst/>
                          <a:latin typeface="+mn-ea"/>
                          <a:ea typeface="+mn-ea"/>
                        </a:rPr>
                        <a:t>result</a:t>
                      </a:r>
                      <a:endParaRPr lang="ko-KR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1000" dirty="0" smtClean="0">
                          <a:effectLst/>
                          <a:latin typeface="+mn-ea"/>
                          <a:ea typeface="+mn-ea"/>
                        </a:rPr>
                        <a:t>X</a:t>
                      </a:r>
                      <a:endParaRPr lang="ko-KR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1000" dirty="0" smtClean="0"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ko-KR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1000" dirty="0" smtClean="0">
                          <a:effectLst/>
                          <a:latin typeface="+mn-ea"/>
                          <a:ea typeface="+mn-ea"/>
                        </a:rPr>
                        <a:t>API</a:t>
                      </a:r>
                      <a:r>
                        <a:rPr lang="en-US" altLang="ko-KR" sz="1000" baseline="0" dirty="0" smtClean="0">
                          <a:effectLst/>
                          <a:latin typeface="+mn-ea"/>
                          <a:ea typeface="+mn-ea"/>
                        </a:rPr>
                        <a:t> response </a:t>
                      </a:r>
                      <a:r>
                        <a:rPr lang="ko-KR" altLang="en-US" sz="1000" baseline="0" dirty="0" smtClean="0">
                          <a:effectLst/>
                          <a:latin typeface="+mn-ea"/>
                          <a:ea typeface="+mn-ea"/>
                        </a:rPr>
                        <a:t>결과</a:t>
                      </a:r>
                      <a:endParaRPr lang="ko-KR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1000" baseline="0" dirty="0" smtClean="0">
                          <a:effectLst/>
                          <a:latin typeface="+mn-ea"/>
                          <a:ea typeface="+mn-ea"/>
                        </a:rPr>
                        <a:t>Success or Fail</a:t>
                      </a:r>
                      <a:endParaRPr lang="ko-KR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/>
                </a:tc>
              </a:tr>
              <a:tr h="294528"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1000" dirty="0" smtClean="0">
                          <a:effectLst/>
                          <a:latin typeface="+mn-ea"/>
                          <a:ea typeface="+mn-ea"/>
                        </a:rPr>
                        <a:t>reason</a:t>
                      </a:r>
                      <a:endParaRPr lang="ko-KR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1000" dirty="0" smtClean="0">
                          <a:effectLst/>
                          <a:latin typeface="+mn-ea"/>
                          <a:ea typeface="+mn-ea"/>
                        </a:rPr>
                        <a:t>X</a:t>
                      </a:r>
                      <a:endParaRPr lang="ko-KR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1000" dirty="0" smtClean="0"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ko-KR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1000" dirty="0" smtClean="0">
                          <a:effectLst/>
                          <a:latin typeface="+mn-ea"/>
                          <a:ea typeface="+mn-ea"/>
                        </a:rPr>
                        <a:t>Result</a:t>
                      </a:r>
                      <a:r>
                        <a:rPr lang="ko-KR" altLang="en-US" sz="1000" dirty="0" smtClean="0">
                          <a:effectLst/>
                          <a:latin typeface="+mn-ea"/>
                          <a:ea typeface="+mn-ea"/>
                        </a:rPr>
                        <a:t>값이 </a:t>
                      </a:r>
                      <a:r>
                        <a:rPr lang="en-US" altLang="ko-KR" sz="1000" dirty="0" smtClean="0">
                          <a:effectLst/>
                          <a:latin typeface="+mn-ea"/>
                          <a:ea typeface="+mn-ea"/>
                        </a:rPr>
                        <a:t>fail</a:t>
                      </a:r>
                      <a:r>
                        <a:rPr lang="ko-KR" altLang="en-US" sz="1000" dirty="0" smtClean="0">
                          <a:effectLst/>
                          <a:latin typeface="+mn-ea"/>
                          <a:ea typeface="+mn-ea"/>
                        </a:rPr>
                        <a:t>시 반환 메시지</a:t>
                      </a:r>
                      <a:endParaRPr lang="ko-KR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dirty="0" smtClean="0">
                          <a:effectLst/>
                          <a:latin typeface="+mn-ea"/>
                          <a:ea typeface="+mn-ea"/>
                        </a:rPr>
                        <a:t>해당 멤버는 없습니다</a:t>
                      </a:r>
                      <a:r>
                        <a:rPr lang="en-US" altLang="ko-KR" sz="1000" dirty="0" smtClean="0"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00472" y="1484784"/>
            <a:ext cx="900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API Format – Request/Response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32520" y="4797152"/>
            <a:ext cx="3960440" cy="1477328"/>
          </a:xfrm>
          <a:prstGeom prst="rect">
            <a:avLst/>
          </a:prstGeom>
          <a:solidFill>
            <a:srgbClr val="E8E8E8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GB" altLang="ko-KR" sz="1000" dirty="0">
                <a:latin typeface="+mn-ea"/>
              </a:rPr>
              <a:t>GET </a:t>
            </a:r>
            <a:r>
              <a:rPr lang="en-GB" altLang="ko-KR" sz="1000" dirty="0" smtClean="0">
                <a:latin typeface="+mn-ea"/>
              </a:rPr>
              <a:t>/member/info/1234?method=get </a:t>
            </a:r>
            <a:r>
              <a:rPr lang="en-GB" altLang="ko-KR" sz="1000" dirty="0">
                <a:latin typeface="+mn-ea"/>
              </a:rPr>
              <a:t>HTTP/1.1</a:t>
            </a:r>
            <a:endParaRPr lang="ko-KR" altLang="ko-KR" sz="1000" dirty="0">
              <a:latin typeface="+mn-ea"/>
            </a:endParaRPr>
          </a:p>
          <a:p>
            <a:pPr algn="just"/>
            <a:r>
              <a:rPr lang="en-GB" altLang="ko-KR" sz="1000" dirty="0" err="1">
                <a:latin typeface="+mn-ea"/>
              </a:rPr>
              <a:t>Content-Type:application</a:t>
            </a:r>
            <a:r>
              <a:rPr lang="en-GB" altLang="ko-KR" sz="1000" dirty="0">
                <a:latin typeface="+mn-ea"/>
              </a:rPr>
              <a:t>/</a:t>
            </a:r>
            <a:r>
              <a:rPr lang="en-GB" altLang="ko-KR" sz="1000" dirty="0" err="1">
                <a:latin typeface="+mn-ea"/>
              </a:rPr>
              <a:t>json</a:t>
            </a:r>
            <a:r>
              <a:rPr lang="en-GB" altLang="ko-KR" sz="1000" dirty="0">
                <a:latin typeface="+mn-ea"/>
              </a:rPr>
              <a:t>; charset=utf-8</a:t>
            </a:r>
            <a:endParaRPr lang="ko-KR" altLang="ko-KR" sz="1000" dirty="0">
              <a:latin typeface="+mn-ea"/>
            </a:endParaRPr>
          </a:p>
          <a:p>
            <a:pPr algn="just"/>
            <a:r>
              <a:rPr lang="en-GB" altLang="ko-KR" sz="1000" dirty="0" err="1">
                <a:latin typeface="+mn-ea"/>
              </a:rPr>
              <a:t>Accept:application</a:t>
            </a:r>
            <a:r>
              <a:rPr lang="en-GB" altLang="ko-KR" sz="1000" dirty="0">
                <a:latin typeface="+mn-ea"/>
              </a:rPr>
              <a:t>/</a:t>
            </a:r>
            <a:r>
              <a:rPr lang="en-GB" altLang="ko-KR" sz="1000" dirty="0" err="1">
                <a:latin typeface="+mn-ea"/>
              </a:rPr>
              <a:t>json</a:t>
            </a:r>
            <a:endParaRPr lang="ko-KR" altLang="ko-KR" sz="1000" dirty="0">
              <a:latin typeface="+mn-ea"/>
            </a:endParaRPr>
          </a:p>
          <a:p>
            <a:pPr algn="just"/>
            <a:r>
              <a:rPr lang="en-GB" altLang="ko-KR" sz="1000" dirty="0">
                <a:latin typeface="+mn-ea"/>
              </a:rPr>
              <a:t>{</a:t>
            </a:r>
            <a:endParaRPr lang="ko-KR" altLang="ko-KR" sz="1000" dirty="0">
              <a:latin typeface="+mn-ea"/>
            </a:endParaRPr>
          </a:p>
          <a:p>
            <a:pPr marL="139700" algn="just"/>
            <a:r>
              <a:rPr lang="en-GB" altLang="ko-KR" sz="1000" dirty="0" smtClean="0">
                <a:latin typeface="+mn-ea"/>
              </a:rPr>
              <a:t>“</a:t>
            </a:r>
            <a:r>
              <a:rPr lang="en-GB" altLang="ko-KR" sz="1000" dirty="0" err="1" smtClean="0">
                <a:latin typeface="+mn-ea"/>
              </a:rPr>
              <a:t>event_id</a:t>
            </a:r>
            <a:r>
              <a:rPr lang="en-GB" altLang="ko-KR" sz="1000" dirty="0" smtClean="0">
                <a:latin typeface="+mn-ea"/>
              </a:rPr>
              <a:t>”: “</a:t>
            </a:r>
            <a:r>
              <a:rPr lang="en-US" altLang="ko-KR" sz="1000" dirty="0" smtClean="0">
                <a:latin typeface="+mn-ea"/>
              </a:rPr>
              <a:t>20200811053303083-blog-member</a:t>
            </a:r>
            <a:r>
              <a:rPr lang="en-GB" altLang="ko-KR" sz="1000" dirty="0" smtClean="0">
                <a:latin typeface="+mn-ea"/>
              </a:rPr>
              <a:t>”,</a:t>
            </a:r>
          </a:p>
          <a:p>
            <a:pPr marL="139700" algn="just"/>
            <a:r>
              <a:rPr lang="en-US" altLang="ko-KR" sz="1000" dirty="0" smtClean="0">
                <a:latin typeface="+mn-ea"/>
              </a:rPr>
              <a:t>“</a:t>
            </a:r>
            <a:r>
              <a:rPr lang="en-US" altLang="ko-KR" sz="1000" dirty="0" err="1" smtClean="0">
                <a:latin typeface="+mn-ea"/>
              </a:rPr>
              <a:t>request_id</a:t>
            </a:r>
            <a:r>
              <a:rPr lang="en-US" altLang="ko-KR" sz="1000" dirty="0" smtClean="0">
                <a:latin typeface="+mn-ea"/>
              </a:rPr>
              <a:t>”: “-1”,</a:t>
            </a:r>
            <a:endParaRPr lang="ko-KR" altLang="ko-KR" sz="1000" dirty="0">
              <a:latin typeface="+mn-ea"/>
            </a:endParaRPr>
          </a:p>
          <a:p>
            <a:pPr marL="139700" algn="just"/>
            <a:r>
              <a:rPr lang="en-GB" altLang="ko-KR" sz="1000" dirty="0" smtClean="0">
                <a:latin typeface="+mn-ea"/>
              </a:rPr>
              <a:t>“</a:t>
            </a:r>
            <a:r>
              <a:rPr lang="en-GB" altLang="ko-KR" sz="1000" dirty="0" err="1" smtClean="0">
                <a:latin typeface="+mn-ea"/>
              </a:rPr>
              <a:t>ip</a:t>
            </a:r>
            <a:r>
              <a:rPr lang="en-GB" altLang="ko-KR" sz="1000" dirty="0" smtClean="0">
                <a:latin typeface="+mn-ea"/>
              </a:rPr>
              <a:t>”: “163.45.73.153”,</a:t>
            </a:r>
          </a:p>
          <a:p>
            <a:pPr marL="139700" algn="just"/>
            <a:r>
              <a:rPr lang="en-GB" altLang="ko-KR" sz="1000" dirty="0" smtClean="0">
                <a:latin typeface="+mn-ea"/>
              </a:rPr>
              <a:t>“</a:t>
            </a:r>
            <a:r>
              <a:rPr lang="en-US" altLang="ko-KR" sz="1000" dirty="0" smtClean="0">
                <a:latin typeface="+mn-ea"/>
              </a:rPr>
              <a:t>data</a:t>
            </a:r>
            <a:r>
              <a:rPr lang="en-GB" altLang="ko-KR" sz="1000" dirty="0" smtClean="0">
                <a:latin typeface="+mn-ea"/>
              </a:rPr>
              <a:t>”: </a:t>
            </a:r>
            <a:r>
              <a:rPr lang="en-GB" altLang="ko-KR" sz="1000" dirty="0">
                <a:latin typeface="+mn-ea"/>
              </a:rPr>
              <a:t>“</a:t>
            </a:r>
            <a:r>
              <a:rPr lang="en-GB" altLang="ko-KR" sz="1000" dirty="0" err="1">
                <a:latin typeface="+mn-ea"/>
              </a:rPr>
              <a:t>json</a:t>
            </a:r>
            <a:r>
              <a:rPr lang="en-GB" altLang="ko-KR" sz="1000" dirty="0" smtClean="0">
                <a:latin typeface="+mn-ea"/>
              </a:rPr>
              <a:t>”</a:t>
            </a:r>
            <a:endParaRPr lang="ko-KR" altLang="ko-KR" sz="1000" dirty="0" smtClean="0">
              <a:latin typeface="+mn-ea"/>
            </a:endParaRPr>
          </a:p>
          <a:p>
            <a:pPr algn="just"/>
            <a:r>
              <a:rPr lang="en-GB" altLang="ko-KR" sz="1000" dirty="0" smtClean="0">
                <a:latin typeface="+mn-ea"/>
              </a:rPr>
              <a:t>}</a:t>
            </a:r>
            <a:endParaRPr lang="ko-KR" altLang="ko-KR" sz="1000" dirty="0">
              <a:latin typeface="+mn-ea"/>
              <a:cs typeface="Futura Bk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69024" y="4806444"/>
            <a:ext cx="3960440" cy="1938992"/>
          </a:xfrm>
          <a:prstGeom prst="rect">
            <a:avLst/>
          </a:prstGeom>
          <a:solidFill>
            <a:srgbClr val="E8E8E8"/>
          </a:solidFill>
        </p:spPr>
        <p:txBody>
          <a:bodyPr wrap="square" rtlCol="0">
            <a:spAutoFit/>
          </a:bodyPr>
          <a:lstStyle/>
          <a:p>
            <a:pPr algn="just"/>
            <a:r>
              <a:rPr lang="fr-FR" altLang="ko-KR" sz="1000" dirty="0">
                <a:latin typeface="+mn-ea"/>
              </a:rPr>
              <a:t>HTTP/1.1 200 OK</a:t>
            </a:r>
          </a:p>
          <a:p>
            <a:pPr algn="just"/>
            <a:r>
              <a:rPr lang="fr-FR" altLang="ko-KR" sz="1000" dirty="0">
                <a:latin typeface="+mn-ea"/>
              </a:rPr>
              <a:t>Date: Tue, </a:t>
            </a:r>
            <a:r>
              <a:rPr lang="fr-FR" altLang="ko-KR" sz="1000" dirty="0" smtClean="0">
                <a:latin typeface="+mn-ea"/>
              </a:rPr>
              <a:t>11 Aug 2020 05:33:04 </a:t>
            </a:r>
            <a:r>
              <a:rPr lang="fr-FR" altLang="ko-KR" sz="1000" dirty="0">
                <a:latin typeface="+mn-ea"/>
              </a:rPr>
              <a:t>GMT</a:t>
            </a:r>
          </a:p>
          <a:p>
            <a:pPr algn="just"/>
            <a:r>
              <a:rPr lang="fr-FR" altLang="ko-KR" sz="1000" dirty="0">
                <a:latin typeface="+mn-ea"/>
              </a:rPr>
              <a:t>Content-Length: </a:t>
            </a:r>
            <a:r>
              <a:rPr lang="fr-FR" altLang="ko-KR" sz="1000" dirty="0" smtClean="0">
                <a:latin typeface="+mn-ea"/>
              </a:rPr>
              <a:t>120</a:t>
            </a:r>
            <a:endParaRPr lang="fr-FR" altLang="ko-KR" sz="1000" dirty="0">
              <a:latin typeface="+mn-ea"/>
            </a:endParaRPr>
          </a:p>
          <a:p>
            <a:pPr algn="just"/>
            <a:r>
              <a:rPr lang="fr-FR" altLang="ko-KR" sz="1000" dirty="0">
                <a:latin typeface="+mn-ea"/>
              </a:rPr>
              <a:t>Content-Type: application/json; charset=utf-8 </a:t>
            </a:r>
          </a:p>
          <a:p>
            <a:pPr algn="just"/>
            <a:r>
              <a:rPr lang="fr-FR" altLang="ko-KR" sz="1000" dirty="0">
                <a:latin typeface="+mn-ea"/>
              </a:rPr>
              <a:t>{</a:t>
            </a:r>
          </a:p>
          <a:p>
            <a:pPr marL="139700" algn="just"/>
            <a:r>
              <a:rPr lang="en-GB" altLang="ko-KR" sz="1000" dirty="0" smtClean="0">
                <a:latin typeface="+mn-ea"/>
              </a:rPr>
              <a:t>“</a:t>
            </a:r>
            <a:r>
              <a:rPr lang="en-GB" altLang="ko-KR" sz="1000" dirty="0" err="1" smtClean="0">
                <a:latin typeface="+mn-ea"/>
              </a:rPr>
              <a:t>event_id</a:t>
            </a:r>
            <a:r>
              <a:rPr lang="en-GB" altLang="ko-KR" sz="1000" dirty="0" smtClean="0">
                <a:latin typeface="+mn-ea"/>
              </a:rPr>
              <a:t>”: “</a:t>
            </a:r>
            <a:r>
              <a:rPr lang="en-US" altLang="ko-KR" sz="1000" dirty="0" smtClean="0">
                <a:latin typeface="+mn-ea"/>
              </a:rPr>
              <a:t>20200811053303083-blog-member</a:t>
            </a:r>
            <a:r>
              <a:rPr lang="en-GB" altLang="ko-KR" sz="1000" dirty="0" smtClean="0">
                <a:latin typeface="+mn-ea"/>
              </a:rPr>
              <a:t>”,</a:t>
            </a:r>
          </a:p>
          <a:p>
            <a:pPr marL="139700" algn="just"/>
            <a:r>
              <a:rPr lang="en-US" altLang="ko-KR" sz="1000" dirty="0" smtClean="0">
                <a:latin typeface="+mn-ea"/>
              </a:rPr>
              <a:t>“</a:t>
            </a:r>
            <a:r>
              <a:rPr lang="en-US" altLang="ko-KR" sz="1000" dirty="0" err="1" smtClean="0">
                <a:latin typeface="+mn-ea"/>
              </a:rPr>
              <a:t>request_id</a:t>
            </a:r>
            <a:r>
              <a:rPr lang="en-US" altLang="ko-KR" sz="1000" dirty="0" smtClean="0">
                <a:latin typeface="+mn-ea"/>
              </a:rPr>
              <a:t>”: “-1”,</a:t>
            </a:r>
            <a:endParaRPr lang="ko-KR" altLang="ko-KR" sz="1000" dirty="0">
              <a:latin typeface="+mn-ea"/>
            </a:endParaRPr>
          </a:p>
          <a:p>
            <a:pPr marL="139700" algn="just"/>
            <a:r>
              <a:rPr lang="en-GB" altLang="ko-KR" sz="1000" dirty="0" smtClean="0">
                <a:latin typeface="+mn-ea"/>
              </a:rPr>
              <a:t>“</a:t>
            </a:r>
            <a:r>
              <a:rPr lang="en-GB" altLang="ko-KR" sz="1000" dirty="0" err="1" smtClean="0">
                <a:latin typeface="+mn-ea"/>
              </a:rPr>
              <a:t>ip</a:t>
            </a:r>
            <a:r>
              <a:rPr lang="en-GB" altLang="ko-KR" sz="1000" dirty="0" smtClean="0">
                <a:latin typeface="+mn-ea"/>
              </a:rPr>
              <a:t>”: “163.45.73.153”,</a:t>
            </a:r>
          </a:p>
          <a:p>
            <a:pPr marL="139700" algn="just"/>
            <a:r>
              <a:rPr lang="en-GB" altLang="ko-KR" sz="1000" dirty="0" smtClean="0">
                <a:latin typeface="+mn-ea"/>
              </a:rPr>
              <a:t>“</a:t>
            </a:r>
            <a:r>
              <a:rPr lang="en-US" altLang="ko-KR" sz="1000" dirty="0" smtClean="0">
                <a:latin typeface="+mn-ea"/>
              </a:rPr>
              <a:t>data</a:t>
            </a:r>
            <a:r>
              <a:rPr lang="en-GB" altLang="ko-KR" sz="1000" dirty="0" smtClean="0">
                <a:latin typeface="+mn-ea"/>
              </a:rPr>
              <a:t>”: </a:t>
            </a:r>
            <a:r>
              <a:rPr lang="en-GB" altLang="ko-KR" sz="1000" dirty="0">
                <a:latin typeface="+mn-ea"/>
              </a:rPr>
              <a:t>“</a:t>
            </a:r>
            <a:r>
              <a:rPr lang="en-GB" altLang="ko-KR" sz="1000" dirty="0" err="1">
                <a:latin typeface="+mn-ea"/>
              </a:rPr>
              <a:t>json</a:t>
            </a:r>
            <a:r>
              <a:rPr lang="en-GB" altLang="ko-KR" sz="1000" dirty="0" smtClean="0">
                <a:latin typeface="+mn-ea"/>
              </a:rPr>
              <a:t>”,</a:t>
            </a:r>
          </a:p>
          <a:p>
            <a:pPr marL="139700" algn="just"/>
            <a:r>
              <a:rPr lang="en-GB" altLang="ko-KR" sz="1000" dirty="0" smtClean="0">
                <a:latin typeface="+mn-ea"/>
              </a:rPr>
              <a:t>“result”: “Fail”</a:t>
            </a:r>
          </a:p>
          <a:p>
            <a:pPr marL="139700" algn="just"/>
            <a:r>
              <a:rPr lang="en-GB" altLang="ko-KR" sz="1000" dirty="0" smtClean="0">
                <a:latin typeface="+mn-ea"/>
              </a:rPr>
              <a:t>“Reason”: “</a:t>
            </a:r>
            <a:r>
              <a:rPr lang="ko-KR" altLang="en-US" sz="1000" dirty="0" smtClean="0">
                <a:latin typeface="+mn-ea"/>
              </a:rPr>
              <a:t>해당 멤버는 없습니다</a:t>
            </a:r>
            <a:r>
              <a:rPr lang="en-US" altLang="ko-KR" sz="1000" dirty="0" smtClean="0">
                <a:latin typeface="+mn-ea"/>
              </a:rPr>
              <a:t>.”</a:t>
            </a:r>
            <a:endParaRPr lang="ko-KR" altLang="ko-KR" sz="1000" dirty="0" smtClean="0">
              <a:latin typeface="+mn-ea"/>
            </a:endParaRPr>
          </a:p>
          <a:p>
            <a:pPr algn="just"/>
            <a:r>
              <a:rPr lang="en-GB" altLang="ko-KR" sz="1000" dirty="0" smtClean="0">
                <a:latin typeface="+mn-ea"/>
              </a:rPr>
              <a:t>}</a:t>
            </a:r>
            <a:endParaRPr lang="ko-KR" altLang="ko-KR" sz="1000" dirty="0">
              <a:latin typeface="+mn-ea"/>
              <a:cs typeface="Futura Bk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8982" y="4437112"/>
            <a:ext cx="2017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Ex) Request Data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169024" y="4437112"/>
            <a:ext cx="2017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Response Data</a:t>
            </a:r>
          </a:p>
        </p:txBody>
      </p:sp>
    </p:spTree>
    <p:extLst>
      <p:ext uri="{BB962C8B-B14F-4D97-AF65-F5344CB8AC3E}">
        <p14:creationId xmlns:p14="http://schemas.microsoft.com/office/powerpoint/2010/main" val="326657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로그 생성 규칙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00472" y="1774557"/>
            <a:ext cx="9001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모든 </a:t>
            </a:r>
            <a:r>
              <a:rPr lang="en-US" altLang="ko-KR" dirty="0" smtClean="0"/>
              <a:t>http method</a:t>
            </a:r>
            <a:r>
              <a:rPr lang="ko-KR" altLang="en-US" dirty="0" smtClean="0"/>
              <a:t>에 대해 요청이 발생하면 시간 값을 포함한 해당하는 </a:t>
            </a:r>
            <a:r>
              <a:rPr lang="en-US" altLang="ko-KR" dirty="0" smtClean="0"/>
              <a:t>http method</a:t>
            </a:r>
            <a:r>
              <a:rPr lang="ko-KR" altLang="en-US" dirty="0" smtClean="0"/>
              <a:t>에 대한 상세한 로그를 생성한다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Server to Client</a:t>
            </a:r>
            <a:r>
              <a:rPr lang="en-US" altLang="ko-KR" dirty="0"/>
              <a:t>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Client to Server</a:t>
            </a:r>
          </a:p>
          <a:p>
            <a:r>
              <a:rPr lang="ko-KR" altLang="en-US" dirty="0" smtClean="0"/>
              <a:t>모든 로그는 </a:t>
            </a:r>
            <a:r>
              <a:rPr lang="en-US" altLang="ko-KR" dirty="0" smtClean="0"/>
              <a:t>Server</a:t>
            </a:r>
            <a:r>
              <a:rPr lang="ko-KR" altLang="en-US" dirty="0" smtClean="0"/>
              <a:t>에서 생성하며</a:t>
            </a:r>
            <a:r>
              <a:rPr lang="en-US" altLang="ko-KR" dirty="0" smtClean="0"/>
              <a:t> server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down</a:t>
            </a:r>
            <a:r>
              <a:rPr lang="ko-KR" altLang="en-US" dirty="0" smtClean="0"/>
              <a:t>된 경우</a:t>
            </a:r>
            <a:r>
              <a:rPr lang="en-US" altLang="ko-KR" dirty="0" smtClean="0"/>
              <a:t>, client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time-out</a:t>
            </a:r>
            <a:r>
              <a:rPr lang="ko-KR" altLang="en-US" dirty="0" smtClean="0"/>
              <a:t>에 대한 로그를 생성한다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로그 형식은 추후에 변경 될 수 있음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Ex) 2020-08-11 03:09:43:442 [INFO] </a:t>
            </a:r>
            <a:r>
              <a:rPr lang="en-US" altLang="ko-KR" dirty="0" err="1" smtClean="0"/>
              <a:t>Event_Id</a:t>
            </a:r>
            <a:r>
              <a:rPr lang="en-US" altLang="ko-KR" dirty="0" smtClean="0"/>
              <a:t>/GET/</a:t>
            </a:r>
            <a:r>
              <a:rPr lang="en-US" altLang="ko-KR" dirty="0" err="1" smtClean="0"/>
              <a:t>Result:Fail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Reason:Member</a:t>
            </a:r>
            <a:r>
              <a:rPr lang="en-US" altLang="ko-KR" dirty="0" smtClean="0"/>
              <a:t> {id} is none/</a:t>
            </a:r>
            <a:r>
              <a:rPr lang="en-US" altLang="ko-KR" dirty="0" err="1" smtClean="0"/>
              <a:t>jsondata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14706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서버 파일 구조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1612" y="1505864"/>
            <a:ext cx="9359900" cy="3231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0" lvl="1" fontAlgn="base" latinLnBrk="0">
              <a:spcBef>
                <a:spcPct val="0"/>
              </a:spcBef>
              <a:spcAft>
                <a:spcPts val="300"/>
              </a:spcAft>
            </a:pPr>
            <a:r>
              <a:rPr lang="ko-KR" altLang="en-US" sz="15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패키지 </a:t>
            </a:r>
            <a:r>
              <a:rPr lang="en-US" altLang="ko-KR" sz="15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ko-KR" sz="1500" b="1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web.project.backend</a:t>
            </a:r>
            <a:endParaRPr lang="ko-KR" altLang="en-US" sz="15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20552" y="3465273"/>
            <a:ext cx="1152128" cy="252000"/>
          </a:xfrm>
          <a:prstGeom prst="rect">
            <a:avLst/>
          </a:prstGeom>
          <a:solidFill>
            <a:srgbClr val="00B050"/>
          </a:solidFill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err="1" smtClean="0">
                <a:solidFill>
                  <a:schemeClr val="bg1"/>
                </a:solidFill>
              </a:rPr>
              <a:t>orm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20552" y="4581663"/>
            <a:ext cx="1152128" cy="252000"/>
          </a:xfrm>
          <a:prstGeom prst="rect">
            <a:avLst/>
          </a:prstGeom>
          <a:solidFill>
            <a:srgbClr val="FFFF00"/>
          </a:solidFill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</a:rPr>
              <a:t>Application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20552" y="3093142"/>
            <a:ext cx="1152128" cy="252000"/>
          </a:xfrm>
          <a:prstGeom prst="rect">
            <a:avLst/>
          </a:prstGeom>
          <a:solidFill>
            <a:srgbClr val="00B050"/>
          </a:solidFill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</a:rPr>
              <a:t>service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20552" y="3837404"/>
            <a:ext cx="1152128" cy="252000"/>
          </a:xfrm>
          <a:prstGeom prst="rect">
            <a:avLst/>
          </a:prstGeom>
          <a:solidFill>
            <a:srgbClr val="00B050"/>
          </a:solidFill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</a:rPr>
              <a:t>repository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20552" y="2721011"/>
            <a:ext cx="1152128" cy="252000"/>
          </a:xfrm>
          <a:prstGeom prst="rect">
            <a:avLst/>
          </a:prstGeom>
          <a:solidFill>
            <a:srgbClr val="00B050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</a:rPr>
              <a:t>controller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920552" y="4209535"/>
            <a:ext cx="1152128" cy="252000"/>
          </a:xfrm>
          <a:prstGeom prst="rect">
            <a:avLst/>
          </a:prstGeom>
          <a:solidFill>
            <a:srgbClr val="00B050"/>
          </a:solidFill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err="1" smtClean="0">
                <a:solidFill>
                  <a:schemeClr val="bg1"/>
                </a:solidFill>
              </a:rPr>
              <a:t>util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cxnSp>
        <p:nvCxnSpPr>
          <p:cNvPr id="15" name="꺾인 연결선 14"/>
          <p:cNvCxnSpPr>
            <a:stCxn id="28" idx="2"/>
            <a:endCxn id="12" idx="1"/>
          </p:cNvCxnSpPr>
          <p:nvPr/>
        </p:nvCxnSpPr>
        <p:spPr>
          <a:xfrm rot="16200000" flipH="1">
            <a:off x="-18783" y="3396199"/>
            <a:ext cx="1734655" cy="144016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꺾인 연결선 15"/>
          <p:cNvCxnSpPr>
            <a:stCxn id="28" idx="2"/>
            <a:endCxn id="8" idx="1"/>
          </p:cNvCxnSpPr>
          <p:nvPr/>
        </p:nvCxnSpPr>
        <p:spPr>
          <a:xfrm rot="16200000" flipH="1">
            <a:off x="-204847" y="3582263"/>
            <a:ext cx="2106783" cy="144016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꺾인 연결선 16"/>
          <p:cNvCxnSpPr>
            <a:stCxn id="28" idx="2"/>
            <a:endCxn id="11" idx="1"/>
          </p:cNvCxnSpPr>
          <p:nvPr/>
        </p:nvCxnSpPr>
        <p:spPr>
          <a:xfrm rot="16200000" flipH="1">
            <a:off x="725479" y="2651937"/>
            <a:ext cx="246131" cy="144016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꺾인 연결선 17"/>
          <p:cNvCxnSpPr>
            <a:stCxn id="28" idx="2"/>
            <a:endCxn id="9" idx="1"/>
          </p:cNvCxnSpPr>
          <p:nvPr/>
        </p:nvCxnSpPr>
        <p:spPr>
          <a:xfrm rot="16200000" flipH="1">
            <a:off x="539413" y="2838003"/>
            <a:ext cx="618262" cy="144016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 18"/>
          <p:cNvCxnSpPr>
            <a:stCxn id="28" idx="2"/>
            <a:endCxn id="7" idx="1"/>
          </p:cNvCxnSpPr>
          <p:nvPr/>
        </p:nvCxnSpPr>
        <p:spPr>
          <a:xfrm rot="16200000" flipH="1">
            <a:off x="353348" y="3024068"/>
            <a:ext cx="990393" cy="144016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 19"/>
          <p:cNvCxnSpPr>
            <a:stCxn id="28" idx="2"/>
            <a:endCxn id="10" idx="1"/>
          </p:cNvCxnSpPr>
          <p:nvPr/>
        </p:nvCxnSpPr>
        <p:spPr>
          <a:xfrm rot="16200000" flipH="1">
            <a:off x="167282" y="3210134"/>
            <a:ext cx="1362524" cy="144016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124127" y="1865904"/>
            <a:ext cx="1347648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/>
              <a:t>패키지 구조</a:t>
            </a:r>
            <a:endParaRPr lang="ko-KR" altLang="en-US" sz="1600" b="1" dirty="0"/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0564772"/>
              </p:ext>
            </p:extLst>
          </p:nvPr>
        </p:nvGraphicFramePr>
        <p:xfrm>
          <a:off x="3584848" y="2053664"/>
          <a:ext cx="5184576" cy="36207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15753"/>
                <a:gridCol w="3868823"/>
              </a:tblGrid>
              <a:tr h="297595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100" b="1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Package / class</a:t>
                      </a:r>
                      <a:endParaRPr lang="ko-KR" altLang="en-US" sz="1100" b="1" i="0" u="none" strike="noStrike" baseline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1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설명</a:t>
                      </a:r>
                      <a:endParaRPr lang="ko-KR" altLang="en-US" sz="1100" b="1" i="0" u="none" strike="noStrike" baseline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97595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1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controller</a:t>
                      </a:r>
                      <a:endParaRPr lang="ko-KR" altLang="en-US" sz="1100" b="1" i="0" u="none" strike="noStrike" baseline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최초로 </a:t>
                      </a:r>
                      <a:r>
                        <a:rPr lang="en-US" altLang="ko-KR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HTTP request </a:t>
                      </a:r>
                      <a:r>
                        <a:rPr lang="ko-KR" alt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받아서 처리하는 패키지</a:t>
                      </a:r>
                      <a:endParaRPr lang="ko-KR" alt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05778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1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service</a:t>
                      </a:r>
                      <a:endParaRPr lang="ko-KR" altLang="en-US" sz="1100" b="1" i="0" u="none" strike="noStrike" baseline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Controller</a:t>
                      </a:r>
                      <a:r>
                        <a:rPr lang="ko-KR" alt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에서 받은 요청을 실제로 처리하는 패키지</a:t>
                      </a:r>
                      <a:endParaRPr lang="ko-KR" alt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05778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100" b="1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orm</a:t>
                      </a:r>
                      <a:endParaRPr lang="en-US" altLang="ko-KR" sz="1100" b="1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1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Database</a:t>
                      </a:r>
                      <a:r>
                        <a:rPr lang="ko-KR" altLang="en-US" sz="11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의 테이블 객체</a:t>
                      </a:r>
                      <a:endParaRPr lang="ko-KR" alt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97595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100" b="1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repository</a:t>
                      </a:r>
                      <a:endParaRPr lang="en-US" sz="1100" b="1" i="0" u="none" strike="noStrike" baseline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Entity</a:t>
                      </a:r>
                      <a:r>
                        <a:rPr lang="ko-KR" alt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의 </a:t>
                      </a:r>
                      <a:r>
                        <a:rPr lang="en-US" altLang="ko-KR" sz="11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respository</a:t>
                      </a:r>
                      <a:endParaRPr lang="ko-KR" alt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05778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100" b="1" i="0" u="none" strike="noStrike" baseline="0" dirty="0" err="1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util</a:t>
                      </a:r>
                      <a:endParaRPr lang="en-US" sz="1100" b="1" i="0" u="none" strike="noStrike" baseline="0" dirty="0" smtClean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1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각각의 객체 또는 </a:t>
                      </a:r>
                      <a:r>
                        <a:rPr lang="ko-KR" altLang="en-US" sz="1100" b="0" i="0" u="none" strike="noStrike" baseline="0" dirty="0" err="1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메서드에서</a:t>
                      </a:r>
                      <a:r>
                        <a:rPr lang="ko-KR" altLang="en-US" sz="11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공통으로 사용하는 </a:t>
                      </a:r>
                      <a:r>
                        <a:rPr lang="ko-KR" altLang="en-US" sz="1100" b="0" i="0" u="none" strike="noStrike" baseline="0" dirty="0" err="1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로직</a:t>
                      </a:r>
                      <a:endParaRPr lang="ko-KR" alt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05778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100" b="1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application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1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실제로 서비스가 구동되는 클래스</a:t>
                      </a:r>
                      <a:endParaRPr lang="ko-KR" alt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97595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100" b="1" i="0" u="none" strike="noStrike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config</a:t>
                      </a:r>
                      <a:endParaRPr lang="en-US" sz="1100" b="1" i="0" u="none" strike="noStrike" kern="1200" baseline="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100" b="0" i="0" u="none" strike="noStrike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Config</a:t>
                      </a:r>
                      <a:r>
                        <a:rPr lang="ko-KR" altLang="en-US" sz="1100" b="0" i="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에 대한 정보가 들어있는 </a:t>
                      </a:r>
                      <a:r>
                        <a:rPr lang="en-US" altLang="ko-KR" sz="1100" b="0" i="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class </a:t>
                      </a:r>
                      <a:br>
                        <a:rPr lang="en-US" altLang="ko-KR" sz="1100" b="0" i="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</a:br>
                      <a:r>
                        <a:rPr lang="en-US" altLang="ko-KR" sz="1100" b="0" i="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altLang="en-US" sz="1100" b="0" i="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추후 </a:t>
                      </a:r>
                      <a:r>
                        <a:rPr lang="en-US" altLang="ko-KR" sz="1100" b="0" i="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package</a:t>
                      </a:r>
                      <a:r>
                        <a:rPr lang="ko-KR" altLang="en-US" sz="1100" b="0" i="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로 변경 가능성 있음</a:t>
                      </a:r>
                      <a:r>
                        <a:rPr lang="en-US" altLang="ko-KR" sz="1100" b="0" i="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  <a:endParaRPr lang="ko-KR" altLang="en-US" sz="1100" b="0" i="0" u="none" strike="noStrike" kern="1200" baseline="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97595">
                <a:tc>
                  <a:txBody>
                    <a:bodyPr/>
                    <a:lstStyle/>
                    <a:p>
                      <a:pPr algn="ctr" rtl="0" fontAlgn="t"/>
                      <a:endParaRPr lang="en-US" sz="1100" b="1" i="0" u="none" strike="noStrike" baseline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endParaRPr lang="ko-KR" alt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8" name="직사각형 27"/>
          <p:cNvSpPr/>
          <p:nvPr/>
        </p:nvSpPr>
        <p:spPr>
          <a:xfrm>
            <a:off x="200472" y="2348880"/>
            <a:ext cx="1152128" cy="252000"/>
          </a:xfrm>
          <a:prstGeom prst="rect">
            <a:avLst/>
          </a:prstGeom>
          <a:solidFill>
            <a:srgbClr val="00B050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</a:rPr>
              <a:t>Backend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416496" y="5445224"/>
            <a:ext cx="792088" cy="2160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416496" y="5805264"/>
            <a:ext cx="792088" cy="21602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1247639" y="5430125"/>
            <a:ext cx="12241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Package</a:t>
            </a:r>
            <a:endParaRPr lang="ko-KR" altLang="en-US" sz="10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1247639" y="5790165"/>
            <a:ext cx="12241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class</a:t>
            </a:r>
            <a:endParaRPr lang="ko-KR" altLang="en-US" sz="1000" b="1" dirty="0"/>
          </a:p>
        </p:txBody>
      </p:sp>
      <p:cxnSp>
        <p:nvCxnSpPr>
          <p:cNvPr id="47" name="꺾인 연결선 46"/>
          <p:cNvCxnSpPr/>
          <p:nvPr/>
        </p:nvCxnSpPr>
        <p:spPr>
          <a:xfrm rot="16200000" flipH="1">
            <a:off x="-204847" y="3954395"/>
            <a:ext cx="2106783" cy="144016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920552" y="4953795"/>
            <a:ext cx="1152128" cy="252000"/>
          </a:xfrm>
          <a:prstGeom prst="rect">
            <a:avLst/>
          </a:prstGeom>
          <a:solidFill>
            <a:srgbClr val="FFFF00"/>
          </a:solidFill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err="1" smtClean="0">
                <a:solidFill>
                  <a:schemeClr val="tx1"/>
                </a:solidFill>
              </a:rPr>
              <a:t>config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5826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950</TotalTime>
  <Words>459</Words>
  <Application>Microsoft Office PowerPoint</Application>
  <PresentationFormat>A4 용지(210x297mm)</PresentationFormat>
  <Paragraphs>163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디자인 사용자 지정</vt:lpstr>
      <vt:lpstr>PowerPoint 프레젠테이션</vt:lpstr>
      <vt:lpstr>문서 이력</vt:lpstr>
      <vt:lpstr>1. 프로젝트 구조</vt:lpstr>
      <vt:lpstr>1. 프로젝트 구조 - Server</vt:lpstr>
      <vt:lpstr>1. 프로젝트 구조 - Client</vt:lpstr>
      <vt:lpstr>1. 프로젝트 구조 - 통신</vt:lpstr>
      <vt:lpstr>1. 프로젝트 구조 - API Format</vt:lpstr>
      <vt:lpstr>2. 로그 생성 규칙</vt:lpstr>
      <vt:lpstr>3. 서버 파일 구조</vt:lpstr>
      <vt:lpstr>4. 단위 테스트</vt:lpstr>
      <vt:lpstr>감사합니다.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홍태원</dc:creator>
  <cp:lastModifiedBy>홍태원</cp:lastModifiedBy>
  <cp:revision>69</cp:revision>
  <dcterms:created xsi:type="dcterms:W3CDTF">2016-05-27T05:32:37Z</dcterms:created>
  <dcterms:modified xsi:type="dcterms:W3CDTF">2020-08-12T13:21:04Z</dcterms:modified>
</cp:coreProperties>
</file>