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60" r:id="rId6"/>
    <p:sldId id="272" r:id="rId7"/>
    <p:sldId id="263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i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科學計算資料分析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Numpy</a:t>
            </a:r>
            <a:r>
              <a:rPr lang="en-US" altLang="zh-TW" dirty="0" smtClean="0"/>
              <a:t>, Pandas, </a:t>
            </a:r>
            <a:r>
              <a:rPr lang="en-US" altLang="zh-TW" dirty="0" err="1" smtClean="0"/>
              <a:t>MathPlotLib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SciPy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國立聯合大學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資訊管理學系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温敏淦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52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</a:t>
            </a:r>
            <a:r>
              <a:rPr lang="zh-TW" altLang="en-US" dirty="0" smtClean="0"/>
              <a:t>基本功能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name,index,columns,ndim,size,dtype,shape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astype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convert_objects</a:t>
            </a:r>
            <a:r>
              <a:rPr lang="en-US" altLang="zh-TW" dirty="0" smtClean="0"/>
              <a:t>(),copy(),bool(),</a:t>
            </a:r>
            <a:r>
              <a:rPr lang="en-US" altLang="zh-TW" dirty="0" err="1" smtClean="0"/>
              <a:t>to_period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tolist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get(),</a:t>
            </a:r>
            <a:r>
              <a:rPr lang="en-US" altLang="zh-TW" dirty="0" err="1" smtClean="0"/>
              <a:t>iteritems</a:t>
            </a:r>
            <a:r>
              <a:rPr lang="en-US" altLang="zh-TW" dirty="0" smtClean="0"/>
              <a:t>(),items(),keys(),item(),pop(),</a:t>
            </a:r>
            <a:r>
              <a:rPr lang="en-US" altLang="zh-TW" dirty="0" err="1" smtClean="0"/>
              <a:t>at,iat,loc,iloc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drop(),first(),last(),head(),tail(),rename(),</a:t>
            </a:r>
            <a:r>
              <a:rPr lang="en-US" altLang="zh-TW" dirty="0" err="1" smtClean="0"/>
              <a:t>reindex</a:t>
            </a:r>
            <a:r>
              <a:rPr lang="en-US" altLang="zh-TW" dirty="0" smtClean="0"/>
              <a:t>(),select(),filter(),where()</a:t>
            </a:r>
          </a:p>
          <a:p>
            <a:pPr lvl="1"/>
            <a:r>
              <a:rPr lang="en-US" altLang="zh-TW" dirty="0" smtClean="0"/>
              <a:t>add(),sub(),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(),div(),mod(),pow(),</a:t>
            </a:r>
            <a:r>
              <a:rPr lang="en-US" altLang="zh-TW" dirty="0" err="1" smtClean="0"/>
              <a:t>combin</a:t>
            </a:r>
            <a:r>
              <a:rPr lang="en-US" altLang="zh-TW" dirty="0" smtClean="0"/>
              <a:t>(),round(),product(),dot()</a:t>
            </a:r>
          </a:p>
          <a:p>
            <a:pPr lvl="1"/>
            <a:r>
              <a:rPr lang="en-US" altLang="zh-TW" dirty="0" err="1" smtClean="0"/>
              <a:t>lt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gt</a:t>
            </a:r>
            <a:r>
              <a:rPr lang="en-US" altLang="zh-TW" dirty="0" smtClean="0"/>
              <a:t>(),le(),</a:t>
            </a:r>
            <a:r>
              <a:rPr lang="en-US" altLang="zh-TW" dirty="0" err="1" smtClean="0"/>
              <a:t>ge</a:t>
            </a:r>
            <a:r>
              <a:rPr lang="en-US" altLang="zh-TW" dirty="0" smtClean="0"/>
              <a:t>(),ne(),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46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索引參照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Df.at[</a:t>
            </a:r>
            <a:r>
              <a:rPr lang="en-US" altLang="zh-TW" dirty="0" err="1" smtClean="0"/>
              <a:t>r,c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Df.iat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ridx,cidx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Df.loc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rname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Df.loc</a:t>
            </a:r>
            <a:r>
              <a:rPr lang="en-US" altLang="zh-TW" dirty="0" smtClean="0"/>
              <a:t>[[r1,r2]]</a:t>
            </a:r>
          </a:p>
          <a:p>
            <a:r>
              <a:rPr lang="en-US" altLang="zh-TW" dirty="0" err="1" smtClean="0"/>
              <a:t>Df.loc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rs:re,cs:ce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Df.iloc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rowi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[r]&gt;3]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96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與運算子相同之方法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Df.add,sub,mul,div,lt,gt,le,ge,ne,eq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NaN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運算元為</a:t>
            </a:r>
            <a:r>
              <a:rPr lang="en-US" altLang="zh-TW" dirty="0" err="1" smtClean="0"/>
              <a:t>NaN</a:t>
            </a:r>
            <a:r>
              <a:rPr lang="zh-TW" altLang="en-US" dirty="0" smtClean="0"/>
              <a:t>時運算結果為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S.add</a:t>
            </a:r>
            <a:r>
              <a:rPr lang="en-US" altLang="zh-TW" dirty="0" smtClean="0"/>
              <a:t>(s2,fill_value=0)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運算前將</a:t>
            </a:r>
            <a:r>
              <a:rPr lang="en-US" altLang="zh-TW" dirty="0" err="1" smtClean="0">
                <a:sym typeface="Wingdings" panose="05000000000000000000" pitchFamily="2" charset="2"/>
              </a:rPr>
              <a:t>NaN</a:t>
            </a:r>
            <a:r>
              <a:rPr lang="zh-TW" altLang="en-US" dirty="0" smtClean="0">
                <a:sym typeface="Wingdings" panose="05000000000000000000" pitchFamily="2" charset="2"/>
              </a:rPr>
              <a:t>換成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再算</a:t>
            </a:r>
            <a:endParaRPr lang="en-US" altLang="zh-TW" dirty="0" smtClean="0"/>
          </a:p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通用函式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np.sqrt</a:t>
            </a:r>
            <a:r>
              <a:rPr lang="en-US" altLang="zh-TW" dirty="0" smtClean="0"/>
              <a:t>(s)</a:t>
            </a:r>
          </a:p>
          <a:p>
            <a:r>
              <a:rPr lang="en-US" altLang="zh-TW" dirty="0" err="1" smtClean="0"/>
              <a:t>NaN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Df.isna,notna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對每元素判斷</a:t>
            </a:r>
            <a:r>
              <a:rPr lang="en-US" altLang="zh-TW" dirty="0" smtClean="0">
                <a:sym typeface="Wingdings" panose="05000000000000000000" pitchFamily="2" charset="2"/>
              </a:rPr>
              <a:t>True/False</a:t>
            </a:r>
            <a:endParaRPr lang="en-US" altLang="zh-TW" dirty="0"/>
          </a:p>
          <a:p>
            <a:pPr lvl="1"/>
            <a:r>
              <a:rPr lang="en-US" altLang="zh-TW" dirty="0" err="1" smtClean="0"/>
              <a:t>Df.fillna</a:t>
            </a:r>
            <a:r>
              <a:rPr lang="en-US" altLang="zh-TW" dirty="0" smtClean="0"/>
              <a:t>(value)</a:t>
            </a:r>
          </a:p>
          <a:p>
            <a:pPr lvl="1"/>
            <a:r>
              <a:rPr lang="en-US" altLang="zh-TW" dirty="0" err="1" smtClean="0"/>
              <a:t>Df.dropna</a:t>
            </a:r>
            <a:r>
              <a:rPr lang="en-US" altLang="zh-TW" dirty="0" smtClean="0"/>
              <a:t>(),(axis=‘columns’),(subset=[r1,r2]),(thresh=n)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82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統計函式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abs()</a:t>
            </a:r>
          </a:p>
          <a:p>
            <a:r>
              <a:rPr lang="en-US" altLang="zh-TW" dirty="0" smtClean="0"/>
              <a:t>all(axis=0),any(axis=0):</a:t>
            </a:r>
            <a:r>
              <a:rPr lang="zh-TW" altLang="en-US" dirty="0" smtClean="0"/>
              <a:t>元素是否全為</a:t>
            </a:r>
            <a:r>
              <a:rPr lang="en-US" altLang="zh-TW" dirty="0" smtClean="0"/>
              <a:t>/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True</a:t>
            </a:r>
          </a:p>
          <a:p>
            <a:r>
              <a:rPr lang="en-US" altLang="zh-TW" dirty="0" smtClean="0"/>
              <a:t>count(axis=0):</a:t>
            </a:r>
            <a:r>
              <a:rPr lang="zh-TW" altLang="en-US" dirty="0" smtClean="0"/>
              <a:t>有幾個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err="1" smtClean="0"/>
              <a:t>cummax</a:t>
            </a:r>
            <a:r>
              <a:rPr lang="en-US" altLang="zh-TW" dirty="0" smtClean="0"/>
              <a:t>(axis=None),</a:t>
            </a:r>
            <a:r>
              <a:rPr lang="en-US" altLang="zh-TW" dirty="0"/>
              <a:t> </a:t>
            </a:r>
            <a:r>
              <a:rPr lang="en-US" altLang="zh-TW" dirty="0" err="1" smtClean="0"/>
              <a:t>cummin</a:t>
            </a:r>
            <a:r>
              <a:rPr lang="en-US" altLang="zh-TW" dirty="0" smtClean="0"/>
              <a:t>(axis=None),</a:t>
            </a:r>
            <a:r>
              <a:rPr lang="en-US" altLang="zh-TW" dirty="0"/>
              <a:t> </a:t>
            </a:r>
            <a:r>
              <a:rPr lang="en-US" altLang="zh-TW" dirty="0" err="1" smtClean="0"/>
              <a:t>cumprod</a:t>
            </a:r>
            <a:r>
              <a:rPr lang="en-US" altLang="zh-TW" dirty="0" smtClean="0"/>
              <a:t>(axis=None),</a:t>
            </a:r>
            <a:r>
              <a:rPr lang="en-US" altLang="zh-TW" dirty="0"/>
              <a:t> </a:t>
            </a:r>
            <a:r>
              <a:rPr lang="en-US" altLang="zh-TW" dirty="0" err="1" smtClean="0"/>
              <a:t>cumsum</a:t>
            </a:r>
            <a:r>
              <a:rPr lang="en-US" altLang="zh-TW" dirty="0" smtClean="0"/>
              <a:t>(axis=None)</a:t>
            </a:r>
          </a:p>
          <a:p>
            <a:r>
              <a:rPr lang="en-US" altLang="zh-TW" dirty="0" smtClean="0"/>
              <a:t>max(axis=None),</a:t>
            </a:r>
            <a:r>
              <a:rPr lang="en-US" altLang="zh-TW" dirty="0"/>
              <a:t> </a:t>
            </a:r>
            <a:r>
              <a:rPr lang="en-US" altLang="zh-TW" dirty="0" smtClean="0"/>
              <a:t>min(axis=None),</a:t>
            </a:r>
            <a:r>
              <a:rPr lang="en-US" altLang="zh-TW" dirty="0"/>
              <a:t> </a:t>
            </a:r>
            <a:r>
              <a:rPr lang="en-US" altLang="zh-TW" dirty="0" smtClean="0"/>
              <a:t>prod(axis=None),</a:t>
            </a:r>
            <a:r>
              <a:rPr lang="en-US" altLang="zh-TW" dirty="0"/>
              <a:t> </a:t>
            </a:r>
            <a:r>
              <a:rPr lang="en-US" altLang="zh-TW" dirty="0" smtClean="0"/>
              <a:t>sum(axis=None),</a:t>
            </a:r>
            <a:r>
              <a:rPr lang="en-US" altLang="zh-TW" dirty="0"/>
              <a:t> </a:t>
            </a:r>
            <a:r>
              <a:rPr lang="en-US" altLang="zh-TW" dirty="0" smtClean="0"/>
              <a:t>diff(axis=0)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8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統計函式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describe()</a:t>
            </a:r>
          </a:p>
          <a:p>
            <a:r>
              <a:rPr lang="en-US" altLang="zh-TW" dirty="0" err="1" smtClean="0"/>
              <a:t>cov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kurt</a:t>
            </a:r>
            <a:r>
              <a:rPr lang="en-US" altLang="zh-TW" dirty="0" smtClean="0"/>
              <a:t>(axis=None),</a:t>
            </a:r>
            <a:r>
              <a:rPr lang="en-US" altLang="zh-TW" dirty="0"/>
              <a:t> </a:t>
            </a:r>
            <a:r>
              <a:rPr lang="en-US" altLang="zh-TW" dirty="0" smtClean="0"/>
              <a:t>median(axis=None),</a:t>
            </a:r>
            <a:r>
              <a:rPr lang="en-US" altLang="zh-TW" dirty="0" err="1" smtClean="0"/>
              <a:t>std</a:t>
            </a:r>
            <a:r>
              <a:rPr lang="en-US" altLang="zh-TW" dirty="0"/>
              <a:t>(axis=None</a:t>
            </a:r>
            <a:r>
              <a:rPr lang="en-US" altLang="zh-TW" dirty="0" smtClean="0"/>
              <a:t>),skew</a:t>
            </a:r>
            <a:r>
              <a:rPr lang="en-US" altLang="zh-TW" dirty="0"/>
              <a:t>(axis=None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85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簡單檔案操作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pandas.pydata.org/pandas-docs/stable/reference/io.html</a:t>
            </a:r>
            <a:endParaRPr lang="en-US" altLang="zh-TW" dirty="0" smtClean="0"/>
          </a:p>
          <a:p>
            <a:endParaRPr lang="en-US" altLang="zh-TW" smtClean="0"/>
          </a:p>
          <a:p>
            <a:r>
              <a:rPr lang="en-US" altLang="zh-TW" smtClean="0"/>
              <a:t>Df.t</a:t>
            </a:r>
            <a:r>
              <a:rPr lang="en-US" altLang="zh-TW" smtClean="0"/>
              <a:t>o_csv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fname</a:t>
            </a:r>
            <a:r>
              <a:rPr lang="en-US" altLang="zh-TW" dirty="0" smtClean="0"/>
              <a:t>=none</a:t>
            </a:r>
            <a:r>
              <a:rPr lang="en-US" altLang="zh-TW" dirty="0"/>
              <a:t>, </a:t>
            </a:r>
            <a:r>
              <a:rPr lang="en-US" altLang="zh-TW" dirty="0" smtClean="0"/>
              <a:t>encoding=</a:t>
            </a:r>
            <a:r>
              <a:rPr lang="en-US" altLang="zh-TW" dirty="0" err="1" smtClean="0"/>
              <a:t>none,sep</a:t>
            </a:r>
            <a:r>
              <a:rPr lang="en-US" altLang="zh-TW" dirty="0" smtClean="0"/>
              <a:t>=‘,’,header=</a:t>
            </a:r>
            <a:r>
              <a:rPr lang="en-US" altLang="zh-TW" dirty="0" err="1" smtClean="0"/>
              <a:t>True,index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True,na_rep</a:t>
            </a:r>
            <a:r>
              <a:rPr lang="en-US" altLang="zh-TW" dirty="0" smtClean="0"/>
              <a:t>=‘’,</a:t>
            </a:r>
            <a:r>
              <a:rPr lang="en-US" altLang="zh-TW" dirty="0" err="1" smtClean="0"/>
              <a:t>float_format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None,line_terminator</a:t>
            </a:r>
            <a:r>
              <a:rPr lang="en-US" altLang="zh-TW" dirty="0" smtClean="0"/>
              <a:t>=‘\</a:t>
            </a:r>
            <a:r>
              <a:rPr lang="en-US" altLang="zh-TW" dirty="0" err="1" smtClean="0"/>
              <a:t>n’,options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 smtClean="0"/>
              <a:t>Df.read_csv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fname</a:t>
            </a:r>
            <a:r>
              <a:rPr lang="en-US" altLang="zh-TW" dirty="0" smtClean="0"/>
              <a:t>=none</a:t>
            </a:r>
            <a:r>
              <a:rPr lang="en-US" altLang="zh-TW" dirty="0"/>
              <a:t>, encoding=</a:t>
            </a:r>
            <a:r>
              <a:rPr lang="en-US" altLang="zh-TW" dirty="0" err="1"/>
              <a:t>none,sep</a:t>
            </a:r>
            <a:r>
              <a:rPr lang="en-US" altLang="zh-TW" dirty="0" smtClean="0"/>
              <a:t>=‘,’,delimiter=</a:t>
            </a:r>
            <a:r>
              <a:rPr lang="en-US" altLang="zh-TW" dirty="0" err="1" smtClean="0"/>
              <a:t>None,dtype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none,name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none,header</a:t>
            </a:r>
            <a:r>
              <a:rPr lang="en-US" altLang="zh-TW" dirty="0" smtClean="0"/>
              <a:t>=‘infer’,</a:t>
            </a:r>
            <a:r>
              <a:rPr lang="en-US" altLang="zh-TW" dirty="0" err="1" smtClean="0"/>
              <a:t>usecols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None,nrows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None,options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58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的異質矩陣運算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r>
              <a:rPr lang="zh-TW" altLang="en-US" dirty="0" smtClean="0"/>
              <a:t>建構於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之上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可使用其通用函式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zh-TW" altLang="en-US" dirty="0" smtClean="0"/>
              <a:t>異質陣列</a:t>
            </a:r>
            <a:endParaRPr lang="en-US" altLang="zh-TW" dirty="0"/>
          </a:p>
          <a:p>
            <a:pPr lvl="1"/>
            <a:r>
              <a:rPr lang="en-US" altLang="zh-TW" dirty="0" smtClean="0"/>
              <a:t>Series,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, Panel </a:t>
            </a:r>
            <a:r>
              <a:rPr lang="en-US" altLang="zh-TW" dirty="0" smtClean="0">
                <a:sym typeface="Wingdings" panose="05000000000000000000" pitchFamily="2" charset="2"/>
              </a:rPr>
              <a:t> 1/2/3</a:t>
            </a:r>
            <a:r>
              <a:rPr lang="zh-TW" altLang="en-US" dirty="0" smtClean="0">
                <a:sym typeface="Wingdings" panose="05000000000000000000" pitchFamily="2" charset="2"/>
              </a:rPr>
              <a:t>維陣列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支援更多的資料輸出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CSV,</a:t>
            </a:r>
            <a:r>
              <a:rPr lang="zh-TW" altLang="en-US" dirty="0" smtClean="0"/>
              <a:t> </a:t>
            </a:r>
            <a:r>
              <a:rPr lang="en-US" altLang="zh-TW" dirty="0" smtClean="0"/>
              <a:t>TXT,</a:t>
            </a:r>
            <a:r>
              <a:rPr lang="zh-TW" altLang="en-US" dirty="0" smtClean="0"/>
              <a:t> </a:t>
            </a:r>
            <a:r>
              <a:rPr lang="en-US" altLang="zh-TW" dirty="0" smtClean="0"/>
              <a:t>JSON,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HTML,</a:t>
            </a:r>
            <a:r>
              <a:rPr lang="zh-TW" altLang="en-US" dirty="0" smtClean="0"/>
              <a:t> </a:t>
            </a:r>
            <a:r>
              <a:rPr lang="en-US" altLang="zh-TW" dirty="0" smtClean="0"/>
              <a:t>relational DB, Excel, </a:t>
            </a:r>
            <a:r>
              <a:rPr lang="zh-TW" altLang="en-US" dirty="0" smtClean="0"/>
              <a:t>剪貼簿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提供資料前處理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補值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去空值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pandas</a:t>
            </a:r>
          </a:p>
          <a:p>
            <a:pPr lvl="2"/>
            <a:r>
              <a:rPr lang="en-US" altLang="zh-TW" dirty="0" err="1" smtClean="0"/>
              <a:t>Anacoda</a:t>
            </a:r>
            <a:r>
              <a:rPr lang="zh-TW" altLang="en-US" dirty="0" smtClean="0"/>
              <a:t>已安裝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show pandas</a:t>
            </a:r>
          </a:p>
          <a:p>
            <a:pPr lvl="2"/>
            <a:r>
              <a:rPr lang="zh-TW" altLang="en-US" dirty="0" smtClean="0"/>
              <a:t>顯示版本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7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1D</a:t>
            </a:r>
            <a:r>
              <a:rPr lang="zh-TW" altLang="en-US" dirty="0" smtClean="0"/>
              <a:t>矩陣生成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S=</a:t>
            </a:r>
            <a:r>
              <a:rPr lang="en-US" altLang="zh-TW" dirty="0" err="1" smtClean="0"/>
              <a:t>pd.Series</a:t>
            </a:r>
            <a:r>
              <a:rPr lang="en-US" altLang="zh-TW" dirty="0" smtClean="0"/>
              <a:t>(data=None, index=None, name=None, option parameters)</a:t>
            </a:r>
          </a:p>
          <a:p>
            <a:pPr lvl="1"/>
            <a:r>
              <a:rPr lang="en-US" altLang="zh-TW" dirty="0" smtClean="0"/>
              <a:t>data</a:t>
            </a:r>
            <a:r>
              <a:rPr lang="zh-TW" altLang="en-US" dirty="0" smtClean="0"/>
              <a:t>可以是</a:t>
            </a:r>
            <a:r>
              <a:rPr lang="en-US" altLang="zh-TW" dirty="0" err="1" smtClean="0"/>
              <a:t>tuple,list,dict,ndarray</a:t>
            </a:r>
            <a:r>
              <a:rPr lang="en-US" altLang="zh-TW" dirty="0" smtClean="0"/>
              <a:t>,</a:t>
            </a:r>
            <a:r>
              <a:rPr lang="zh-TW" altLang="en-US" dirty="0" smtClean="0"/>
              <a:t>純量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index</a:t>
            </a:r>
            <a:r>
              <a:rPr lang="en-US" altLang="zh-TW" dirty="0" err="1" smtClean="0">
                <a:sym typeface="Wingdings" panose="05000000000000000000" pitchFamily="2" charset="2"/>
              </a:rPr>
              <a:t>row</a:t>
            </a:r>
            <a:r>
              <a:rPr lang="en-US" altLang="zh-TW" dirty="0" smtClean="0">
                <a:sym typeface="Wingdings" panose="05000000000000000000" pitchFamily="2" charset="2"/>
              </a:rPr>
              <a:t> index name, list </a:t>
            </a:r>
            <a:r>
              <a:rPr lang="zh-TW" altLang="en-US" dirty="0" smtClean="0">
                <a:sym typeface="Wingdings" panose="05000000000000000000" pitchFamily="2" charset="2"/>
              </a:rPr>
              <a:t>或 </a:t>
            </a:r>
            <a:r>
              <a:rPr lang="en-US" altLang="zh-TW" dirty="0" smtClean="0">
                <a:sym typeface="Wingdings" panose="05000000000000000000" pitchFamily="2" charset="2"/>
              </a:rPr>
              <a:t>tuple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name</a:t>
            </a:r>
            <a:r>
              <a:rPr lang="zh-TW" altLang="en-US" dirty="0" smtClean="0">
                <a:sym typeface="Wingdings" panose="05000000000000000000" pitchFamily="2" charset="2"/>
              </a:rPr>
              <a:t>無特殊意義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僅指定</a:t>
            </a:r>
            <a:r>
              <a:rPr lang="en-US" altLang="zh-TW" dirty="0" smtClean="0">
                <a:sym typeface="Wingdings" panose="05000000000000000000" pitchFamily="2" charset="2"/>
              </a:rPr>
              <a:t>Series</a:t>
            </a:r>
            <a:r>
              <a:rPr lang="zh-TW" altLang="en-US" dirty="0" smtClean="0">
                <a:sym typeface="Wingdings" panose="05000000000000000000" pitchFamily="2" charset="2"/>
              </a:rPr>
              <a:t>物件的</a:t>
            </a:r>
            <a:r>
              <a:rPr lang="en-US" altLang="zh-TW" dirty="0" smtClean="0">
                <a:sym typeface="Wingdings" panose="05000000000000000000" pitchFamily="2" charset="2"/>
              </a:rPr>
              <a:t>name</a:t>
            </a:r>
            <a:r>
              <a:rPr lang="zh-TW" altLang="en-US" dirty="0" smtClean="0">
                <a:sym typeface="Wingdings" panose="05000000000000000000" pitchFamily="2" charset="2"/>
              </a:rPr>
              <a:t>屬性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data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tuple/list</a:t>
            </a:r>
            <a:r>
              <a:rPr lang="zh-TW" altLang="en-US" dirty="0" smtClean="0">
                <a:sym typeface="Wingdings" panose="05000000000000000000" pitchFamily="2" charset="2"/>
              </a:rPr>
              <a:t>時</a:t>
            </a:r>
            <a:r>
              <a:rPr lang="en-US" altLang="zh-TW" dirty="0" smtClean="0">
                <a:sym typeface="Wingdings" panose="05000000000000000000" pitchFamily="2" charset="2"/>
              </a:rPr>
              <a:t>,index</a:t>
            </a:r>
            <a:r>
              <a:rPr lang="zh-TW" altLang="en-US" dirty="0" smtClean="0">
                <a:sym typeface="Wingdings" panose="05000000000000000000" pitchFamily="2" charset="2"/>
              </a:rPr>
              <a:t>個數需與</a:t>
            </a:r>
            <a:r>
              <a:rPr lang="en-US" altLang="zh-TW" dirty="0" smtClean="0">
                <a:sym typeface="Wingdings" panose="05000000000000000000" pitchFamily="2" charset="2"/>
              </a:rPr>
              <a:t>data</a:t>
            </a:r>
            <a:r>
              <a:rPr lang="zh-TW" altLang="en-US" dirty="0" smtClean="0">
                <a:sym typeface="Wingdings" panose="05000000000000000000" pitchFamily="2" charset="2"/>
              </a:rPr>
              <a:t>一致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data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err="1" smtClean="0">
                <a:sym typeface="Wingdings" panose="05000000000000000000" pitchFamily="2" charset="2"/>
              </a:rPr>
              <a:t>dict</a:t>
            </a:r>
            <a:r>
              <a:rPr lang="zh-TW" altLang="en-US" dirty="0" smtClean="0">
                <a:sym typeface="Wingdings" panose="05000000000000000000" pitchFamily="2" charset="2"/>
              </a:rPr>
              <a:t>時</a:t>
            </a:r>
            <a:r>
              <a:rPr lang="en-US" altLang="zh-TW" dirty="0" smtClean="0">
                <a:sym typeface="Wingdings" panose="05000000000000000000" pitchFamily="2" charset="2"/>
              </a:rPr>
              <a:t>,index</a:t>
            </a:r>
            <a:r>
              <a:rPr lang="zh-TW" altLang="en-US" dirty="0" smtClean="0">
                <a:sym typeface="Wingdings" panose="05000000000000000000" pitchFamily="2" charset="2"/>
              </a:rPr>
              <a:t>內容決定了</a:t>
            </a:r>
            <a:r>
              <a:rPr lang="en-US" altLang="zh-TW" dirty="0" smtClean="0">
                <a:sym typeface="Wingdings" panose="05000000000000000000" pitchFamily="2" charset="2"/>
              </a:rPr>
              <a:t>Series</a:t>
            </a:r>
            <a:r>
              <a:rPr lang="zh-TW" altLang="en-US" dirty="0" smtClean="0">
                <a:sym typeface="Wingdings" panose="05000000000000000000" pitchFamily="2" charset="2"/>
              </a:rPr>
              <a:t>的組成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個數及順序由</a:t>
            </a:r>
            <a:r>
              <a:rPr lang="en-US" altLang="zh-TW" dirty="0" smtClean="0">
                <a:sym typeface="Wingdings" panose="05000000000000000000" pitchFamily="2" charset="2"/>
              </a:rPr>
              <a:t>index</a:t>
            </a:r>
            <a:r>
              <a:rPr lang="zh-TW" altLang="en-US" dirty="0" smtClean="0">
                <a:sym typeface="Wingdings" panose="05000000000000000000" pitchFamily="2" charset="2"/>
              </a:rPr>
              <a:t>決定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en-US" altLang="zh-TW" dirty="0" err="1" smtClean="0">
                <a:sym typeface="Wingdings" panose="05000000000000000000" pitchFamily="2" charset="2"/>
              </a:rPr>
              <a:t>dict</a:t>
            </a:r>
            <a:r>
              <a:rPr lang="zh-TW" altLang="en-US" dirty="0" smtClean="0">
                <a:sym typeface="Wingdings" panose="05000000000000000000" pitchFamily="2" charset="2"/>
              </a:rPr>
              <a:t>是用來產生</a:t>
            </a:r>
            <a:r>
              <a:rPr lang="en-US" altLang="zh-TW" dirty="0" smtClean="0">
                <a:sym typeface="Wingdings" panose="05000000000000000000" pitchFamily="2" charset="2"/>
              </a:rPr>
              <a:t>Series</a:t>
            </a:r>
            <a:r>
              <a:rPr lang="zh-TW" altLang="en-US" dirty="0" smtClean="0">
                <a:sym typeface="Wingdings" panose="05000000000000000000" pitchFamily="2" charset="2"/>
              </a:rPr>
              <a:t>的資料源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若未指定</a:t>
            </a:r>
            <a:r>
              <a:rPr lang="en-US" altLang="zh-TW" dirty="0" smtClean="0">
                <a:sym typeface="Wingdings" panose="05000000000000000000" pitchFamily="2" charset="2"/>
              </a:rPr>
              <a:t>index,</a:t>
            </a:r>
            <a:r>
              <a:rPr lang="zh-TW" altLang="en-US" dirty="0" smtClean="0">
                <a:sym typeface="Wingdings" panose="05000000000000000000" pitchFamily="2" charset="2"/>
              </a:rPr>
              <a:t>以</a:t>
            </a:r>
            <a:r>
              <a:rPr lang="en-US" altLang="zh-TW" dirty="0" err="1" smtClean="0">
                <a:sym typeface="Wingdings" panose="05000000000000000000" pitchFamily="2" charset="2"/>
              </a:rPr>
              <a:t>dict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key</a:t>
            </a:r>
            <a:r>
              <a:rPr lang="zh-TW" altLang="en-US" dirty="0" smtClean="0">
                <a:sym typeface="Wingdings" panose="05000000000000000000" pitchFamily="2" charset="2"/>
              </a:rPr>
              <a:t>當成</a:t>
            </a:r>
            <a:r>
              <a:rPr lang="en-US" altLang="zh-TW" dirty="0" smtClean="0">
                <a:sym typeface="Wingdings" panose="05000000000000000000" pitchFamily="2" charset="2"/>
              </a:rPr>
              <a:t>index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index</a:t>
            </a:r>
            <a:r>
              <a:rPr lang="zh-TW" altLang="en-US" dirty="0" smtClean="0">
                <a:sym typeface="Wingdings" panose="05000000000000000000" pitchFamily="2" charset="2"/>
              </a:rPr>
              <a:t>中存在</a:t>
            </a:r>
            <a:r>
              <a:rPr lang="en-US" altLang="zh-TW" dirty="0" err="1" smtClean="0">
                <a:sym typeface="Wingdings" panose="05000000000000000000" pitchFamily="2" charset="2"/>
              </a:rPr>
              <a:t>dict</a:t>
            </a:r>
            <a:r>
              <a:rPr lang="zh-TW" altLang="en-US" dirty="0" smtClean="0">
                <a:sym typeface="Wingdings" panose="05000000000000000000" pitchFamily="2" charset="2"/>
              </a:rPr>
              <a:t>中沒有的</a:t>
            </a:r>
            <a:r>
              <a:rPr lang="en-US" altLang="zh-TW" dirty="0" smtClean="0">
                <a:sym typeface="Wingdings" panose="05000000000000000000" pitchFamily="2" charset="2"/>
              </a:rPr>
              <a:t>key</a:t>
            </a:r>
            <a:r>
              <a:rPr lang="zh-TW" altLang="en-US" dirty="0" smtClean="0">
                <a:sym typeface="Wingdings" panose="05000000000000000000" pitchFamily="2" charset="2"/>
              </a:rPr>
              <a:t>項時</a:t>
            </a:r>
            <a:r>
              <a:rPr lang="en-US" altLang="zh-TW" dirty="0" smtClean="0">
                <a:sym typeface="Wingdings" panose="05000000000000000000" pitchFamily="2" charset="2"/>
              </a:rPr>
              <a:t>,Series</a:t>
            </a:r>
            <a:r>
              <a:rPr lang="zh-TW" altLang="en-US" dirty="0" smtClean="0">
                <a:sym typeface="Wingdings" panose="05000000000000000000" pitchFamily="2" charset="2"/>
              </a:rPr>
              <a:t>該項之值為</a:t>
            </a:r>
            <a:r>
              <a:rPr lang="en-US" altLang="zh-TW" dirty="0" err="1" smtClean="0">
                <a:sym typeface="Wingdings" panose="05000000000000000000" pitchFamily="2" charset="2"/>
              </a:rPr>
              <a:t>NaN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data</a:t>
            </a:r>
            <a:r>
              <a:rPr lang="zh-TW" altLang="en-US" dirty="0" smtClean="0">
                <a:sym typeface="Wingdings" panose="05000000000000000000" pitchFamily="2" charset="2"/>
              </a:rPr>
              <a:t>為純量時</a:t>
            </a:r>
            <a:r>
              <a:rPr lang="en-US" altLang="zh-TW" dirty="0">
                <a:sym typeface="Wingdings" panose="05000000000000000000" pitchFamily="2" charset="2"/>
              </a:rPr>
              <a:t>,index</a:t>
            </a:r>
            <a:r>
              <a:rPr lang="zh-TW" altLang="en-US" dirty="0" smtClean="0">
                <a:sym typeface="Wingdings" panose="05000000000000000000" pitchFamily="2" charset="2"/>
              </a:rPr>
              <a:t>內容個數決定</a:t>
            </a:r>
            <a:r>
              <a:rPr lang="zh-TW" altLang="en-US" dirty="0">
                <a:sym typeface="Wingdings" panose="05000000000000000000" pitchFamily="2" charset="2"/>
              </a:rPr>
              <a:t>了</a:t>
            </a:r>
            <a:r>
              <a:rPr lang="en-US" altLang="zh-TW" dirty="0">
                <a:sym typeface="Wingdings" panose="05000000000000000000" pitchFamily="2" charset="2"/>
              </a:rPr>
              <a:t>Series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zh-TW" altLang="en-US" dirty="0" smtClean="0">
                <a:sym typeface="Wingdings" panose="05000000000000000000" pitchFamily="2" charset="2"/>
              </a:rPr>
              <a:t>組成個數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純量擴展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8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1D</a:t>
            </a:r>
            <a:r>
              <a:rPr lang="zh-TW" altLang="en-US" dirty="0" smtClean="0"/>
              <a:t>矩陣生成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1412776"/>
            <a:ext cx="3924436" cy="5262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t=(1,'t',True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l=list(t)</a:t>
            </a:r>
          </a:p>
          <a:p>
            <a:r>
              <a:rPr lang="en-US" altLang="zh-TW" sz="2400" dirty="0"/>
              <a:t>s=</a:t>
            </a:r>
            <a:r>
              <a:rPr lang="en-US" altLang="zh-TW" sz="2400" dirty="0" err="1"/>
              <a:t>pd.Series</a:t>
            </a:r>
            <a:r>
              <a:rPr lang="en-US" altLang="zh-TW" sz="2400" dirty="0"/>
              <a:t>(t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(l)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t,index</a:t>
            </a:r>
            <a:r>
              <a:rPr lang="en-US" altLang="zh-TW" sz="2400" dirty="0" smtClean="0"/>
              <a:t>=[5,6,7])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/>
              <a:t>d={'a':1,2:'b','c':'x</a:t>
            </a:r>
            <a:r>
              <a:rPr lang="en-US" altLang="zh-TW" sz="2400" dirty="0" smtClean="0"/>
              <a:t>'}</a:t>
            </a:r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(d)</a:t>
            </a:r>
          </a:p>
          <a:p>
            <a:r>
              <a:rPr lang="en-US" altLang="zh-TW" sz="2400" dirty="0"/>
              <a:t>s=</a:t>
            </a:r>
            <a:r>
              <a:rPr lang="en-US" altLang="zh-TW" sz="2400" dirty="0" err="1"/>
              <a:t>pd.Series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d,index</a:t>
            </a:r>
            <a:r>
              <a:rPr lang="en-US" altLang="zh-TW" sz="2400" dirty="0" smtClean="0"/>
              <a:t>=[</a:t>
            </a:r>
            <a:r>
              <a:rPr lang="en-US" altLang="zh-TW" sz="2400" dirty="0"/>
              <a:t>'c</a:t>
            </a:r>
            <a:r>
              <a:rPr lang="en-US" altLang="zh-TW" sz="2400" dirty="0" smtClean="0"/>
              <a:t>',</a:t>
            </a:r>
            <a:r>
              <a:rPr lang="en-US" altLang="zh-TW" sz="2400" dirty="0"/>
              <a:t> 'a'</a:t>
            </a:r>
            <a:r>
              <a:rPr lang="en-US" altLang="zh-TW" sz="2400" dirty="0" smtClean="0"/>
              <a:t>])</a:t>
            </a:r>
          </a:p>
          <a:p>
            <a:r>
              <a:rPr lang="en-US" altLang="zh-TW" sz="2400" dirty="0"/>
              <a:t>s=</a:t>
            </a:r>
            <a:r>
              <a:rPr lang="en-US" altLang="zh-TW" sz="2400" dirty="0" err="1"/>
              <a:t>pd.Series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d,index</a:t>
            </a:r>
            <a:r>
              <a:rPr lang="en-US" altLang="zh-TW" sz="2400" dirty="0"/>
              <a:t>=[</a:t>
            </a:r>
            <a:r>
              <a:rPr lang="en-US" altLang="zh-TW" sz="2400" dirty="0" smtClean="0"/>
              <a:t>5,2,7])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np.arange</a:t>
            </a:r>
            <a:r>
              <a:rPr lang="en-US" altLang="zh-TW" sz="2400" dirty="0" smtClean="0"/>
              <a:t>(1,9,3)</a:t>
            </a:r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(7,index=[</a:t>
            </a:r>
            <a:r>
              <a:rPr lang="en-US" altLang="zh-TW" sz="2400" dirty="0"/>
              <a:t>'c', 'a</a:t>
            </a:r>
            <a:r>
              <a:rPr lang="en-US" altLang="zh-TW" sz="2400" dirty="0" smtClean="0"/>
              <a:t>'])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16016" y="1340768"/>
            <a:ext cx="3924436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t=(1,'t',True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l=list(t)</a:t>
            </a:r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t,index</a:t>
            </a:r>
            <a:r>
              <a:rPr lang="en-US" altLang="zh-TW" sz="2400" dirty="0" smtClean="0"/>
              <a:t>=[5,6])</a:t>
            </a:r>
            <a:endParaRPr lang="en-US" altLang="zh-TW" sz="2400" dirty="0"/>
          </a:p>
          <a:p>
            <a:r>
              <a:rPr lang="en-US" altLang="zh-TW" sz="2400" dirty="0"/>
              <a:t>s=</a:t>
            </a:r>
            <a:r>
              <a:rPr lang="en-US" altLang="zh-TW" sz="2400" dirty="0" err="1"/>
              <a:t>pd.Series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t,index</a:t>
            </a:r>
            <a:r>
              <a:rPr lang="en-US" altLang="zh-TW" sz="2400" dirty="0"/>
              <a:t>=[</a:t>
            </a:r>
            <a:r>
              <a:rPr lang="en-US" altLang="zh-TW" sz="2400" dirty="0" smtClean="0"/>
              <a:t>5,6,7,8])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0589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的一維陣列運算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陣列存取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使用註標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若指定</a:t>
            </a:r>
            <a:r>
              <a:rPr lang="en-US" altLang="zh-TW" dirty="0" smtClean="0">
                <a:sym typeface="Wingdings" panose="05000000000000000000" pitchFamily="2" charset="2"/>
              </a:rPr>
              <a:t>index</a:t>
            </a:r>
            <a:r>
              <a:rPr lang="zh-TW" altLang="en-US" dirty="0" smtClean="0">
                <a:sym typeface="Wingdings" panose="05000000000000000000" pitchFamily="2" charset="2"/>
              </a:rPr>
              <a:t>之成員含數值項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時只能使用</a:t>
            </a:r>
            <a:r>
              <a:rPr lang="en-US" altLang="zh-TW" dirty="0" smtClean="0">
                <a:sym typeface="Wingdings" panose="05000000000000000000" pitchFamily="2" charset="2"/>
              </a:rPr>
              <a:t>index</a:t>
            </a:r>
            <a:r>
              <a:rPr lang="zh-TW" altLang="en-US" dirty="0" smtClean="0">
                <a:sym typeface="Wingdings" panose="05000000000000000000" pitchFamily="2" charset="2"/>
              </a:rPr>
              <a:t>內容當註標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ym typeface="Wingdings" panose="05000000000000000000" pitchFamily="2" charset="2"/>
              </a:rPr>
              <a:t>dict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key</a:t>
            </a:r>
            <a:r>
              <a:rPr lang="zh-TW" altLang="en-US" dirty="0" smtClean="0">
                <a:sym typeface="Wingdings" panose="05000000000000000000" pitchFamily="2" charset="2"/>
              </a:rPr>
              <a:t>亦是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；其餘可使用</a:t>
            </a:r>
            <a:r>
              <a:rPr lang="en-US" altLang="zh-TW" dirty="0" smtClean="0">
                <a:sym typeface="Wingdings" panose="05000000000000000000" pitchFamily="2" charset="2"/>
              </a:rPr>
              <a:t>index</a:t>
            </a:r>
            <a:r>
              <a:rPr lang="zh-TW" altLang="en-US" dirty="0" smtClean="0">
                <a:sym typeface="Wingdings" panose="05000000000000000000" pitchFamily="2" charset="2"/>
              </a:rPr>
              <a:t>或原本陣列的整數註標存取陣列元素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A[0],A[-2]</a:t>
            </a:r>
          </a:p>
          <a:p>
            <a:pPr lvl="1"/>
            <a:r>
              <a:rPr lang="zh-TW" altLang="en-US" dirty="0" smtClean="0"/>
              <a:t>使用切片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產生新的子陣列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不論是否指定</a:t>
            </a:r>
            <a:r>
              <a:rPr lang="en-US" altLang="zh-TW" dirty="0" smtClean="0">
                <a:sym typeface="Wingdings" panose="05000000000000000000" pitchFamily="2" charset="2"/>
              </a:rPr>
              <a:t>index,</a:t>
            </a:r>
            <a:r>
              <a:rPr lang="zh-TW" altLang="en-US" dirty="0" smtClean="0">
                <a:sym typeface="Wingdings" panose="05000000000000000000" pitchFamily="2" charset="2"/>
              </a:rPr>
              <a:t>均同</a:t>
            </a:r>
            <a:r>
              <a:rPr lang="en-US" altLang="zh-TW" dirty="0" err="1" smtClean="0">
                <a:sym typeface="Wingdings" panose="05000000000000000000" pitchFamily="2" charset="2"/>
              </a:rPr>
              <a:t>ndarray</a:t>
            </a:r>
            <a:r>
              <a:rPr lang="zh-TW" altLang="en-US" dirty="0" smtClean="0">
                <a:sym typeface="Wingdings" panose="05000000000000000000" pitchFamily="2" charset="2"/>
              </a:rPr>
              <a:t>的原註標意義</a:t>
            </a:r>
            <a:endParaRPr lang="en-US" altLang="zh-TW" dirty="0"/>
          </a:p>
          <a:p>
            <a:pPr lvl="3"/>
            <a:r>
              <a:rPr lang="en-US" altLang="zh-TW" dirty="0" smtClean="0"/>
              <a:t>A[2:],A[2:4],A[:5]</a:t>
            </a:r>
          </a:p>
          <a:p>
            <a:pPr lvl="2"/>
            <a:r>
              <a:rPr lang="zh-TW" altLang="en-US" dirty="0" smtClean="0"/>
              <a:t>取部分元素產生新陣列時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需以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元素指定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A[[3,6]]</a:t>
            </a:r>
          </a:p>
          <a:p>
            <a:r>
              <a:rPr lang="zh-TW" altLang="en-US" dirty="0" smtClean="0"/>
              <a:t>陣列的運算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+,-,</a:t>
            </a:r>
            <a:r>
              <a:rPr lang="zh-TW" altLang="en-US" dirty="0" smtClean="0"/>
              <a:t>*</a:t>
            </a:r>
            <a:r>
              <a:rPr lang="en-US" altLang="zh-TW" dirty="0" smtClean="0"/>
              <a:t>,/,//,%,</a:t>
            </a:r>
            <a:r>
              <a:rPr lang="zh-TW" altLang="en-US" dirty="0" smtClean="0"/>
              <a:t>**</a:t>
            </a:r>
            <a:r>
              <a:rPr lang="en-US" altLang="zh-TW" dirty="0" smtClean="0"/>
              <a:t>,&gt;,&lt;,&gt;=,&lt;=,==,!=</a:t>
            </a:r>
          </a:p>
          <a:p>
            <a:pPr lvl="1"/>
            <a:r>
              <a:rPr lang="zh-TW" altLang="en-US" dirty="0" smtClean="0"/>
              <a:t>逐一作用在每一個陣列元素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運算元可以是純量或陣列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</a:t>
            </a:r>
            <a:r>
              <a:rPr lang="zh-TW" altLang="en-US" dirty="0" smtClean="0"/>
              <a:t>*</a:t>
            </a:r>
            <a:r>
              <a:rPr lang="en-US" altLang="zh-TW" dirty="0" smtClean="0"/>
              <a:t>3,A+B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78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1D</a:t>
            </a:r>
            <a:r>
              <a:rPr lang="zh-TW" altLang="en-US" dirty="0" smtClean="0"/>
              <a:t>矩陣運算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1412776"/>
            <a:ext cx="4104456" cy="30469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t=(1,'t',True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t,index</a:t>
            </a:r>
            <a:r>
              <a:rPr lang="en-US" altLang="zh-TW" sz="2400" dirty="0"/>
              <a:t>=['</a:t>
            </a:r>
            <a:r>
              <a:rPr lang="en-US" altLang="zh-TW" sz="2400" dirty="0" err="1"/>
              <a:t>a','b','c</a:t>
            </a:r>
            <a:r>
              <a:rPr lang="en-US" altLang="zh-TW" sz="2400" dirty="0" smtClean="0"/>
              <a:t>'])</a:t>
            </a:r>
          </a:p>
          <a:p>
            <a:r>
              <a:rPr lang="en-US" altLang="zh-TW" sz="2400" dirty="0"/>
              <a:t>print(s[0</a:t>
            </a:r>
            <a:r>
              <a:rPr lang="en-US" altLang="zh-TW" sz="2400" dirty="0" smtClean="0"/>
              <a:t>],s[</a:t>
            </a:r>
            <a:r>
              <a:rPr lang="en-US" altLang="zh-TW" sz="2400" dirty="0"/>
              <a:t>'b'</a:t>
            </a:r>
            <a:r>
              <a:rPr lang="en-US" altLang="zh-TW" sz="2400" dirty="0" smtClean="0"/>
              <a:t>])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/>
              <a:t>d={'a':1</a:t>
            </a:r>
            <a:r>
              <a:rPr lang="en-US" altLang="zh-TW" sz="2400" dirty="0" smtClean="0"/>
              <a:t>, 'b':</a:t>
            </a:r>
            <a:r>
              <a:rPr lang="en-US" altLang="zh-TW" sz="2400" dirty="0"/>
              <a:t>2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'c':'x</a:t>
            </a:r>
            <a:r>
              <a:rPr lang="en-US" altLang="zh-TW" sz="2400" dirty="0" smtClean="0"/>
              <a:t>'}</a:t>
            </a:r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(d)</a:t>
            </a:r>
          </a:p>
          <a:p>
            <a:r>
              <a:rPr lang="en-US" altLang="zh-TW" sz="2400" dirty="0" smtClean="0"/>
              <a:t>print(s[-2],</a:t>
            </a:r>
            <a:r>
              <a:rPr lang="en-US" altLang="zh-TW" sz="2400" dirty="0"/>
              <a:t>s['b'])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16016" y="1340768"/>
            <a:ext cx="3924436" cy="2677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t=(1,'t',True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t,index</a:t>
            </a:r>
            <a:r>
              <a:rPr lang="en-US" altLang="zh-TW" sz="2400" dirty="0"/>
              <a:t>=[</a:t>
            </a:r>
            <a:r>
              <a:rPr lang="en-US" altLang="zh-TW" sz="2400" dirty="0" smtClean="0"/>
              <a:t>5,6,7])</a:t>
            </a:r>
            <a:endParaRPr lang="en-US" altLang="zh-TW" sz="2400" dirty="0"/>
          </a:p>
          <a:p>
            <a:r>
              <a:rPr lang="en-US" altLang="zh-TW" sz="2400" dirty="0" smtClean="0"/>
              <a:t>print(s[0],s[-1])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d={'a':1, </a:t>
            </a:r>
            <a:r>
              <a:rPr lang="en-US" altLang="zh-TW" sz="2400" dirty="0" smtClean="0"/>
              <a:t>2:'b',</a:t>
            </a:r>
            <a:r>
              <a:rPr lang="en-US" altLang="zh-TW" sz="2400" dirty="0"/>
              <a:t>'c':'x'}</a:t>
            </a:r>
          </a:p>
          <a:p>
            <a:r>
              <a:rPr lang="en-US" altLang="zh-TW" sz="2400" dirty="0"/>
              <a:t>s=</a:t>
            </a:r>
            <a:r>
              <a:rPr lang="en-US" altLang="zh-TW" sz="2400" dirty="0" err="1"/>
              <a:t>pd.Series</a:t>
            </a:r>
            <a:r>
              <a:rPr lang="en-US" altLang="zh-TW" sz="2400" dirty="0"/>
              <a:t>(d)</a:t>
            </a:r>
          </a:p>
          <a:p>
            <a:r>
              <a:rPr lang="en-US" altLang="zh-TW" sz="2400" dirty="0"/>
              <a:t>print(s[-2],</a:t>
            </a:r>
            <a:r>
              <a:rPr lang="en-US" altLang="zh-TW" sz="2400" dirty="0" smtClean="0"/>
              <a:t>s[0])</a:t>
            </a:r>
          </a:p>
        </p:txBody>
      </p:sp>
    </p:spTree>
    <p:extLst>
      <p:ext uri="{BB962C8B-B14F-4D97-AF65-F5344CB8AC3E}">
        <p14:creationId xmlns:p14="http://schemas.microsoft.com/office/powerpoint/2010/main" val="227110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2D</a:t>
            </a:r>
            <a:r>
              <a:rPr lang="zh-TW" altLang="en-US" dirty="0"/>
              <a:t>矩陣生成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S=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(data=None</a:t>
            </a:r>
            <a:r>
              <a:rPr lang="en-US" altLang="zh-TW" dirty="0"/>
              <a:t>, index=None, </a:t>
            </a:r>
            <a:r>
              <a:rPr lang="en-US" altLang="zh-TW" dirty="0" smtClean="0"/>
              <a:t>column=None</a:t>
            </a:r>
            <a:r>
              <a:rPr lang="en-US" altLang="zh-TW" dirty="0"/>
              <a:t>, option parameters)</a:t>
            </a:r>
          </a:p>
          <a:p>
            <a:pPr lvl="1"/>
            <a:r>
              <a:rPr lang="en-US" altLang="zh-TW" dirty="0"/>
              <a:t>data</a:t>
            </a:r>
            <a:r>
              <a:rPr lang="zh-TW" altLang="en-US" dirty="0"/>
              <a:t>可以是</a:t>
            </a:r>
            <a:r>
              <a:rPr lang="en-US" altLang="zh-TW" dirty="0" err="1" smtClean="0"/>
              <a:t>tuple,list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但其元素為</a:t>
            </a:r>
            <a:r>
              <a:rPr lang="en-US" altLang="zh-TW" dirty="0" err="1" smtClean="0"/>
              <a:t>dict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dict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可以不同</a:t>
            </a:r>
            <a:r>
              <a:rPr lang="en-US" altLang="zh-TW" dirty="0" smtClean="0">
                <a:sym typeface="Wingdings" panose="05000000000000000000" pitchFamily="2" charset="2"/>
              </a:rPr>
              <a:t>column index name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column</a:t>
            </a:r>
            <a:r>
              <a:rPr lang="zh-TW" altLang="en-US" dirty="0" smtClean="0">
                <a:sym typeface="Wingdings" panose="05000000000000000000" pitchFamily="2" charset="2"/>
              </a:rPr>
              <a:t>取所有</a:t>
            </a:r>
            <a:r>
              <a:rPr lang="en-US" altLang="zh-TW" dirty="0" err="1" smtClean="0">
                <a:sym typeface="Wingdings" panose="05000000000000000000" pitchFamily="2" charset="2"/>
              </a:rPr>
              <a:t>dict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key</a:t>
            </a:r>
            <a:r>
              <a:rPr lang="zh-TW" altLang="en-US" dirty="0" smtClean="0">
                <a:sym typeface="Wingdings" panose="05000000000000000000" pitchFamily="2" charset="2"/>
              </a:rPr>
              <a:t>的聯集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缺值補</a:t>
            </a:r>
            <a:r>
              <a:rPr lang="en-US" altLang="zh-TW" dirty="0" err="1" smtClean="0">
                <a:sym typeface="Wingdings" panose="05000000000000000000" pitchFamily="2" charset="2"/>
              </a:rPr>
              <a:t>NaN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</a:t>
            </a:r>
            <a:r>
              <a:rPr lang="zh-TW" altLang="en-US" dirty="0" smtClean="0"/>
              <a:t>可以是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的值是</a:t>
            </a:r>
            <a:r>
              <a:rPr lang="en-US" altLang="zh-TW" dirty="0" smtClean="0"/>
              <a:t>list,tuple,dict,1D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ndarray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dict</a:t>
            </a:r>
            <a:r>
              <a:rPr lang="zh-TW" altLang="en-US" dirty="0" smtClean="0"/>
              <a:t>每項值的</a:t>
            </a:r>
            <a:r>
              <a:rPr lang="en-US" altLang="zh-TW" dirty="0" smtClean="0"/>
              <a:t>list/tuple/</a:t>
            </a:r>
            <a:r>
              <a:rPr lang="en-US" altLang="zh-TW" dirty="0" err="1" smtClean="0"/>
              <a:t>ndarry</a:t>
            </a:r>
            <a:r>
              <a:rPr lang="zh-TW" altLang="en-US" dirty="0" smtClean="0"/>
              <a:t>元素個數必須相同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此時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是</a:t>
            </a:r>
            <a:r>
              <a:rPr lang="en-US" altLang="zh-TW" dirty="0" smtClean="0"/>
              <a:t>row index name</a:t>
            </a:r>
          </a:p>
          <a:p>
            <a:pPr lvl="2"/>
            <a:r>
              <a:rPr lang="en-US" altLang="zh-TW" dirty="0" err="1"/>
              <a:t>dict</a:t>
            </a:r>
            <a:r>
              <a:rPr lang="zh-TW" altLang="en-US" dirty="0"/>
              <a:t>每項值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元素個數不必相同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補</a:t>
            </a:r>
            <a:r>
              <a:rPr lang="en-US" altLang="zh-TW" dirty="0" err="1" smtClean="0">
                <a:sym typeface="Wingdings" panose="05000000000000000000" pitchFamily="2" charset="2"/>
              </a:rPr>
              <a:t>NaN</a:t>
            </a:r>
            <a:endParaRPr lang="en-US" altLang="zh-TW" dirty="0"/>
          </a:p>
          <a:p>
            <a:pPr lvl="3"/>
            <a:r>
              <a:rPr lang="zh-TW" altLang="en-US" dirty="0"/>
              <a:t>此時</a:t>
            </a:r>
            <a:r>
              <a:rPr lang="en-US" altLang="zh-TW" dirty="0" err="1"/>
              <a:t>dict</a:t>
            </a:r>
            <a:r>
              <a:rPr lang="zh-TW" altLang="en-US" dirty="0"/>
              <a:t>的</a:t>
            </a:r>
            <a:r>
              <a:rPr lang="en-US" altLang="zh-TW" dirty="0"/>
              <a:t>key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columnindex</a:t>
            </a:r>
            <a:r>
              <a:rPr lang="en-US" altLang="zh-TW" dirty="0" smtClean="0"/>
              <a:t> name</a:t>
            </a:r>
          </a:p>
          <a:p>
            <a:pPr lvl="1"/>
            <a:r>
              <a:rPr lang="en-US" altLang="zh-TW" dirty="0" smtClean="0"/>
              <a:t>2D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ndarray,Series</a:t>
            </a:r>
            <a:r>
              <a:rPr lang="zh-TW" altLang="en-US" dirty="0" smtClean="0"/>
              <a:t>或其他</a:t>
            </a:r>
            <a:r>
              <a:rPr lang="en-US" altLang="zh-TW" dirty="0" err="1" smtClean="0"/>
              <a:t>DataFrame</a:t>
            </a:r>
            <a:endParaRPr lang="en-US" altLang="zh-TW" dirty="0"/>
          </a:p>
          <a:p>
            <a:pPr lvl="1"/>
            <a:r>
              <a:rPr lang="en-US" altLang="zh-TW" dirty="0" err="1"/>
              <a:t>index</a:t>
            </a:r>
            <a:r>
              <a:rPr lang="en-US" altLang="zh-TW" dirty="0" err="1">
                <a:sym typeface="Wingdings" panose="05000000000000000000" pitchFamily="2" charset="2"/>
              </a:rPr>
              <a:t>row</a:t>
            </a:r>
            <a:r>
              <a:rPr lang="en-US" altLang="zh-TW" dirty="0">
                <a:sym typeface="Wingdings" panose="05000000000000000000" pitchFamily="2" charset="2"/>
              </a:rPr>
              <a:t> index name, list </a:t>
            </a:r>
            <a:r>
              <a:rPr lang="zh-TW" altLang="en-US" dirty="0">
                <a:sym typeface="Wingdings" panose="05000000000000000000" pitchFamily="2" charset="2"/>
              </a:rPr>
              <a:t>或 </a:t>
            </a:r>
            <a:r>
              <a:rPr lang="en-US" altLang="zh-TW" dirty="0">
                <a:sym typeface="Wingdings" panose="05000000000000000000" pitchFamily="2" charset="2"/>
              </a:rPr>
              <a:t>tuple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columns</a:t>
            </a:r>
            <a:r>
              <a:rPr lang="en-US" altLang="zh-TW" dirty="0" err="1">
                <a:sym typeface="Wingdings" panose="05000000000000000000" pitchFamily="2" charset="2"/>
              </a:rPr>
              <a:t>column</a:t>
            </a:r>
            <a:r>
              <a:rPr lang="en-US" altLang="zh-TW" dirty="0">
                <a:sym typeface="Wingdings" panose="05000000000000000000" pitchFamily="2" charset="2"/>
              </a:rPr>
              <a:t> index name, list </a:t>
            </a:r>
            <a:r>
              <a:rPr lang="zh-TW" altLang="en-US" dirty="0">
                <a:sym typeface="Wingdings" panose="05000000000000000000" pitchFamily="2" charset="2"/>
              </a:rPr>
              <a:t>或 </a:t>
            </a:r>
            <a:r>
              <a:rPr lang="en-US" altLang="zh-TW" dirty="0" smtClean="0">
                <a:sym typeface="Wingdings" panose="05000000000000000000" pitchFamily="2" charset="2"/>
              </a:rPr>
              <a:t>tuple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欄位取所有</a:t>
            </a:r>
            <a:r>
              <a:rPr lang="en-US" altLang="zh-TW" dirty="0" smtClean="0">
                <a:sym typeface="Wingdings" panose="05000000000000000000" pitchFamily="2" charset="2"/>
              </a:rPr>
              <a:t>data</a:t>
            </a:r>
            <a:r>
              <a:rPr lang="zh-TW" altLang="en-US" dirty="0" smtClean="0">
                <a:sym typeface="Wingdings" panose="05000000000000000000" pitchFamily="2" charset="2"/>
              </a:rPr>
              <a:t>項的聯集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無對應欄位值者以</a:t>
            </a:r>
            <a:r>
              <a:rPr lang="en-US" altLang="zh-TW" dirty="0" err="1" smtClean="0">
                <a:sym typeface="Wingdings" panose="05000000000000000000" pitchFamily="2" charset="2"/>
              </a:rPr>
              <a:t>NaN</a:t>
            </a:r>
            <a:r>
              <a:rPr lang="zh-TW" altLang="en-US" dirty="0" smtClean="0">
                <a:sym typeface="Wingdings" panose="05000000000000000000" pitchFamily="2" charset="2"/>
              </a:rPr>
              <a:t>填入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index/columns</a:t>
            </a:r>
            <a:r>
              <a:rPr lang="zh-TW" altLang="en-US" dirty="0" smtClean="0">
                <a:sym typeface="Wingdings" panose="05000000000000000000" pitchFamily="2" charset="2"/>
              </a:rPr>
              <a:t>內容</a:t>
            </a:r>
            <a:r>
              <a:rPr lang="zh-TW" altLang="en-US" dirty="0">
                <a:sym typeface="Wingdings" panose="05000000000000000000" pitchFamily="2" charset="2"/>
              </a:rPr>
              <a:t>決定</a:t>
            </a:r>
            <a:r>
              <a:rPr lang="zh-TW" altLang="en-US" dirty="0" smtClean="0">
                <a:sym typeface="Wingdings" panose="05000000000000000000" pitchFamily="2" charset="2"/>
              </a:rPr>
              <a:t>了</a:t>
            </a:r>
            <a:r>
              <a:rPr lang="en-US" altLang="zh-TW" dirty="0" err="1" smtClean="0">
                <a:sym typeface="Wingdings" panose="05000000000000000000" pitchFamily="2" charset="2"/>
              </a:rPr>
              <a:t>DataFrame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組成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個數及順序由</a:t>
            </a:r>
            <a:r>
              <a:rPr lang="en-US" altLang="zh-TW" dirty="0" smtClean="0">
                <a:sym typeface="Wingdings" panose="05000000000000000000" pitchFamily="2" charset="2"/>
              </a:rPr>
              <a:t>index/columns</a:t>
            </a:r>
            <a:r>
              <a:rPr lang="zh-TW" altLang="en-US" dirty="0" smtClean="0">
                <a:sym typeface="Wingdings" panose="05000000000000000000" pitchFamily="2" charset="2"/>
              </a:rPr>
              <a:t>決定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en-US" altLang="zh-TW" dirty="0" smtClean="0">
                <a:sym typeface="Wingdings" panose="05000000000000000000" pitchFamily="2" charset="2"/>
              </a:rPr>
              <a:t>data</a:t>
            </a:r>
            <a:r>
              <a:rPr lang="zh-TW" altLang="en-US" dirty="0" smtClean="0">
                <a:sym typeface="Wingdings" panose="05000000000000000000" pitchFamily="2" charset="2"/>
              </a:rPr>
              <a:t>是</a:t>
            </a:r>
            <a:r>
              <a:rPr lang="zh-TW" altLang="en-US" dirty="0">
                <a:sym typeface="Wingdings" panose="05000000000000000000" pitchFamily="2" charset="2"/>
              </a:rPr>
              <a:t>用來</a:t>
            </a:r>
            <a:r>
              <a:rPr lang="zh-TW" altLang="en-US" dirty="0" smtClean="0">
                <a:sym typeface="Wingdings" panose="05000000000000000000" pitchFamily="2" charset="2"/>
              </a:rPr>
              <a:t>產生</a:t>
            </a:r>
            <a:r>
              <a:rPr lang="en-US" altLang="zh-TW" dirty="0" err="1" smtClean="0">
                <a:sym typeface="Wingdings" panose="05000000000000000000" pitchFamily="2" charset="2"/>
              </a:rPr>
              <a:t>DatFrame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資料源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index/columns</a:t>
            </a:r>
            <a:r>
              <a:rPr lang="zh-TW" altLang="en-US" dirty="0" smtClean="0">
                <a:sym typeface="Wingdings" panose="05000000000000000000" pitchFamily="2" charset="2"/>
              </a:rPr>
              <a:t>設定了</a:t>
            </a:r>
            <a:r>
              <a:rPr lang="en-US" altLang="zh-TW" dirty="0" err="1" smtClean="0">
                <a:sym typeface="Wingdings" panose="05000000000000000000" pitchFamily="2" charset="2"/>
              </a:rPr>
              <a:t>DataFrame</a:t>
            </a:r>
            <a:r>
              <a:rPr lang="zh-TW" altLang="en-US" dirty="0" smtClean="0">
                <a:sym typeface="Wingdings" panose="05000000000000000000" pitchFamily="2" charset="2"/>
              </a:rPr>
              <a:t>的屬性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964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2D</a:t>
            </a:r>
            <a:r>
              <a:rPr lang="zh-TW" altLang="en-US" dirty="0" smtClean="0"/>
              <a:t>矩陣生成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7504" y="1412776"/>
            <a:ext cx="4896544" cy="41549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data1=[{'a':1,'b':2},{'a':3,'d':5,'e':7</a:t>
            </a:r>
            <a:r>
              <a:rPr lang="en-US" altLang="zh-TW" sz="2400" dirty="0" smtClean="0"/>
              <a:t>}]</a:t>
            </a:r>
          </a:p>
          <a:p>
            <a:r>
              <a:rPr lang="en-US" altLang="zh-TW" sz="2400" dirty="0" err="1"/>
              <a:t>df</a:t>
            </a:r>
            <a:r>
              <a:rPr lang="en-US" altLang="zh-TW" sz="2400" dirty="0"/>
              <a:t>=</a:t>
            </a:r>
            <a:r>
              <a:rPr lang="en-US" altLang="zh-TW" sz="2400" dirty="0" err="1"/>
              <a:t>pd.DataFrame</a:t>
            </a:r>
            <a:r>
              <a:rPr lang="en-US" altLang="zh-TW" sz="2400" dirty="0"/>
              <a:t>(data1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data2=</a:t>
            </a:r>
            <a:r>
              <a:rPr lang="en-US" altLang="zh-TW" sz="2400" dirty="0"/>
              <a:t> ={'aa':[1,2,3],'bb':[</a:t>
            </a:r>
            <a:r>
              <a:rPr lang="en-US" altLang="zh-TW" sz="2400" dirty="0" smtClean="0"/>
              <a:t>9,7,5]} </a:t>
            </a:r>
          </a:p>
          <a:p>
            <a:r>
              <a:rPr lang="en-US" altLang="zh-TW" sz="2400" dirty="0" err="1" smtClean="0"/>
              <a:t>df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pd.DataFrame</a:t>
            </a:r>
            <a:r>
              <a:rPr lang="en-US" altLang="zh-TW" sz="2400" dirty="0" smtClean="0"/>
              <a:t>(data2)</a:t>
            </a:r>
          </a:p>
          <a:p>
            <a:endParaRPr lang="en-US" altLang="zh-TW" sz="2400" dirty="0"/>
          </a:p>
          <a:p>
            <a:r>
              <a:rPr lang="pt-BR" altLang="zh-TW" sz="2400" dirty="0"/>
              <a:t>data3={'c1':pd.Series((1,2),index=['r1','r2']),'c2':pd.Series((3,4,5),index=['r2','r4','r6</a:t>
            </a:r>
            <a:r>
              <a:rPr lang="pt-BR" altLang="zh-TW" sz="2400" dirty="0" smtClean="0"/>
              <a:t>'])}</a:t>
            </a:r>
          </a:p>
          <a:p>
            <a:endParaRPr lang="pt-BR" altLang="zh-TW" sz="2400" dirty="0"/>
          </a:p>
          <a:p>
            <a:r>
              <a:rPr lang="pt-BR" altLang="zh-TW" sz="2400" dirty="0"/>
              <a:t>df=pd.DataFrame(data3,index=['r6','r2'],columns=['c2','c1'])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6056" y="1340768"/>
            <a:ext cx="3924436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data2={'aa':[1,2,3],'bb':[9,7]} s2=</a:t>
            </a:r>
            <a:r>
              <a:rPr lang="en-US" altLang="zh-TW" sz="2400" dirty="0" err="1"/>
              <a:t>pd.DataFrame</a:t>
            </a:r>
            <a:r>
              <a:rPr lang="en-US" altLang="zh-TW" sz="2400" dirty="0"/>
              <a:t>(data2)</a:t>
            </a:r>
            <a:endParaRPr lang="en-US" altLang="zh-TW" sz="2400" dirty="0" smtClean="0"/>
          </a:p>
          <a:p>
            <a:r>
              <a:rPr lang="en-US" altLang="zh-TW" sz="2400" dirty="0" smtClean="0"/>
              <a:t>s=</a:t>
            </a:r>
            <a:r>
              <a:rPr lang="en-US" altLang="zh-TW" sz="2400" dirty="0" err="1" smtClean="0"/>
              <a:t>pd.Series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t,index</a:t>
            </a:r>
            <a:r>
              <a:rPr lang="en-US" altLang="zh-TW" sz="2400" dirty="0" smtClean="0"/>
              <a:t>=[5,6])</a:t>
            </a:r>
            <a:endParaRPr lang="en-US" altLang="zh-TW" sz="2400" dirty="0"/>
          </a:p>
          <a:p>
            <a:r>
              <a:rPr lang="en-US" altLang="zh-TW" sz="2400" dirty="0"/>
              <a:t>s=</a:t>
            </a:r>
            <a:r>
              <a:rPr lang="en-US" altLang="zh-TW" sz="2400" dirty="0" err="1"/>
              <a:t>pd.Series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t,index</a:t>
            </a:r>
            <a:r>
              <a:rPr lang="en-US" altLang="zh-TW" sz="2400" dirty="0"/>
              <a:t>=[</a:t>
            </a:r>
            <a:r>
              <a:rPr lang="en-US" altLang="zh-TW" sz="2400" dirty="0" smtClean="0"/>
              <a:t>5,6,7,8])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5591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</a:t>
            </a:r>
            <a:r>
              <a:rPr lang="zh-TW" altLang="en-US" dirty="0" smtClean="0"/>
              <a:t>基本功能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pandas.pydata.org/pandas-docs/stable/reference/index.html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read_table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read_fwf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read_execel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read_json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read_html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read_sql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to_csv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to_json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to_html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to_excel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to_sql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通用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資料轉換</a:t>
            </a:r>
            <a:r>
              <a:rPr lang="en-US" altLang="zh-TW" dirty="0" smtClean="0"/>
              <a:t>,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merge(),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(),pivot(),</a:t>
            </a:r>
            <a:r>
              <a:rPr lang="en-US" altLang="zh-TW" dirty="0" err="1" smtClean="0"/>
              <a:t>crosstable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isna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isnull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notna</a:t>
            </a:r>
            <a:r>
              <a:rPr lang="en-US" altLang="zh-TW" dirty="0" smtClean="0"/>
              <a:t>()</a:t>
            </a:r>
            <a:r>
              <a:rPr lang="en-US" altLang="zh-TW" dirty="0" err="1" smtClean="0"/>
              <a:t>notnull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to_numeric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(),test()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262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Dragon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rago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872</TotalTime>
  <Words>1083</Words>
  <Application>Microsoft Office PowerPoint</Application>
  <PresentationFormat>如螢幕大小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华文楷体</vt:lpstr>
      <vt:lpstr>微軟正黑體</vt:lpstr>
      <vt:lpstr>新細明體</vt:lpstr>
      <vt:lpstr>Arial</vt:lpstr>
      <vt:lpstr>Cambria</vt:lpstr>
      <vt:lpstr>Maiandra GD</vt:lpstr>
      <vt:lpstr>Wingdings</vt:lpstr>
      <vt:lpstr>Wingdings 2</vt:lpstr>
      <vt:lpstr>龍騰四海</vt:lpstr>
      <vt:lpstr>科學計算資料分析 Numpy, Pandas, MathPlotLib, SciPy</vt:lpstr>
      <vt:lpstr>Pandas的異質矩陣運算 </vt:lpstr>
      <vt:lpstr>pandas的1D矩陣生成 </vt:lpstr>
      <vt:lpstr>pandas的1D矩陣生成 </vt:lpstr>
      <vt:lpstr>Pandas的一維陣列運算</vt:lpstr>
      <vt:lpstr>pandas的1D矩陣運算 </vt:lpstr>
      <vt:lpstr>pandas的2D矩陣生成</vt:lpstr>
      <vt:lpstr>pandas的2D矩陣生成 </vt:lpstr>
      <vt:lpstr>Panda基本功能</vt:lpstr>
      <vt:lpstr>Panda基本功能</vt:lpstr>
      <vt:lpstr>索引參照</vt:lpstr>
      <vt:lpstr>基本運算</vt:lpstr>
      <vt:lpstr>統計函式</vt:lpstr>
      <vt:lpstr>統計函式</vt:lpstr>
      <vt:lpstr>簡單檔案操作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科學計算資料分析 Numpy, Pandas, MathPlotLib, SciPy</dc:title>
  <dc:creator>mgwen</dc:creator>
  <cp:lastModifiedBy>User</cp:lastModifiedBy>
  <cp:revision>42</cp:revision>
  <dcterms:created xsi:type="dcterms:W3CDTF">2021-11-08T13:16:37Z</dcterms:created>
  <dcterms:modified xsi:type="dcterms:W3CDTF">2021-11-16T01:12:31Z</dcterms:modified>
</cp:coreProperties>
</file>