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302" r:id="rId4"/>
    <p:sldId id="343" r:id="rId5"/>
    <p:sldId id="286" r:id="rId6"/>
    <p:sldId id="289" r:id="rId7"/>
    <p:sldId id="291" r:id="rId8"/>
    <p:sldId id="334" r:id="rId9"/>
    <p:sldId id="280" r:id="rId10"/>
    <p:sldId id="281" r:id="rId11"/>
    <p:sldId id="285" r:id="rId12"/>
    <p:sldId id="282" r:id="rId13"/>
    <p:sldId id="296" r:id="rId14"/>
    <p:sldId id="295" r:id="rId15"/>
    <p:sldId id="324" r:id="rId16"/>
    <p:sldId id="338" r:id="rId17"/>
    <p:sldId id="344" r:id="rId18"/>
    <p:sldId id="345" r:id="rId19"/>
    <p:sldId id="34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B7C7E"/>
    <a:srgbClr val="FFFFFF"/>
    <a:srgbClr val="000000"/>
    <a:srgbClr val="C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7609" autoAdjust="0"/>
  </p:normalViewPr>
  <p:slideViewPr>
    <p:cSldViewPr showGuides="1">
      <p:cViewPr>
        <p:scale>
          <a:sx n="125" d="100"/>
          <a:sy n="125" d="100"/>
        </p:scale>
        <p:origin x="-616" y="-416"/>
      </p:cViewPr>
      <p:guideLst>
        <p:guide orient="horz" pos="572"/>
        <p:guide orient="horz" pos="1026"/>
        <p:guide orient="horz" pos="3974"/>
        <p:guide orient="horz" pos="4020"/>
        <p:guide orient="horz" pos="1933"/>
        <p:guide orient="horz" pos="2795"/>
        <p:guide orient="horz" pos="1253"/>
        <p:guide orient="horz" pos="799"/>
        <p:guide pos="567"/>
        <p:guide pos="5556"/>
        <p:guide pos="703"/>
        <p:guide pos="204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0864-E002-4246-B2E3-50AB6F79D8F4}" type="datetimeFigureOut">
              <a:rPr lang="de-CH" smtClean="0"/>
              <a:t>15/07/16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1869D-4450-414D-BDCA-654CCCD45A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25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below 90 nm, the static power dissipation (power lost due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leakage through the silicon substrate) has overtaken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power dissipation. This leads to a stall in clock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improvements in order to stay within practical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 power dissipation limits.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1869D-4450-414D-BDCA-654CCCD45A6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1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6012" y="1628775"/>
            <a:ext cx="7704138" cy="1440185"/>
          </a:xfrm>
        </p:spPr>
        <p:txBody>
          <a:bodyPr anchor="b" anchorCtr="0"/>
          <a:lstStyle>
            <a:lvl1pPr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6013" y="4437061"/>
            <a:ext cx="7704137" cy="1871663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1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16800"/>
            <a:ext cx="2589415" cy="5777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316800"/>
            <a:ext cx="2098964" cy="581891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1115616" y="2276872"/>
            <a:ext cx="77041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3600451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8" y="1989138"/>
            <a:ext cx="4176712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3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9"/>
            <a:ext cx="7920038" cy="12958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7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9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7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1628775"/>
            <a:ext cx="7920038" cy="2520305"/>
          </a:xfrm>
        </p:spPr>
        <p:txBody>
          <a:bodyPr anchor="b" anchorCtr="0"/>
          <a:lstStyle>
            <a:lvl1pPr algn="l"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414908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889"/>
            <a:ext cx="7920038" cy="2664642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7300"/>
            <a:ext cx="9144000" cy="41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600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937"/>
            <a:ext cx="7920038" cy="2664593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46799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628775"/>
            <a:ext cx="8496300" cy="467994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3600451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9" y="1628775"/>
            <a:ext cx="4176712" cy="46799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7920039" cy="1656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8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9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7920038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© CSCS 2013 -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Claudio Gheller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© CSCS 2012 -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/>
          <a:lstStyle/>
          <a:p>
            <a:r>
              <a:rPr lang="de-CH" smtClean="0"/>
              <a:t>Lorem ipsum dolor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989137"/>
            <a:ext cx="8496300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2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2" y="1628775"/>
            <a:ext cx="7920038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381751"/>
            <a:ext cx="771142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16800"/>
            <a:ext cx="1837113" cy="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9" r:id="rId5"/>
    <p:sldLayoutId id="2147483661" r:id="rId6"/>
    <p:sldLayoutId id="2147483664" r:id="rId7"/>
    <p:sldLayoutId id="2147483656" r:id="rId8"/>
    <p:sldLayoutId id="2147483660" r:id="rId9"/>
    <p:sldLayoutId id="2147483662" r:id="rId10"/>
    <p:sldLayoutId id="2147483665" r:id="rId11"/>
    <p:sldLayoutId id="2147483655" r:id="rId12"/>
    <p:sldLayoutId id="214748366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7B7C7E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8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00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7.jpg"/><Relationship Id="rId5" Type="http://schemas.openxmlformats.org/officeDocument/2006/relationships/image" Target="../media/image12.jp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04138" cy="1152128"/>
          </a:xfrm>
        </p:spPr>
        <p:txBody>
          <a:bodyPr/>
          <a:lstStyle/>
          <a:p>
            <a:r>
              <a:rPr lang="en-US" dirty="0" smtClean="0"/>
              <a:t>Introduction to HPC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2708920"/>
            <a:ext cx="7704137" cy="18716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HPC Summer School 2016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Claudio Gheller</a:t>
            </a:r>
          </a:p>
          <a:p>
            <a:r>
              <a:rPr lang="en-US" b="1" dirty="0" err="1" smtClean="0">
                <a:solidFill>
                  <a:srgbClr val="000000"/>
                </a:solidFill>
              </a:rPr>
              <a:t>cgheller@cscs.ch</a:t>
            </a:r>
            <a:endParaRPr lang="de-CH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the “Free Performance Lunch” 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375694"/>
            <a:ext cx="5384219" cy="5365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628800"/>
            <a:ext cx="273630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Moore’s Law does not help anymore in increasing the performance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76055" y="1412776"/>
            <a:ext cx="504056" cy="424847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3645024"/>
            <a:ext cx="288032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Clock speed cannot increase more: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heat (too much of it and too hard to dissipate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leakage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consumption (too </a:t>
            </a:r>
            <a:r>
              <a:rPr lang="en-US" dirty="0" smtClean="0"/>
              <a:t>high</a:t>
            </a:r>
            <a:r>
              <a:rPr lang="en-US" dirty="0"/>
              <a:t> </a:t>
            </a:r>
            <a:r>
              <a:rPr lang="en-US" dirty="0" smtClean="0"/>
              <a:t>– also memory must be considered!!!)</a:t>
            </a:r>
          </a:p>
        </p:txBody>
      </p:sp>
    </p:spTree>
    <p:extLst>
      <p:ext uri="{BB962C8B-B14F-4D97-AF65-F5344CB8AC3E}">
        <p14:creationId xmlns:p14="http://schemas.microsoft.com/office/powerpoint/2010/main" val="422852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915816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544" y="1988840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efficiency: the advent of accelerators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11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2732"/>
            <a:ext cx="1035887" cy="990848"/>
          </a:xfrm>
          <a:prstGeom prst="rect">
            <a:avLst/>
          </a:prstGeom>
        </p:spPr>
      </p:pic>
      <p:sp>
        <p:nvSpPr>
          <p:cNvPr id="8" name="Up-Down Arrow Callout 7"/>
          <p:cNvSpPr/>
          <p:nvPr/>
        </p:nvSpPr>
        <p:spPr>
          <a:xfrm>
            <a:off x="2666798" y="257277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9" name="Rounded Rectangle 8"/>
          <p:cNvSpPr/>
          <p:nvPr/>
        </p:nvSpPr>
        <p:spPr>
          <a:xfrm>
            <a:off x="1259632" y="206871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44208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7544" y="3356992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7544" y="4725145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7544" y="6067633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054915" y="3921749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6404" y="1556792"/>
            <a:ext cx="11592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60332"/>
              </p:ext>
            </p:extLst>
          </p:nvPr>
        </p:nvGraphicFramePr>
        <p:xfrm>
          <a:off x="3203848" y="2331092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38" y="3593712"/>
            <a:ext cx="1035887" cy="990848"/>
          </a:xfrm>
          <a:prstGeom prst="rect">
            <a:avLst/>
          </a:prstGeom>
        </p:spPr>
      </p:pic>
      <p:sp>
        <p:nvSpPr>
          <p:cNvPr id="20" name="Up-Down Arrow Callout 19"/>
          <p:cNvSpPr/>
          <p:nvPr/>
        </p:nvSpPr>
        <p:spPr>
          <a:xfrm>
            <a:off x="2671764" y="395375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1264598" y="344969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43241"/>
              </p:ext>
            </p:extLst>
          </p:nvPr>
        </p:nvGraphicFramePr>
        <p:xfrm>
          <a:off x="3208814" y="3712072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3" y="4928340"/>
            <a:ext cx="1035887" cy="990848"/>
          </a:xfrm>
          <a:prstGeom prst="rect">
            <a:avLst/>
          </a:prstGeom>
        </p:spPr>
      </p:pic>
      <p:sp>
        <p:nvSpPr>
          <p:cNvPr id="24" name="Up-Down Arrow Callout 23"/>
          <p:cNvSpPr/>
          <p:nvPr/>
        </p:nvSpPr>
        <p:spPr>
          <a:xfrm>
            <a:off x="2653969" y="528838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46803" y="478432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0626"/>
              </p:ext>
            </p:extLst>
          </p:nvPr>
        </p:nvGraphicFramePr>
        <p:xfrm>
          <a:off x="3191019" y="504670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98" y="2225560"/>
            <a:ext cx="1035887" cy="990848"/>
          </a:xfrm>
          <a:prstGeom prst="rect">
            <a:avLst/>
          </a:prstGeom>
        </p:spPr>
      </p:pic>
      <p:sp>
        <p:nvSpPr>
          <p:cNvPr id="28" name="Up-Down Arrow Callout 27"/>
          <p:cNvSpPr/>
          <p:nvPr/>
        </p:nvSpPr>
        <p:spPr>
          <a:xfrm>
            <a:off x="6190224" y="258560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9" name="Rounded Rectangle 28"/>
          <p:cNvSpPr/>
          <p:nvPr/>
        </p:nvSpPr>
        <p:spPr>
          <a:xfrm>
            <a:off x="4783058" y="208154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00855"/>
              </p:ext>
            </p:extLst>
          </p:nvPr>
        </p:nvGraphicFramePr>
        <p:xfrm>
          <a:off x="6727274" y="234392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06540"/>
            <a:ext cx="1035887" cy="990848"/>
          </a:xfrm>
          <a:prstGeom prst="rect">
            <a:avLst/>
          </a:prstGeom>
        </p:spPr>
      </p:pic>
      <p:sp>
        <p:nvSpPr>
          <p:cNvPr id="32" name="Up-Down Arrow Callout 31"/>
          <p:cNvSpPr/>
          <p:nvPr/>
        </p:nvSpPr>
        <p:spPr>
          <a:xfrm>
            <a:off x="6195190" y="3966580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3" name="Rounded Rectangle 32"/>
          <p:cNvSpPr/>
          <p:nvPr/>
        </p:nvSpPr>
        <p:spPr>
          <a:xfrm>
            <a:off x="4788024" y="3462524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50205"/>
              </p:ext>
            </p:extLst>
          </p:nvPr>
        </p:nvGraphicFramePr>
        <p:xfrm>
          <a:off x="6732240" y="3724900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69" y="4941168"/>
            <a:ext cx="1035887" cy="990848"/>
          </a:xfrm>
          <a:prstGeom prst="rect">
            <a:avLst/>
          </a:prstGeom>
        </p:spPr>
      </p:pic>
      <p:sp>
        <p:nvSpPr>
          <p:cNvPr id="36" name="Up-Down Arrow Callout 35"/>
          <p:cNvSpPr/>
          <p:nvPr/>
        </p:nvSpPr>
        <p:spPr>
          <a:xfrm>
            <a:off x="6177395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7" name="Rounded Rectangle 36"/>
          <p:cNvSpPr/>
          <p:nvPr/>
        </p:nvSpPr>
        <p:spPr>
          <a:xfrm>
            <a:off x="4770229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68605"/>
              </p:ext>
            </p:extLst>
          </p:nvPr>
        </p:nvGraphicFramePr>
        <p:xfrm>
          <a:off x="6714445" y="5059528"/>
          <a:ext cx="1224140" cy="79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  <a:gridCol w="61207"/>
              </a:tblGrid>
              <a:tr h="3960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  <a:tr h="39604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2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accelerators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 few main reasons: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FF6600"/>
                </a:solidFill>
              </a:rPr>
              <a:t>lower frequencies </a:t>
            </a:r>
            <a:r>
              <a:rPr lang="en-US" dirty="0"/>
              <a:t>of GPU </a:t>
            </a:r>
            <a:r>
              <a:rPr lang="en-US" dirty="0" smtClean="0"/>
              <a:t>clocks</a:t>
            </a:r>
          </a:p>
          <a:p>
            <a:pPr>
              <a:lnSpc>
                <a:spcPct val="130000"/>
              </a:lnSpc>
            </a:pPr>
            <a:r>
              <a:rPr lang="en-US" dirty="0"/>
              <a:t>more of the transistors in a </a:t>
            </a:r>
            <a:r>
              <a:rPr lang="en-US" dirty="0" err="1"/>
              <a:t>gpu</a:t>
            </a:r>
            <a:r>
              <a:rPr lang="en-US" dirty="0"/>
              <a:t> are actually working on the </a:t>
            </a:r>
            <a:r>
              <a:rPr lang="en-US" dirty="0" smtClean="0"/>
              <a:t>computation. </a:t>
            </a:r>
            <a:r>
              <a:rPr lang="en-US" dirty="0" smtClean="0">
                <a:solidFill>
                  <a:srgbClr val="FF6600"/>
                </a:solidFill>
              </a:rPr>
              <a:t>CPUs are more general</a:t>
            </a:r>
            <a:r>
              <a:rPr lang="en-US" dirty="0" smtClean="0"/>
              <a:t> purpose. They require energy to support such “flexibility”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6600"/>
                </a:solidFill>
              </a:rPr>
              <a:t>Single Instruction Multiple Data (SIMD) </a:t>
            </a:r>
            <a:r>
              <a:rPr lang="en-US" dirty="0" smtClean="0"/>
              <a:t>approach, which leads to a simpler architecture and instruction set</a:t>
            </a:r>
          </a:p>
          <a:p>
            <a:pPr lvl="2">
              <a:lnSpc>
                <a:spcPct val="13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0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Piz </a:t>
            </a:r>
            <a:r>
              <a:rPr lang="en-US" dirty="0" err="1" smtClean="0"/>
              <a:t>Daint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165727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13</a:t>
            </a:fld>
            <a:endParaRPr lang="de-CH"/>
          </a:p>
        </p:txBody>
      </p:sp>
      <p:pic>
        <p:nvPicPr>
          <p:cNvPr id="7" name="Picture 6" descr="IMG_7812-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04456"/>
            <a:ext cx="362702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51"/>
            <a:ext cx="7920038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EB6227"/>
                </a:solidFill>
              </a:rPr>
              <a:t>“</a:t>
            </a:r>
            <a:r>
              <a:rPr lang="en-US" dirty="0">
                <a:solidFill>
                  <a:srgbClr val="EB6227"/>
                </a:solidFill>
              </a:rPr>
              <a:t>Piz </a:t>
            </a:r>
            <a:r>
              <a:rPr lang="en-US" dirty="0" err="1">
                <a:solidFill>
                  <a:srgbClr val="EB6227"/>
                </a:solidFill>
              </a:rPr>
              <a:t>Daint</a:t>
            </a:r>
            <a:r>
              <a:rPr lang="en-US" dirty="0">
                <a:solidFill>
                  <a:srgbClr val="EB6227"/>
                </a:solidFill>
              </a:rPr>
              <a:t>” CRAY XC30 system @ </a:t>
            </a:r>
            <a:r>
              <a:rPr lang="en-US" dirty="0" smtClean="0">
                <a:solidFill>
                  <a:srgbClr val="EB6227"/>
                </a:solidFill>
              </a:rPr>
              <a:t>CSCS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EB6227"/>
                </a:solidFill>
              </a:rPr>
              <a:t>(N.6 in Top500)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Nodes: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smtClean="0"/>
              <a:t>5272 </a:t>
            </a:r>
            <a:r>
              <a:rPr lang="en-US" b="0" dirty="0"/>
              <a:t>CPUs 8-core Intel </a:t>
            </a:r>
            <a:r>
              <a:rPr lang="en-US" b="0" dirty="0" err="1" smtClean="0"/>
              <a:t>SandyBridge</a:t>
            </a:r>
            <a:r>
              <a:rPr lang="en-US" b="0" dirty="0" smtClean="0"/>
              <a:t> equipped with: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 smtClean="0"/>
              <a:t>32 </a:t>
            </a:r>
            <a:r>
              <a:rPr lang="en-US" b="0" dirty="0"/>
              <a:t>GB DDR3 </a:t>
            </a:r>
            <a:r>
              <a:rPr lang="en-US" b="0" dirty="0" smtClean="0"/>
              <a:t>memory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One </a:t>
            </a:r>
            <a:r>
              <a:rPr lang="en-US" dirty="0" smtClean="0">
                <a:solidFill>
                  <a:srgbClr val="FF6600"/>
                </a:solidFill>
              </a:rPr>
              <a:t>NVIDIA </a:t>
            </a:r>
            <a:r>
              <a:rPr lang="en-US" dirty="0">
                <a:solidFill>
                  <a:srgbClr val="FF6600"/>
                </a:solidFill>
              </a:rPr>
              <a:t>Tesla K20X GPU </a:t>
            </a:r>
            <a:r>
              <a:rPr lang="en-US" b="0" dirty="0"/>
              <a:t>with 6 GB of GDDR5 </a:t>
            </a:r>
            <a:r>
              <a:rPr lang="en-US" b="0" dirty="0" smtClean="0"/>
              <a:t>memory</a:t>
            </a:r>
            <a:endParaRPr lang="en-US" b="0" dirty="0"/>
          </a:p>
          <a:p>
            <a:pPr marL="0" indent="0">
              <a:lnSpc>
                <a:spcPct val="120000"/>
              </a:lnSpc>
              <a:buNone/>
            </a:pPr>
            <a:endParaRPr lang="en-US" sz="600" b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Overall system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42176 </a:t>
            </a:r>
            <a:r>
              <a:rPr lang="en-US" b="0" dirty="0"/>
              <a:t>cores and 5272 </a:t>
            </a:r>
            <a:r>
              <a:rPr lang="en-US" b="0" dirty="0" smtClean="0"/>
              <a:t>GPUs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170+32 TB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Interconnect: Aries </a:t>
            </a:r>
            <a:r>
              <a:rPr lang="en-US" b="0" dirty="0"/>
              <a:t>routing and comm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</a:rPr>
              <a:t>unications ASIC, and </a:t>
            </a:r>
            <a:r>
              <a:rPr lang="en-US" b="0" dirty="0"/>
              <a:t>d</a:t>
            </a:r>
            <a:r>
              <a:rPr lang="en-US" b="0" dirty="0" smtClean="0"/>
              <a:t>ragonfly </a:t>
            </a:r>
            <a:r>
              <a:rPr lang="en-US" b="0" dirty="0"/>
              <a:t>network </a:t>
            </a:r>
            <a:r>
              <a:rPr lang="en-US" b="0" dirty="0" smtClean="0"/>
              <a:t>topology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Peak performance</a:t>
            </a:r>
            <a:r>
              <a:rPr lang="en-US" b="0" dirty="0"/>
              <a:t>: 7.787 </a:t>
            </a:r>
            <a:r>
              <a:rPr lang="en-US" b="0" dirty="0" err="1" smtClean="0"/>
              <a:t>Petaflops</a:t>
            </a:r>
            <a:endParaRPr lang="en-US" b="0" dirty="0" smtClean="0"/>
          </a:p>
          <a:p>
            <a:pPr marL="0" indent="0">
              <a:lnSpc>
                <a:spcPct val="120000"/>
              </a:lnSpc>
              <a:buNone/>
            </a:pPr>
            <a:endParaRPr lang="en-US" b="0" dirty="0" smtClean="0"/>
          </a:p>
          <a:p>
            <a:pPr marL="0" indent="0">
              <a:lnSpc>
                <a:spcPct val="120000"/>
              </a:lnSpc>
              <a:buNone/>
            </a:pPr>
            <a:endParaRPr lang="en-US" b="0" dirty="0"/>
          </a:p>
          <a:p>
            <a:pPr>
              <a:lnSpc>
                <a:spcPct val="120000"/>
              </a:lnSpc>
            </a:pPr>
            <a:r>
              <a:rPr lang="en-US" dirty="0" smtClean="0"/>
              <a:t>User Lab:</a:t>
            </a:r>
          </a:p>
          <a:p>
            <a:pPr marL="810000" lvl="2" indent="0">
              <a:lnSpc>
                <a:spcPct val="120000"/>
              </a:lnSpc>
              <a:buNone/>
            </a:pPr>
            <a:r>
              <a:rPr lang="en-US" b="0" dirty="0"/>
              <a:t>http://</a:t>
            </a:r>
            <a:r>
              <a:rPr lang="en-US" b="0" dirty="0" err="1"/>
              <a:t>www.cscs.ch</a:t>
            </a:r>
            <a:r>
              <a:rPr lang="en-US" b="0" dirty="0"/>
              <a:t>/</a:t>
            </a:r>
            <a:r>
              <a:rPr lang="en-US" b="0" dirty="0" err="1"/>
              <a:t>user_lab</a:t>
            </a:r>
            <a:r>
              <a:rPr lang="en-US" b="0" dirty="0"/>
              <a:t>/</a:t>
            </a:r>
            <a:r>
              <a:rPr lang="en-US" b="0" dirty="0" err="1"/>
              <a:t>becoming_a_user</a:t>
            </a:r>
            <a:r>
              <a:rPr lang="en-US" b="0" dirty="0"/>
              <a:t>/</a:t>
            </a:r>
            <a:r>
              <a:rPr lang="en-US" b="0" dirty="0" err="1"/>
              <a:t>index.html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11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67"/>
            <a:ext cx="7920038" cy="360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from last Top500 </a:t>
            </a:r>
            <a:r>
              <a:rPr lang="en-US" dirty="0" smtClean="0"/>
              <a:t>(June 2016)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14</a:t>
            </a:fld>
            <a:endParaRPr lang="de-C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54499"/>
              </p:ext>
            </p:extLst>
          </p:nvPr>
        </p:nvGraphicFramePr>
        <p:xfrm>
          <a:off x="899592" y="2204864"/>
          <a:ext cx="7920880" cy="30807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68352"/>
                <a:gridCol w="1728192"/>
                <a:gridCol w="1224136"/>
                <a:gridCol w="1800200"/>
              </a:tblGrid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RPEAK </a:t>
                      </a:r>
                    </a:p>
                    <a:p>
                      <a:pPr algn="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TFlop</a:t>
                      </a:r>
                      <a:r>
                        <a:rPr lang="en-US" dirty="0" smtClean="0"/>
                        <a:t>/sec)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Power</a:t>
                      </a:r>
                    </a:p>
                    <a:p>
                      <a:pPr algn="r"/>
                      <a:r>
                        <a:rPr lang="en-US" dirty="0" smtClean="0"/>
                        <a:t>(MW)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Efficiency</a:t>
                      </a:r>
                    </a:p>
                    <a:p>
                      <a:pPr algn="r"/>
                      <a:r>
                        <a:rPr lang="en-US" dirty="0" smtClean="0"/>
                        <a:t>(MF/sec/W)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32">
                <a:tc>
                  <a:txBody>
                    <a:bodyPr/>
                    <a:lstStyle/>
                    <a:p>
                      <a:r>
                        <a:rPr lang="en-US" dirty="0" smtClean="0"/>
                        <a:t>Piz </a:t>
                      </a:r>
                      <a:r>
                        <a:rPr lang="en-US" dirty="0" err="1" smtClean="0"/>
                        <a:t>Daint</a:t>
                      </a:r>
                      <a:r>
                        <a:rPr lang="en-US" dirty="0" smtClean="0"/>
                        <a:t> (GPU - </a:t>
                      </a:r>
                      <a:r>
                        <a:rPr lang="en-US" dirty="0" smtClean="0"/>
                        <a:t>8)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2.325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Thiane-2 (MIC - 1)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54902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17.808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Titan (GPU - 2)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8.209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F7B"/>
                    </a:solidFill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Sequoia</a:t>
                      </a:r>
                      <a:r>
                        <a:rPr lang="en-US" baseline="0" dirty="0" smtClean="0"/>
                        <a:t> (BGQ - </a:t>
                      </a:r>
                      <a:r>
                        <a:rPr lang="en-US" baseline="0" dirty="0" smtClean="0"/>
                        <a:t>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7.890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K computer (</a:t>
                      </a:r>
                      <a:r>
                        <a:rPr lang="en-US" dirty="0" err="1" smtClean="0"/>
                        <a:t>Sparc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smtClean="0"/>
                        <a:t>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11280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12.66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en-US" dirty="0" smtClean="0"/>
                        <a:t>Mira (BGQ – 6)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8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9290" y="6165727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15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8" y="3212976"/>
            <a:ext cx="1676400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14" y="3212976"/>
            <a:ext cx="16764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30" y="3212976"/>
            <a:ext cx="1676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74" y="4293096"/>
            <a:ext cx="609171" cy="576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66" y="5085184"/>
            <a:ext cx="864096" cy="5554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406799" y="2446544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343152" y="2454412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292334" y="2446544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98936" y="2420888"/>
            <a:ext cx="3901261" cy="128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0"/>
          </p:cNvCxnSpPr>
          <p:nvPr/>
        </p:nvCxnSpPr>
        <p:spPr>
          <a:xfrm rot="5400000" flipH="1" flipV="1">
            <a:off x="2440983" y="3797317"/>
            <a:ext cx="504056" cy="487502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1" idx="0"/>
          </p:cNvCxnSpPr>
          <p:nvPr/>
        </p:nvCxnSpPr>
        <p:spPr>
          <a:xfrm rot="16200000" flipH="1">
            <a:off x="3368810" y="4149080"/>
            <a:ext cx="1368152" cy="504056"/>
          </a:xfrm>
          <a:prstGeom prst="bentConnector3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8450" y="1700808"/>
            <a:ext cx="8280920" cy="136815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1484784"/>
            <a:ext cx="3411699" cy="175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Distributed Memory domain</a:t>
            </a:r>
          </a:p>
          <a:p>
            <a:r>
              <a:rPr lang="en-US" dirty="0" smtClean="0"/>
              <a:t>Message passing: </a:t>
            </a:r>
            <a:r>
              <a:rPr lang="en-US" b="1" dirty="0" smtClean="0"/>
              <a:t>MPI</a:t>
            </a:r>
            <a:endParaRPr lang="en-US" b="1" dirty="0"/>
          </a:p>
          <a:p>
            <a:r>
              <a:rPr lang="en-US" dirty="0" smtClean="0"/>
              <a:t>Other approaches: </a:t>
            </a:r>
          </a:p>
          <a:p>
            <a:r>
              <a:rPr lang="en-US" dirty="0" err="1" smtClean="0"/>
              <a:t>coarrays</a:t>
            </a:r>
            <a:r>
              <a:rPr lang="en-US" dirty="0" smtClean="0"/>
              <a:t>, UPC…</a:t>
            </a:r>
          </a:p>
          <a:p>
            <a:r>
              <a:rPr lang="en-US" dirty="0" smtClean="0"/>
              <a:t>Message/Task driven:</a:t>
            </a:r>
          </a:p>
          <a:p>
            <a:r>
              <a:rPr lang="en-US" dirty="0" smtClean="0"/>
              <a:t>Charm++, HPX…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8450" y="3140968"/>
            <a:ext cx="8280920" cy="1800200"/>
          </a:xfrm>
          <a:prstGeom prst="roundRect">
            <a:avLst/>
          </a:prstGeom>
          <a:solidFill>
            <a:srgbClr val="3366FF">
              <a:alpha val="21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3573016"/>
            <a:ext cx="2765977" cy="1200329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Shared memory,</a:t>
            </a:r>
          </a:p>
          <a:p>
            <a:r>
              <a:rPr lang="en-US" dirty="0" smtClean="0"/>
              <a:t>Multi-threads domain:</a:t>
            </a:r>
          </a:p>
          <a:p>
            <a:r>
              <a:rPr lang="en-US" b="1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C++11…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flipV="1">
            <a:off x="128450" y="5013176"/>
            <a:ext cx="8280920" cy="720080"/>
          </a:xfrm>
          <a:prstGeom prst="roundRect">
            <a:avLst/>
          </a:prstGeom>
          <a:solidFill>
            <a:srgbClr val="008000">
              <a:alpha val="21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5529050" y="5157192"/>
            <a:ext cx="2808312" cy="1200329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Accelerator domain:</a:t>
            </a:r>
          </a:p>
          <a:p>
            <a:r>
              <a:rPr lang="en-US" dirty="0" smtClean="0"/>
              <a:t>CUDA, </a:t>
            </a:r>
            <a:r>
              <a:rPr lang="en-US" dirty="0" err="1" smtClean="0"/>
              <a:t>OpenCL</a:t>
            </a:r>
            <a:r>
              <a:rPr lang="en-US" dirty="0" smtClean="0"/>
              <a:t>, </a:t>
            </a:r>
            <a:r>
              <a:rPr lang="en-US" dirty="0" err="1" smtClean="0"/>
              <a:t>OpenACC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OpenGL…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139952" y="1916832"/>
            <a:ext cx="1296144" cy="504056"/>
          </a:xfrm>
          <a:prstGeom prst="bentConnector3">
            <a:avLst>
              <a:gd name="adj1" fmla="val -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1" idx="1"/>
          </p:cNvCxnSpPr>
          <p:nvPr/>
        </p:nvCxnSpPr>
        <p:spPr>
          <a:xfrm>
            <a:off x="4932040" y="3789040"/>
            <a:ext cx="1368152" cy="384141"/>
          </a:xfrm>
          <a:prstGeom prst="bentConnector3">
            <a:avLst>
              <a:gd name="adj1" fmla="val -4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4716016" y="5373216"/>
            <a:ext cx="79208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1: MPI &amp;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16</a:t>
            </a:fld>
            <a:endParaRPr lang="de-CH"/>
          </a:p>
        </p:txBody>
      </p:sp>
      <p:pic>
        <p:nvPicPr>
          <p:cNvPr id="5" name="Picture 4" descr="Screen Shot 2016-07-14 at 08.14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0" y="1368153"/>
            <a:ext cx="7180513" cy="5445223"/>
          </a:xfrm>
          <a:prstGeom prst="rect">
            <a:avLst/>
          </a:prstGeom>
        </p:spPr>
      </p:pic>
      <p:pic>
        <p:nvPicPr>
          <p:cNvPr id="8" name="Picture 7" descr="Karakasis_web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12976"/>
            <a:ext cx="1547664" cy="12067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763688" y="371703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umming_web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89240"/>
            <a:ext cx="1477588" cy="11521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979712" y="5445224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artinasso_web_crop_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7251"/>
            <a:ext cx="1728192" cy="134753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92080" y="1484784"/>
            <a:ext cx="36004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Favre_web_cr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22" y="4653136"/>
            <a:ext cx="1721778" cy="134253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7524328" y="2924944"/>
            <a:ext cx="576064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7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2</a:t>
            </a:r>
            <a:r>
              <a:rPr lang="en-US" dirty="0" smtClean="0"/>
              <a:t>: GPU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17</a:t>
            </a:fld>
            <a:endParaRPr lang="de-CH"/>
          </a:p>
        </p:txBody>
      </p:sp>
      <p:pic>
        <p:nvPicPr>
          <p:cNvPr id="3" name="Picture 2" descr="Screen Shot 2016-07-14 at 08.15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0084"/>
            <a:ext cx="6336704" cy="5391284"/>
          </a:xfrm>
          <a:prstGeom prst="rect">
            <a:avLst/>
          </a:prstGeom>
        </p:spPr>
      </p:pic>
      <p:pic>
        <p:nvPicPr>
          <p:cNvPr id="6" name="Picture 5" descr="Cumming_web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1477588" cy="11521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691680" y="2924944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Jocksch_web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89240"/>
            <a:ext cx="1257770" cy="9807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403648" y="6093296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Karakasis_web_cr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1547664" cy="120676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48064" y="1484784"/>
            <a:ext cx="108012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ana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916832"/>
            <a:ext cx="1080120" cy="108012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372200" y="2456892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8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20 (wed.) </a:t>
            </a:r>
            <a:r>
              <a:rPr lang="en-US" b="0" dirty="0" err="1"/>
              <a:t>A.Ziegler</a:t>
            </a:r>
            <a:r>
              <a:rPr lang="en-US" b="0" dirty="0" smtClean="0"/>
              <a:t>, </a:t>
            </a:r>
            <a:r>
              <a:rPr lang="en-US" b="0" dirty="0" err="1" smtClean="0"/>
              <a:t>P.Lenarczyk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i="1" dirty="0" smtClean="0"/>
              <a:t>Quantum transport in </a:t>
            </a:r>
            <a:r>
              <a:rPr lang="en-US" b="0" i="1" dirty="0" err="1" smtClean="0"/>
              <a:t>nanoelectronic</a:t>
            </a:r>
            <a:r>
              <a:rPr lang="en-US" b="0" i="1" dirty="0"/>
              <a:t> </a:t>
            </a:r>
            <a:r>
              <a:rPr lang="en-US" b="0" i="1" dirty="0" smtClean="0"/>
              <a:t>devices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JULY </a:t>
            </a:r>
            <a:r>
              <a:rPr lang="en-US" dirty="0" smtClean="0"/>
              <a:t>21 (</a:t>
            </a:r>
            <a:r>
              <a:rPr lang="en-US" dirty="0" err="1" smtClean="0"/>
              <a:t>thurs.</a:t>
            </a:r>
            <a:r>
              <a:rPr lang="en-US" dirty="0" smtClean="0"/>
              <a:t>)</a:t>
            </a:r>
            <a:r>
              <a:rPr lang="en-US" b="0" dirty="0"/>
              <a:t> </a:t>
            </a:r>
            <a:r>
              <a:rPr lang="en-US" b="0" dirty="0" err="1" smtClean="0"/>
              <a:t>M.Beseda</a:t>
            </a:r>
            <a:r>
              <a:rPr lang="en-US" b="0" dirty="0" smtClean="0"/>
              <a:t>, </a:t>
            </a:r>
            <a:r>
              <a:rPr lang="en-US" b="0" dirty="0" err="1" smtClean="0"/>
              <a:t>J.Kruzik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b="0" i="1" dirty="0" smtClean="0"/>
              <a:t>Energy consumption</a:t>
            </a:r>
            <a:r>
              <a:rPr lang="en-US" b="0" i="1" dirty="0"/>
              <a:t> </a:t>
            </a:r>
            <a:r>
              <a:rPr lang="en-US" b="0" i="1" dirty="0" smtClean="0"/>
              <a:t>optimization of the </a:t>
            </a:r>
            <a:r>
              <a:rPr lang="en-US" b="0" i="1" dirty="0"/>
              <a:t>Total-</a:t>
            </a:r>
            <a:r>
              <a:rPr lang="en-US" b="0" i="1" dirty="0" smtClean="0"/>
              <a:t>FETI solver</a:t>
            </a:r>
          </a:p>
          <a:p>
            <a:pPr marL="0" indent="0">
              <a:buNone/>
            </a:pPr>
            <a:endParaRPr lang="en-US" b="0" i="1" dirty="0"/>
          </a:p>
          <a:p>
            <a:r>
              <a:rPr lang="en-US" dirty="0" smtClean="0"/>
              <a:t>JULY 26 (</a:t>
            </a:r>
            <a:r>
              <a:rPr lang="en-US" dirty="0" err="1" smtClean="0"/>
              <a:t>tue.</a:t>
            </a:r>
            <a:r>
              <a:rPr lang="en-US" dirty="0" smtClean="0"/>
              <a:t>) </a:t>
            </a:r>
            <a:r>
              <a:rPr lang="en-US" b="0" dirty="0" err="1" smtClean="0"/>
              <a:t>M.Zacharias</a:t>
            </a:r>
            <a:endParaRPr lang="en-US" b="0" dirty="0"/>
          </a:p>
          <a:p>
            <a:pPr marL="0" indent="0">
              <a:buNone/>
            </a:pPr>
            <a:r>
              <a:rPr lang="en-US" b="0" i="1" dirty="0" err="1"/>
              <a:t>Raptr</a:t>
            </a:r>
            <a:r>
              <a:rPr lang="en-US" b="0" i="1" dirty="0"/>
              <a:t> </a:t>
            </a:r>
            <a:r>
              <a:rPr lang="en-US" b="0" i="1" dirty="0" smtClean="0"/>
              <a:t>– Parallel implementation</a:t>
            </a:r>
            <a:r>
              <a:rPr lang="en-US" b="0" i="1" dirty="0"/>
              <a:t> </a:t>
            </a:r>
            <a:r>
              <a:rPr lang="en-US" b="0" i="1" dirty="0" smtClean="0"/>
              <a:t>of </a:t>
            </a:r>
            <a:r>
              <a:rPr lang="en-US" b="0" i="1" dirty="0"/>
              <a:t>an </a:t>
            </a:r>
            <a:r>
              <a:rPr lang="en-US" b="0" i="1" dirty="0" smtClean="0"/>
              <a:t>iterative reconstruction</a:t>
            </a:r>
            <a:r>
              <a:rPr lang="en-US" b="0" i="1" dirty="0"/>
              <a:t> </a:t>
            </a:r>
            <a:r>
              <a:rPr lang="en-US" b="0" i="1" dirty="0" smtClean="0"/>
              <a:t>algorithm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Free slots still available! Other seminars are welcome!!!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493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Claudio Gheller 	</a:t>
            </a:r>
            <a:r>
              <a:rPr lang="en-US" sz="1600" dirty="0" smtClean="0"/>
              <a:t>– School coordinator (everyday), MPI I/O 			   (Thursday first week)</a:t>
            </a:r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Ben Cumming 	</a:t>
            </a:r>
            <a:r>
              <a:rPr lang="en-US" sz="1600" dirty="0" smtClean="0"/>
              <a:t>– </a:t>
            </a:r>
            <a:r>
              <a:rPr lang="en-US" sz="1600" dirty="0" err="1" smtClean="0"/>
              <a:t>OpenMP</a:t>
            </a:r>
            <a:r>
              <a:rPr lang="en-US" sz="1600" dirty="0" smtClean="0"/>
              <a:t>, CUDA (</a:t>
            </a:r>
            <a:r>
              <a:rPr lang="en-US" sz="1600" dirty="0" err="1" smtClean="0"/>
              <a:t>mon.</a:t>
            </a:r>
            <a:r>
              <a:rPr lang="en-US" sz="1600" dirty="0" smtClean="0"/>
              <a:t>, </a:t>
            </a:r>
            <a:r>
              <a:rPr lang="en-US" sz="1600" dirty="0" err="1" smtClean="0"/>
              <a:t>tue.</a:t>
            </a:r>
            <a:r>
              <a:rPr lang="en-US" sz="1600" dirty="0" smtClean="0"/>
              <a:t>, first week; 			   </a:t>
            </a:r>
            <a:r>
              <a:rPr lang="en-US" sz="1600" dirty="0" err="1" smtClean="0"/>
              <a:t>mon.</a:t>
            </a:r>
            <a:r>
              <a:rPr lang="en-US" sz="1600" dirty="0" smtClean="0"/>
              <a:t>, </a:t>
            </a:r>
            <a:r>
              <a:rPr lang="en-US" sz="1600" dirty="0" err="1" smtClean="0"/>
              <a:t>tue.</a:t>
            </a:r>
            <a:r>
              <a:rPr lang="en-US" sz="1600" dirty="0" smtClean="0"/>
              <a:t>, second week)</a:t>
            </a:r>
          </a:p>
          <a:p>
            <a:pPr>
              <a:lnSpc>
                <a:spcPct val="140000"/>
              </a:lnSpc>
            </a:pPr>
            <a:r>
              <a:rPr lang="en-US" sz="1600" i="1" dirty="0" err="1">
                <a:solidFill>
                  <a:srgbClr val="3366FF"/>
                </a:solidFill>
              </a:rPr>
              <a:t>Karakasis</a:t>
            </a:r>
            <a:r>
              <a:rPr lang="en-US" sz="1600" i="1" dirty="0">
                <a:solidFill>
                  <a:srgbClr val="3366FF"/>
                </a:solidFill>
              </a:rPr>
              <a:t>  </a:t>
            </a:r>
            <a:r>
              <a:rPr lang="en-US" sz="1600" i="1" dirty="0" err="1" smtClean="0">
                <a:solidFill>
                  <a:srgbClr val="3366FF"/>
                </a:solidFill>
              </a:rPr>
              <a:t>Vasileios</a:t>
            </a:r>
            <a:r>
              <a:rPr lang="en-US" sz="1600" i="1" dirty="0" smtClean="0">
                <a:solidFill>
                  <a:srgbClr val="3366FF"/>
                </a:solidFill>
              </a:rPr>
              <a:t>	</a:t>
            </a:r>
            <a:r>
              <a:rPr lang="en-US" sz="1600" dirty="0" smtClean="0"/>
              <a:t>– Tools and </a:t>
            </a:r>
            <a:r>
              <a:rPr lang="en-US" sz="1600" dirty="0" err="1" smtClean="0"/>
              <a:t>practicals</a:t>
            </a:r>
            <a:r>
              <a:rPr lang="en-US" sz="1600" dirty="0" smtClean="0"/>
              <a:t> (first week), </a:t>
            </a:r>
            <a:r>
              <a:rPr lang="en-US" sz="1600" dirty="0" err="1" smtClean="0"/>
              <a:t>OpenACC</a:t>
            </a:r>
            <a:r>
              <a:rPr lang="en-US" sz="1600" dirty="0" smtClean="0"/>
              <a:t>       			   (wed. second week)</a:t>
            </a:r>
          </a:p>
          <a:p>
            <a:pPr>
              <a:lnSpc>
                <a:spcPct val="140000"/>
              </a:lnSpc>
            </a:pPr>
            <a:r>
              <a:rPr lang="en-US" sz="1600" i="1" dirty="0" err="1" smtClean="0">
                <a:solidFill>
                  <a:srgbClr val="3366FF"/>
                </a:solidFill>
              </a:rPr>
              <a:t>Maxime</a:t>
            </a:r>
            <a:r>
              <a:rPr lang="en-US" sz="1600" i="1" dirty="0" smtClean="0">
                <a:solidFill>
                  <a:srgbClr val="3366FF"/>
                </a:solidFill>
              </a:rPr>
              <a:t> </a:t>
            </a:r>
            <a:r>
              <a:rPr lang="en-US" sz="1600" i="1" dirty="0" err="1" smtClean="0">
                <a:solidFill>
                  <a:srgbClr val="3366FF"/>
                </a:solidFill>
              </a:rPr>
              <a:t>Martinasso</a:t>
            </a:r>
            <a:r>
              <a:rPr lang="en-US" sz="1600" i="1" dirty="0" smtClean="0">
                <a:solidFill>
                  <a:srgbClr val="3366FF"/>
                </a:solidFill>
              </a:rPr>
              <a:t> 	</a:t>
            </a:r>
            <a:r>
              <a:rPr lang="en-US" sz="1600" dirty="0" smtClean="0"/>
              <a:t>– MPI (wed., </a:t>
            </a:r>
            <a:r>
              <a:rPr lang="en-US" sz="1600" dirty="0" err="1" smtClean="0"/>
              <a:t>thur.</a:t>
            </a:r>
            <a:r>
              <a:rPr lang="en-US" sz="1600" dirty="0" smtClean="0"/>
              <a:t>, first week)</a:t>
            </a:r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rgbClr val="3366FF"/>
                </a:solidFill>
              </a:rPr>
              <a:t>Jean Favre 		</a:t>
            </a:r>
            <a:r>
              <a:rPr lang="en-US" sz="1600" dirty="0" smtClean="0"/>
              <a:t>– Visualization (</a:t>
            </a:r>
            <a:r>
              <a:rPr lang="en-US" sz="1600" dirty="0" err="1" smtClean="0"/>
              <a:t>fri.</a:t>
            </a:r>
            <a:r>
              <a:rPr lang="en-US" sz="1600" dirty="0" smtClean="0"/>
              <a:t>, first week)</a:t>
            </a:r>
          </a:p>
          <a:p>
            <a:pPr>
              <a:lnSpc>
                <a:spcPct val="140000"/>
              </a:lnSpc>
            </a:pPr>
            <a:r>
              <a:rPr lang="en-GB" sz="1600" i="1" dirty="0" err="1" smtClean="0">
                <a:solidFill>
                  <a:srgbClr val="3366FF"/>
                </a:solidFill>
              </a:rPr>
              <a:t>Radim</a:t>
            </a:r>
            <a:r>
              <a:rPr lang="en-GB" sz="1600" i="1" dirty="0" smtClean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Janalík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smtClean="0">
                <a:solidFill>
                  <a:srgbClr val="3366FF"/>
                </a:solidFill>
              </a:rPr>
              <a:t>	</a:t>
            </a:r>
            <a:r>
              <a:rPr lang="en-GB" sz="1600" i="1" dirty="0" smtClean="0"/>
              <a:t>– </a:t>
            </a:r>
            <a:r>
              <a:rPr lang="en-GB" sz="1600" dirty="0" err="1"/>
              <a:t>P</a:t>
            </a:r>
            <a:r>
              <a:rPr lang="en-GB" sz="1600" dirty="0" err="1" smtClean="0"/>
              <a:t>racticals</a:t>
            </a:r>
            <a:r>
              <a:rPr lang="en-GB" sz="1600" dirty="0" smtClean="0"/>
              <a:t> (everyday)</a:t>
            </a:r>
          </a:p>
          <a:p>
            <a:pPr>
              <a:lnSpc>
                <a:spcPct val="140000"/>
              </a:lnSpc>
            </a:pPr>
            <a:r>
              <a:rPr lang="en-GB" sz="1600" i="1" dirty="0" err="1">
                <a:solidFill>
                  <a:srgbClr val="3366FF"/>
                </a:solidFill>
              </a:rPr>
              <a:t>Juraj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Kardos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dirty="0" smtClean="0">
                <a:solidFill>
                  <a:srgbClr val="3366FF"/>
                </a:solidFill>
              </a:rPr>
              <a:t>		</a:t>
            </a:r>
            <a:r>
              <a:rPr lang="en-GB" sz="1600" i="1" dirty="0" smtClean="0"/>
              <a:t>– </a:t>
            </a:r>
            <a:r>
              <a:rPr lang="en-GB" sz="1600" dirty="0" err="1"/>
              <a:t>P</a:t>
            </a:r>
            <a:r>
              <a:rPr lang="en-GB" sz="1600" dirty="0" err="1" smtClean="0"/>
              <a:t>racticals</a:t>
            </a:r>
            <a:r>
              <a:rPr lang="en-GB" sz="1600" dirty="0" smtClean="0"/>
              <a:t> </a:t>
            </a:r>
            <a:r>
              <a:rPr lang="en-GB" sz="1600" dirty="0"/>
              <a:t>(everyday</a:t>
            </a:r>
            <a:r>
              <a:rPr lang="en-GB" sz="1600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n-GB" sz="1600" i="1" dirty="0">
                <a:solidFill>
                  <a:srgbClr val="3366FF"/>
                </a:solidFill>
              </a:rPr>
              <a:t>Andreas</a:t>
            </a:r>
            <a:r>
              <a:rPr lang="en-GB" sz="1600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Jocksch</a:t>
            </a:r>
            <a:r>
              <a:rPr lang="en-GB" sz="1600" i="1" dirty="0"/>
              <a:t> </a:t>
            </a:r>
            <a:r>
              <a:rPr lang="en-GB" sz="1600" i="1" dirty="0" smtClean="0"/>
              <a:t> 	</a:t>
            </a:r>
            <a:r>
              <a:rPr lang="en-GB" sz="1600" i="1" dirty="0"/>
              <a:t>– </a:t>
            </a:r>
            <a:r>
              <a:rPr lang="en-GB" sz="1600" dirty="0" err="1" smtClean="0"/>
              <a:t>Practicals</a:t>
            </a:r>
            <a:r>
              <a:rPr lang="en-GB" sz="1600" dirty="0" smtClean="0"/>
              <a:t> (second week)</a:t>
            </a:r>
            <a:endParaRPr lang="en-GB" sz="1600" dirty="0"/>
          </a:p>
          <a:p>
            <a:pPr>
              <a:lnSpc>
                <a:spcPct val="140000"/>
              </a:lnSpc>
            </a:pPr>
            <a:r>
              <a:rPr lang="en-GB" sz="1600" i="1" dirty="0">
                <a:solidFill>
                  <a:srgbClr val="3366FF"/>
                </a:solidFill>
              </a:rPr>
              <a:t>Patrick </a:t>
            </a:r>
            <a:r>
              <a:rPr lang="en-GB" sz="1600" i="1" dirty="0" err="1">
                <a:solidFill>
                  <a:srgbClr val="3366FF"/>
                </a:solidFill>
              </a:rPr>
              <a:t>Sanan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smtClean="0">
                <a:solidFill>
                  <a:srgbClr val="3366FF"/>
                </a:solidFill>
              </a:rPr>
              <a:t>		</a:t>
            </a:r>
            <a:r>
              <a:rPr lang="en-GB" sz="1600" i="1" dirty="0"/>
              <a:t>– </a:t>
            </a:r>
            <a:r>
              <a:rPr lang="en-GB" sz="1600" dirty="0" smtClean="0"/>
              <a:t>Scientific Libraries (</a:t>
            </a:r>
            <a:r>
              <a:rPr lang="en-GB" sz="1600" dirty="0" err="1" smtClean="0"/>
              <a:t>thur.</a:t>
            </a:r>
            <a:r>
              <a:rPr lang="en-GB" sz="1600" dirty="0" smtClean="0"/>
              <a:t>, second week)</a:t>
            </a:r>
          </a:p>
          <a:p>
            <a:pPr>
              <a:lnSpc>
                <a:spcPct val="140000"/>
              </a:lnSpc>
            </a:pPr>
            <a:r>
              <a:rPr lang="en-GB" sz="1600" i="1" dirty="0" err="1">
                <a:solidFill>
                  <a:srgbClr val="3366FF"/>
                </a:solidFill>
              </a:rPr>
              <a:t>Tatjana</a:t>
            </a:r>
            <a:r>
              <a:rPr lang="en-GB" sz="1600" i="1" dirty="0">
                <a:solidFill>
                  <a:srgbClr val="3366FF"/>
                </a:solidFill>
              </a:rPr>
              <a:t> </a:t>
            </a:r>
            <a:r>
              <a:rPr lang="en-GB" sz="1600" i="1" dirty="0" err="1">
                <a:solidFill>
                  <a:srgbClr val="3366FF"/>
                </a:solidFill>
              </a:rPr>
              <a:t>Ruefli</a:t>
            </a:r>
            <a:r>
              <a:rPr lang="en-US" sz="1600" dirty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	</a:t>
            </a:r>
            <a:r>
              <a:rPr lang="en-GB" sz="1600" i="1" dirty="0"/>
              <a:t>– </a:t>
            </a:r>
            <a:r>
              <a:rPr lang="en-US" sz="1600" dirty="0" smtClean="0"/>
              <a:t>Event manager (on call)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scope, objectives,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208825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purpose of the school is to give you an introduction to the the main approaches to exploit modern High Performance Computing systems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 the big picture, the ideas, the concepts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Understand the programming models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Experiment specific solutions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marL="0" lvl="1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01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920038" cy="1944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quick introduction to HPC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38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HPC…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76"/>
            <a:ext cx="7920038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HPC helps with</a:t>
            </a:r>
          </a:p>
          <a:p>
            <a:r>
              <a:rPr lang="en-US" dirty="0" smtClean="0"/>
              <a:t>Huge data </a:t>
            </a:r>
          </a:p>
          <a:p>
            <a:pPr lvl="2"/>
            <a:r>
              <a:rPr lang="en-US" dirty="0" smtClean="0"/>
              <a:t>Data management in memory</a:t>
            </a:r>
          </a:p>
          <a:p>
            <a:pPr lvl="2"/>
            <a:r>
              <a:rPr lang="en-US" dirty="0" smtClean="0"/>
              <a:t>Data management on disk</a:t>
            </a:r>
          </a:p>
          <a:p>
            <a:r>
              <a:rPr lang="en-US" dirty="0" smtClean="0"/>
              <a:t>Complex problems</a:t>
            </a:r>
          </a:p>
          <a:p>
            <a:pPr lvl="2"/>
            <a:r>
              <a:rPr lang="en-US" dirty="0" smtClean="0"/>
              <a:t>Time consuming algorithms for describing the behavior of a system</a:t>
            </a:r>
          </a:p>
          <a:p>
            <a:pPr lvl="2"/>
            <a:r>
              <a:rPr lang="en-US" dirty="0" smtClean="0"/>
              <a:t>Machine learning</a:t>
            </a:r>
          </a:p>
          <a:p>
            <a:pPr lvl="2"/>
            <a:r>
              <a:rPr lang="en-US" dirty="0" smtClean="0"/>
              <a:t>Data mining and analysis</a:t>
            </a:r>
          </a:p>
          <a:p>
            <a:pPr lvl="2"/>
            <a:r>
              <a:rPr lang="en-US" dirty="0" smtClean="0"/>
              <a:t>Visualization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HPC Requires</a:t>
            </a:r>
          </a:p>
          <a:p>
            <a:r>
              <a:rPr lang="en-US" dirty="0" smtClean="0"/>
              <a:t>Special purpose solutions, in terms of</a:t>
            </a:r>
          </a:p>
          <a:p>
            <a:pPr lvl="2"/>
            <a:r>
              <a:rPr lang="en-US" dirty="0" smtClean="0"/>
              <a:t>Processors</a:t>
            </a:r>
          </a:p>
          <a:p>
            <a:pPr lvl="2"/>
            <a:r>
              <a:rPr lang="en-US" dirty="0" smtClean="0"/>
              <a:t>Networks</a:t>
            </a:r>
          </a:p>
          <a:p>
            <a:pPr lvl="2"/>
            <a:r>
              <a:rPr lang="en-US" dirty="0" smtClean="0"/>
              <a:t>Storage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Applications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093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 rot="2707031">
            <a:off x="3740880" y="3786326"/>
            <a:ext cx="1224136" cy="10081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" name="Right Arrow 2"/>
          <p:cNvSpPr/>
          <p:nvPr/>
        </p:nvSpPr>
        <p:spPr>
          <a:xfrm rot="2707031">
            <a:off x="2084698" y="2562191"/>
            <a:ext cx="1224136" cy="10081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systems: the building blocks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5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140968"/>
            <a:ext cx="1035887" cy="99084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2887"/>
              </p:ext>
            </p:extLst>
          </p:nvPr>
        </p:nvGraphicFramePr>
        <p:xfrm>
          <a:off x="1331640" y="1916832"/>
          <a:ext cx="1152126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6"/>
              </a:tblGrid>
              <a:tr h="9361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88024" y="4221088"/>
            <a:ext cx="3320231" cy="1296144"/>
            <a:chOff x="5364088" y="4365104"/>
            <a:chExt cx="3320231" cy="1296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1991" y="4509120"/>
              <a:ext cx="1035887" cy="9908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3338" y="4509120"/>
              <a:ext cx="1035887" cy="990848"/>
            </a:xfrm>
            <a:prstGeom prst="rect">
              <a:avLst/>
            </a:prstGeom>
          </p:spPr>
        </p:pic>
        <p:sp>
          <p:nvSpPr>
            <p:cNvPr id="10" name="Up-Down Arrow Callout 9"/>
            <p:cNvSpPr/>
            <p:nvPr/>
          </p:nvSpPr>
          <p:spPr>
            <a:xfrm>
              <a:off x="6786453" y="4869160"/>
              <a:ext cx="523695" cy="360040"/>
            </a:xfrm>
            <a:prstGeom prst="upDownArrowCallout">
              <a:avLst/>
            </a:prstGeom>
            <a:solidFill>
              <a:srgbClr val="3366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71951" y="4365104"/>
              <a:ext cx="3312368" cy="1296144"/>
            </a:xfrm>
            <a:prstGeom prst="roundRect">
              <a:avLst/>
            </a:prstGeom>
            <a:solidFill>
              <a:schemeClr val="accent5">
                <a:alpha val="17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159371" y="4857853"/>
              <a:ext cx="778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0" y="1475492"/>
            <a:ext cx="39037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Single powerful processing unit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9" y="2420888"/>
            <a:ext cx="424847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Multi-core, multi-threaded processor with shared 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5589240"/>
            <a:ext cx="41044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Combination of multi-core processors with NUMA shared memory and shared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</p:spPr>
        <p:txBody>
          <a:bodyPr/>
          <a:lstStyle/>
          <a:p>
            <a:r>
              <a:rPr lang="en-US" dirty="0" smtClean="0"/>
              <a:t>They need talk to each other…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81751"/>
            <a:ext cx="771142" cy="215601"/>
          </a:xfrm>
        </p:spPr>
        <p:txBody>
          <a:bodyPr/>
          <a:lstStyle/>
          <a:p>
            <a:fld id="{3D80DC0C-BBAC-4F35-BCB4-CAB67555E77D}" type="slidenum">
              <a:rPr lang="de-CH" smtClean="0"/>
              <a:t>6</a:t>
            </a:fld>
            <a:endParaRPr lang="de-CH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7692"/>
            <a:ext cx="1035887" cy="9908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2217692"/>
            <a:ext cx="1035887" cy="9908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73016"/>
            <a:ext cx="1035887" cy="9908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3573016"/>
            <a:ext cx="1035887" cy="9908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19" y="4941168"/>
            <a:ext cx="1035887" cy="9908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941168"/>
            <a:ext cx="1035887" cy="990848"/>
          </a:xfrm>
          <a:prstGeom prst="rect">
            <a:avLst/>
          </a:prstGeom>
        </p:spPr>
      </p:pic>
      <p:sp>
        <p:nvSpPr>
          <p:cNvPr id="35" name="Up-Down Arrow Callout 34"/>
          <p:cNvSpPr/>
          <p:nvPr/>
        </p:nvSpPr>
        <p:spPr>
          <a:xfrm>
            <a:off x="2666798" y="257773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6" name="Up-Down Arrow Callout 35"/>
          <p:cNvSpPr/>
          <p:nvPr/>
        </p:nvSpPr>
        <p:spPr>
          <a:xfrm>
            <a:off x="2674134" y="3933056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7" name="Up-Down Arrow Callout 36"/>
          <p:cNvSpPr/>
          <p:nvPr/>
        </p:nvSpPr>
        <p:spPr>
          <a:xfrm>
            <a:off x="2661305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1259632" y="207367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39" name="Rounded Rectangle 38"/>
          <p:cNvSpPr/>
          <p:nvPr/>
        </p:nvSpPr>
        <p:spPr>
          <a:xfrm>
            <a:off x="1259632" y="3429000"/>
            <a:ext cx="3312368" cy="1296144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0" name="Rounded Rectangle 39"/>
          <p:cNvSpPr/>
          <p:nvPr/>
        </p:nvSpPr>
        <p:spPr>
          <a:xfrm>
            <a:off x="1259632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17692"/>
            <a:ext cx="1035887" cy="9908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2217692"/>
            <a:ext cx="1035887" cy="9908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73016"/>
            <a:ext cx="1035887" cy="9908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3573016"/>
            <a:ext cx="1035887" cy="9908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11" y="4941168"/>
            <a:ext cx="1035887" cy="9908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941168"/>
            <a:ext cx="1035887" cy="990848"/>
          </a:xfrm>
          <a:prstGeom prst="rect">
            <a:avLst/>
          </a:prstGeom>
        </p:spPr>
      </p:pic>
      <p:sp>
        <p:nvSpPr>
          <p:cNvPr id="47" name="Up-Down Arrow Callout 46"/>
          <p:cNvSpPr/>
          <p:nvPr/>
        </p:nvSpPr>
        <p:spPr>
          <a:xfrm>
            <a:off x="6195190" y="2577732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8" name="Up-Down Arrow Callout 47"/>
          <p:cNvSpPr/>
          <p:nvPr/>
        </p:nvSpPr>
        <p:spPr>
          <a:xfrm>
            <a:off x="6202526" y="3933056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9" name="Up-Down Arrow Callout 48"/>
          <p:cNvSpPr/>
          <p:nvPr/>
        </p:nvSpPr>
        <p:spPr>
          <a:xfrm>
            <a:off x="6189697" y="5301208"/>
            <a:ext cx="523695" cy="360040"/>
          </a:xfrm>
          <a:prstGeom prst="upDownArrowCallou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4788024" y="2073676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4788024" y="3429000"/>
            <a:ext cx="3312368" cy="1296144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52" name="Rounded Rectangle 51"/>
          <p:cNvSpPr/>
          <p:nvPr/>
        </p:nvSpPr>
        <p:spPr>
          <a:xfrm>
            <a:off x="4788024" y="4797152"/>
            <a:ext cx="3312368" cy="1224136"/>
          </a:xfrm>
          <a:prstGeom prst="roundRect">
            <a:avLst/>
          </a:prstGeom>
          <a:solidFill>
            <a:schemeClr val="accent5">
              <a:alpha val="17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915816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44208" y="162880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7544" y="1988840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7544" y="3356992"/>
            <a:ext cx="83529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544" y="4758661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67544" y="6093289"/>
            <a:ext cx="8280920" cy="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6200000">
            <a:off x="1047052" y="3921749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6404" y="1556792"/>
            <a:ext cx="11592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…they need also to talk to you…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7</a:t>
            </a:fld>
            <a:endParaRPr lang="de-CH"/>
          </a:p>
        </p:txBody>
      </p:sp>
      <p:sp>
        <p:nvSpPr>
          <p:cNvPr id="18" name="Rounded Rectangle 17"/>
          <p:cNvSpPr/>
          <p:nvPr/>
        </p:nvSpPr>
        <p:spPr>
          <a:xfrm>
            <a:off x="6757898" y="2204864"/>
            <a:ext cx="1152128" cy="31683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3568" y="3480312"/>
            <a:ext cx="720080" cy="64807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r="2164"/>
          <a:stretch/>
        </p:blipFill>
        <p:spPr>
          <a:xfrm>
            <a:off x="2013233" y="2348880"/>
            <a:ext cx="4742780" cy="295232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051720" y="2636912"/>
            <a:ext cx="0" cy="2304256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403648" y="3801867"/>
            <a:ext cx="648072" cy="0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limitations: a matter of money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412776"/>
            <a:ext cx="7920038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is-IS" sz="2400" dirty="0" smtClean="0"/>
              <a:t>…because money matters: </a:t>
            </a:r>
            <a:r>
              <a:rPr lang="en-US" sz="2400" dirty="0" smtClean="0"/>
              <a:t>HPC systems are expensive!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Power consumption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Cooling and infrastructural costs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Costs of technology: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Speed</a:t>
            </a:r>
            <a:r>
              <a:rPr lang="en-US" sz="2000" dirty="0"/>
              <a:t>-up the processor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Increase network bandwidth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Reduce latencies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Improve connectivity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Make I/O faster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648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HPC systems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268760"/>
            <a:ext cx="7920038" cy="10081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Coming HPC </a:t>
            </a:r>
            <a:r>
              <a:rPr lang="en-US" dirty="0"/>
              <a:t>systems </a:t>
            </a:r>
            <a:r>
              <a:rPr lang="en-US" dirty="0" smtClean="0"/>
              <a:t>are anticipated </a:t>
            </a:r>
            <a:r>
              <a:rPr lang="en-US" dirty="0"/>
              <a:t>to draw enormous amounts of electrical </a:t>
            </a:r>
            <a:r>
              <a:rPr lang="en-US" dirty="0" smtClean="0"/>
              <a:t>power…</a:t>
            </a:r>
          </a:p>
          <a:p>
            <a:pPr marL="0" indent="0" algn="just">
              <a:buNone/>
            </a:pPr>
            <a:r>
              <a:rPr lang="en-US" dirty="0" smtClean="0"/>
              <a:t>Example: N.1 Top 500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75752"/>
              </p:ext>
            </p:extLst>
          </p:nvPr>
        </p:nvGraphicFramePr>
        <p:xfrm>
          <a:off x="899592" y="2204864"/>
          <a:ext cx="7920880" cy="354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35050"/>
                <a:gridCol w="2009366"/>
                <a:gridCol w="1656184"/>
                <a:gridCol w="2520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(Nov.)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Performance(</a:t>
                      </a:r>
                      <a:r>
                        <a:rPr lang="en-US" sz="1600" dirty="0" err="1" smtClean="0"/>
                        <a:t>Tflop</a:t>
                      </a:r>
                      <a:r>
                        <a:rPr lang="en-US" sz="1600" dirty="0" smtClean="0"/>
                        <a:t>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 power (KW)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Hearth Simulator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 Gene/L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baseline="0" dirty="0" smtClean="0"/>
                        <a:t>367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1433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Roadrunner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1105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2483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Jaguar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2331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6950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 computer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11280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12659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27112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Tianhe-2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/>
                        <a:t>54902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17808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ym typeface="Wingdings"/>
                        </a:rPr>
                        <a:t>2020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????????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&gt;100000 (100 MW!!!)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5859147"/>
            <a:ext cx="7920038" cy="378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8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900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180000" algn="l" defTabSz="914400" rtl="0" eaLnBrk="1" latinLnBrk="0" hangingPunct="1">
              <a:lnSpc>
                <a:spcPct val="111000"/>
              </a:lnSpc>
              <a:spcBef>
                <a:spcPts val="0"/>
              </a:spcBef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THIS IS NOT SUSTAINABLE!!!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6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s">
  <a:themeElements>
    <a:clrScheme name="CSCS">
      <a:dk1>
        <a:srgbClr val="000000"/>
      </a:dk1>
      <a:lt1>
        <a:srgbClr val="FFFFFF"/>
      </a:lt1>
      <a:dk2>
        <a:srgbClr val="E32219"/>
      </a:dk2>
      <a:lt2>
        <a:srgbClr val="CFD1D2"/>
      </a:lt2>
      <a:accent1>
        <a:srgbClr val="E32219"/>
      </a:accent1>
      <a:accent2>
        <a:srgbClr val="F39F7B"/>
      </a:accent2>
      <a:accent3>
        <a:srgbClr val="A71E16"/>
      </a:accent3>
      <a:accent4>
        <a:srgbClr val="7B7C7E"/>
      </a:accent4>
      <a:accent5>
        <a:srgbClr val="CFD1D2"/>
      </a:accent5>
      <a:accent6>
        <a:srgbClr val="3C3E40"/>
      </a:accent6>
      <a:hlink>
        <a:srgbClr val="E32219"/>
      </a:hlink>
      <a:folHlink>
        <a:srgbClr val="A71E16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cscs.potx</Template>
  <TotalTime>15790</TotalTime>
  <Words>826</Words>
  <Application>Microsoft Macintosh PowerPoint</Application>
  <PresentationFormat>On-screen Show (4:3)</PresentationFormat>
  <Paragraphs>220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cscs</vt:lpstr>
      <vt:lpstr>Introduction to HPC</vt:lpstr>
      <vt:lpstr>School scope, objectives, program</vt:lpstr>
      <vt:lpstr>A quick introduction to HPC</vt:lpstr>
      <vt:lpstr>Why HPC…</vt:lpstr>
      <vt:lpstr>HPC systems: the building blocks</vt:lpstr>
      <vt:lpstr>They need talk to each other…</vt:lpstr>
      <vt:lpstr>…they need also to talk to you…</vt:lpstr>
      <vt:lpstr>Issues and limitations: a matter of money…</vt:lpstr>
      <vt:lpstr>Example: HPC systems power consumption</vt:lpstr>
      <vt:lpstr>The end of the “Free Performance Lunch” era</vt:lpstr>
      <vt:lpstr>Improving efficiency: the advent of accelerators</vt:lpstr>
      <vt:lpstr>Why accelerators help</vt:lpstr>
      <vt:lpstr>Piz Daint</vt:lpstr>
      <vt:lpstr>Efficiency comparison </vt:lpstr>
      <vt:lpstr>Programming Models</vt:lpstr>
      <vt:lpstr>Week 1: MPI &amp; OpenMP</vt:lpstr>
      <vt:lpstr>Week 2: GPU programming</vt:lpstr>
      <vt:lpstr>BOF</vt:lpstr>
      <vt:lpstr>The Team</vt:lpstr>
    </vt:vector>
  </TitlesOfParts>
  <Company>Mediaviso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Baumgartner</dc:creator>
  <cp:lastModifiedBy>Claudio Gheller </cp:lastModifiedBy>
  <cp:revision>248</cp:revision>
  <dcterms:created xsi:type="dcterms:W3CDTF">2012-03-08T13:30:56Z</dcterms:created>
  <dcterms:modified xsi:type="dcterms:W3CDTF">2016-07-15T09:23:19Z</dcterms:modified>
</cp:coreProperties>
</file>