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4" r:id="rId5"/>
    <p:sldId id="277" r:id="rId6"/>
    <p:sldId id="292" r:id="rId7"/>
    <p:sldId id="290" r:id="rId8"/>
    <p:sldId id="296" r:id="rId9"/>
    <p:sldId id="291" r:id="rId10"/>
    <p:sldId id="297" r:id="rId11"/>
    <p:sldId id="298" r:id="rId12"/>
    <p:sldId id="268" r:id="rId13"/>
    <p:sldId id="299" r:id="rId14"/>
    <p:sldId id="295" r:id="rId15"/>
    <p:sldId id="27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3195" autoAdjust="0"/>
  </p:normalViewPr>
  <p:slideViewPr>
    <p:cSldViewPr snapToGrid="0">
      <p:cViewPr varScale="1">
        <p:scale>
          <a:sx n="112" d="100"/>
          <a:sy n="112" d="100"/>
        </p:scale>
        <p:origin x="656" y="20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9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6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ongyi.zhan@mail.mcgill.c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6000"/>
                    </a14:imgEffect>
                    <a14:imgEffect>
                      <a14:saturation sat="137000"/>
                    </a14:imgEffect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FA2F-C82F-C45C-841B-E853E120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F4E8EC-8175-67B7-C8CF-D3F8D8B79668}"/>
              </a:ext>
            </a:extLst>
          </p:cNvPr>
          <p:cNvSpPr txBox="1">
            <a:spLocks/>
          </p:cNvSpPr>
          <p:nvPr/>
        </p:nvSpPr>
        <p:spPr>
          <a:xfrm>
            <a:off x="663893" y="2094706"/>
            <a:ext cx="4616767" cy="266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Fraud Detection SAS ETL Pipeline 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838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109" y="0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CA" dirty="0"/>
              <a:t>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F6488-6327-71A4-6612-33761783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80" y="3205006"/>
            <a:ext cx="3723912" cy="29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47931"/>
            <a:ext cx="5818909" cy="764144"/>
          </a:xfrm>
        </p:spPr>
        <p:txBody>
          <a:bodyPr/>
          <a:lstStyle/>
          <a:p>
            <a:r>
              <a:rPr lang="en-US" dirty="0"/>
              <a:t>4.</a:t>
            </a:r>
            <a:r>
              <a:rPr lang="en-CA" dirty="0"/>
              <a:t> Visualization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7750" y="4572000"/>
            <a:ext cx="5938250" cy="21494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</a:p>
          <a:p>
            <a:pPr algn="just"/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CA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Transactions 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 for the majority of transactions in fraud cases.</a:t>
            </a:r>
          </a:p>
          <a:p>
            <a:pPr algn="just"/>
            <a:r>
              <a:rPr lang="en-CA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</a:t>
            </a:r>
            <a:r>
              <a:rPr lang="en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Fraud cases occur sporadically, with spikes in </a:t>
            </a:r>
            <a:r>
              <a:rPr lang="en-CA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and December</a:t>
            </a:r>
            <a:r>
              <a:rPr lang="en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CA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</a:t>
            </a:r>
            <a:r>
              <a:rPr lang="en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Card Type 3 (orange) consistently has the highest transaction amounts, which may indicate higher spending patterns or risk exposure.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The SGRender Procedure">
            <a:extLst>
              <a:ext uri="{FF2B5EF4-FFF2-40B4-BE49-F238E27FC236}">
                <a16:creationId xmlns:a16="http://schemas.microsoft.com/office/drawing/2014/main" id="{1FED0D45-F37A-3F14-84F8-D95BCBA57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65" y="1112075"/>
            <a:ext cx="4009159" cy="32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SGPlot Procedure">
            <a:extLst>
              <a:ext uri="{FF2B5EF4-FFF2-40B4-BE49-F238E27FC236}">
                <a16:creationId xmlns:a16="http://schemas.microsoft.com/office/drawing/2014/main" id="{7FBE2B40-F692-4708-9411-11300007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43" y="347931"/>
            <a:ext cx="4278313" cy="29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SGPlot Procedure">
            <a:extLst>
              <a:ext uri="{FF2B5EF4-FFF2-40B4-BE49-F238E27FC236}">
                <a16:creationId xmlns:a16="http://schemas.microsoft.com/office/drawing/2014/main" id="{A30E054F-496E-3686-3100-0BEB7FBB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42" y="3557315"/>
            <a:ext cx="4278313" cy="32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2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10517506" cy="1358140"/>
          </a:xfrm>
        </p:spPr>
        <p:txBody>
          <a:bodyPr>
            <a:normAutofit/>
          </a:bodyPr>
          <a:lstStyle/>
          <a:p>
            <a:r>
              <a:rPr lang="en-US" sz="3600" dirty="0"/>
              <a:t>Future Improvements &amp;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21105" y="1794510"/>
            <a:ext cx="6477952" cy="4037511"/>
          </a:xfrm>
        </p:spPr>
        <p:txBody>
          <a:bodyPr>
            <a:normAutofit/>
          </a:bodyPr>
          <a:lstStyle/>
          <a:p>
            <a:pPr algn="just"/>
            <a:endParaRPr lang="en-CA" sz="1200" b="1" i="0" u="none" strike="noStrike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CA" sz="1400" b="1" i="0" u="none" strike="noStrike" dirty="0">
                <a:effectLst/>
              </a:rPr>
              <a:t> Automate Data Ingestion &amp; Processing</a:t>
            </a:r>
            <a:endParaRPr lang="en-CA" sz="1400" b="0" i="0" u="none" strike="noStrike" dirty="0">
              <a:effectLst/>
            </a:endParaRPr>
          </a:p>
          <a:p>
            <a:pPr marL="742950" lvl="1" indent="-285750" algn="just"/>
            <a:r>
              <a:rPr lang="en-CA" sz="1400" b="0" i="0" u="none" strike="noStrike" dirty="0">
                <a:effectLst/>
              </a:rPr>
              <a:t>Integrate </a:t>
            </a:r>
            <a:r>
              <a:rPr lang="en-CA" sz="1400" b="1" i="0" u="none" strike="noStrike" dirty="0">
                <a:effectLst/>
              </a:rPr>
              <a:t>scheduled data pipelines</a:t>
            </a:r>
            <a:r>
              <a:rPr lang="en-CA" sz="1400" b="0" i="0" u="none" strike="noStrike" dirty="0">
                <a:effectLst/>
              </a:rPr>
              <a:t> to automate import, processing, and reporting.</a:t>
            </a:r>
          </a:p>
          <a:p>
            <a:pPr algn="just">
              <a:buFont typeface="+mj-lt"/>
              <a:buAutoNum type="arabicPeriod"/>
            </a:pPr>
            <a:r>
              <a:rPr lang="en-CA" sz="1400" b="1" i="0" u="none" strike="noStrike" dirty="0">
                <a:effectLst/>
              </a:rPr>
              <a:t> Enhance Data Quality &amp; Validation</a:t>
            </a:r>
            <a:endParaRPr lang="en-CA" sz="1400" b="0" i="0" u="none" strike="noStrike" dirty="0">
              <a:effectLst/>
            </a:endParaRPr>
          </a:p>
          <a:p>
            <a:pPr marL="742950" lvl="1" indent="-285750" algn="just"/>
            <a:r>
              <a:rPr lang="en-CA" sz="1400" b="0" i="0" u="none" strike="noStrike" dirty="0">
                <a:effectLst/>
              </a:rPr>
              <a:t>Implement </a:t>
            </a:r>
            <a:r>
              <a:rPr lang="en-CA" sz="1400" b="1" i="0" u="none" strike="noStrike" dirty="0">
                <a:effectLst/>
              </a:rPr>
              <a:t>data validation checks</a:t>
            </a:r>
            <a:r>
              <a:rPr lang="en-CA" sz="1400" b="0" i="0" u="none" strike="noStrike" dirty="0">
                <a:effectLst/>
              </a:rPr>
              <a:t> (e.g., missing values, inconsistencies) before processing.</a:t>
            </a:r>
          </a:p>
          <a:p>
            <a:pPr marL="742950" lvl="1" indent="-285750" algn="just"/>
            <a:r>
              <a:rPr lang="en-CA" sz="1400" b="0" i="0" u="none" strike="noStrike" dirty="0">
                <a:effectLst/>
              </a:rPr>
              <a:t>Introduce </a:t>
            </a:r>
            <a:r>
              <a:rPr lang="en-CA" sz="1400" b="1" i="0" u="none" strike="noStrike" dirty="0">
                <a:effectLst/>
              </a:rPr>
              <a:t>logging &amp; alerting</a:t>
            </a:r>
            <a:r>
              <a:rPr lang="en-CA" sz="1400" b="0" i="0" u="none" strike="noStrike" dirty="0">
                <a:effectLst/>
              </a:rPr>
              <a:t> for anomalies in transaction data.</a:t>
            </a:r>
          </a:p>
          <a:p>
            <a:pPr algn="just">
              <a:buFont typeface="+mj-lt"/>
              <a:buAutoNum type="arabicPeriod"/>
            </a:pPr>
            <a:r>
              <a:rPr lang="en-CA" sz="1400" b="1" i="0" u="none" strike="noStrike" dirty="0">
                <a:effectLst/>
              </a:rPr>
              <a:t> Optimize Model Deployment &amp; Predictions</a:t>
            </a:r>
            <a:endParaRPr lang="en-CA" sz="1400" b="0" i="0" u="none" strike="noStrike" dirty="0">
              <a:effectLst/>
            </a:endParaRPr>
          </a:p>
          <a:p>
            <a:pPr marL="742950" lvl="1" indent="-285750" algn="just"/>
            <a:r>
              <a:rPr lang="en-CA" sz="1400" b="0" i="0" u="none" strike="noStrike" dirty="0">
                <a:effectLst/>
              </a:rPr>
              <a:t>Use </a:t>
            </a:r>
            <a:r>
              <a:rPr lang="en-CA" sz="1400" b="1" i="0" u="none" strike="noStrike" dirty="0">
                <a:effectLst/>
              </a:rPr>
              <a:t>real-time streaming predictions</a:t>
            </a:r>
            <a:r>
              <a:rPr lang="en-CA" sz="1400" b="0" i="0" u="none" strike="noStrike" dirty="0">
                <a:effectLst/>
              </a:rPr>
              <a:t> (Kafka or AWS Lambda) for fraud detection.</a:t>
            </a:r>
          </a:p>
          <a:p>
            <a:pPr algn="just">
              <a:buFont typeface="+mj-lt"/>
              <a:buAutoNum type="arabicPeriod"/>
            </a:pPr>
            <a:r>
              <a:rPr lang="en-CA" sz="1400" b="1" i="0" u="none" strike="noStrike" dirty="0">
                <a:effectLst/>
              </a:rPr>
              <a:t> Expand Reporting &amp; Visualization</a:t>
            </a:r>
            <a:endParaRPr lang="en-CA" sz="1400" b="0" i="0" u="none" strike="noStrike" dirty="0">
              <a:effectLst/>
            </a:endParaRPr>
          </a:p>
          <a:p>
            <a:pPr marL="742950" lvl="1" indent="-285750" algn="just"/>
            <a:r>
              <a:rPr lang="en-CA" sz="1400" b="0" i="0" u="none" strike="noStrike" dirty="0">
                <a:effectLst/>
              </a:rPr>
              <a:t>Add </a:t>
            </a:r>
            <a:r>
              <a:rPr lang="en-CA" sz="1400" b="1" i="0" u="none" strike="noStrike" dirty="0">
                <a:effectLst/>
              </a:rPr>
              <a:t>interactive dashboards (Power BI, Tableau)</a:t>
            </a:r>
            <a:r>
              <a:rPr lang="en-CA" sz="1400" b="0" i="0" u="none" strike="noStrike" dirty="0">
                <a:effectLst/>
              </a:rPr>
              <a:t> for dynamic fraud trend analysis.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09560" y="2072821"/>
            <a:ext cx="4160520" cy="3759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-webkit-standard"/>
              </a:rPr>
              <a:t>✅ </a:t>
            </a:r>
            <a:r>
              <a:rPr lang="en-CA" sz="1400" b="1" i="0" u="none" strike="noStrike" dirty="0">
                <a:effectLst/>
              </a:rPr>
              <a:t>Structured Workflow</a:t>
            </a:r>
            <a:r>
              <a:rPr lang="en-CA" sz="1400" b="0" i="0" u="none" strike="noStrike" dirty="0">
                <a:effectLst/>
                <a:latin typeface="-webkit-standard"/>
              </a:rPr>
              <a:t>: </a:t>
            </a:r>
            <a:r>
              <a:rPr lang="en-CA" sz="1400" i="0" u="none" strike="noStrike" dirty="0">
                <a:effectLst/>
                <a:latin typeface="-webkit-standard"/>
              </a:rPr>
              <a:t>Clear segmentation of </a:t>
            </a:r>
            <a:r>
              <a:rPr lang="en-CA" sz="1400" i="0" u="none" strike="noStrike" dirty="0">
                <a:effectLst/>
              </a:rPr>
              <a:t>data processing, reporting, modeling, and visualization</a:t>
            </a:r>
            <a:r>
              <a:rPr lang="en-CA" sz="1400" i="0" u="none" strike="noStrike" dirty="0">
                <a:effectLst/>
                <a:latin typeface="-webkit-standard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-webkit-standard"/>
              </a:rPr>
              <a:t>✅ </a:t>
            </a:r>
            <a:r>
              <a:rPr lang="en-CA" sz="1400" b="1" i="0" u="none" strike="noStrike" dirty="0">
                <a:effectLst/>
              </a:rPr>
              <a:t>Efficient Fraud Analysis</a:t>
            </a:r>
            <a:r>
              <a:rPr lang="en-CA" sz="1400" b="0" i="0" u="none" strike="noStrike" dirty="0">
                <a:effectLst/>
                <a:latin typeface="-webkit-standard"/>
              </a:rPr>
              <a:t>: Machine learning integration helps detect fraud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-webkit-standard"/>
              </a:rPr>
              <a:t>✅ </a:t>
            </a:r>
            <a:r>
              <a:rPr lang="en-CA" sz="1400" b="1" i="0" u="none" strike="noStrike" dirty="0">
                <a:effectLst/>
              </a:rPr>
              <a:t>Comprehensive Reporting</a:t>
            </a:r>
            <a:r>
              <a:rPr lang="en-CA" sz="1400" b="0" i="0" u="none" strike="noStrike" dirty="0">
                <a:effectLst/>
                <a:latin typeface="-webkit-standard"/>
              </a:rPr>
              <a:t>: </a:t>
            </a:r>
            <a:r>
              <a:rPr lang="en-CA" sz="1400" i="0" u="none" strike="noStrike" dirty="0">
                <a:effectLst/>
                <a:latin typeface="-webkit-standard"/>
              </a:rPr>
              <a:t>Generates </a:t>
            </a:r>
            <a:r>
              <a:rPr lang="en-CA" sz="1400" i="0" u="none" strike="noStrike" dirty="0">
                <a:effectLst/>
              </a:rPr>
              <a:t>fraud insights across different dimensions</a:t>
            </a:r>
            <a:r>
              <a:rPr lang="en-CA" sz="1400" i="0" u="none" strike="noStrike" dirty="0">
                <a:effectLst/>
                <a:latin typeface="-webkit-standard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-webkit-standard"/>
              </a:rPr>
              <a:t>✅ </a:t>
            </a:r>
            <a:r>
              <a:rPr lang="en-CA" sz="1400" b="1" i="0" u="none" strike="noStrike" dirty="0">
                <a:effectLst/>
              </a:rPr>
              <a:t>Visualization for Decision-Making</a:t>
            </a:r>
            <a:r>
              <a:rPr lang="en-CA" sz="1400" b="0" i="0" u="none" strike="noStrike" dirty="0">
                <a:effectLst/>
                <a:latin typeface="-webkit-standard"/>
              </a:rPr>
              <a:t>: </a:t>
            </a:r>
            <a:r>
              <a:rPr lang="en-CA" sz="1400" i="0" u="none" strike="noStrike" dirty="0">
                <a:effectLst/>
                <a:latin typeface="-webkit-standard"/>
              </a:rPr>
              <a:t>Pie, bar, and box plots </a:t>
            </a:r>
            <a:r>
              <a:rPr lang="en-CA" sz="1400" i="0" u="none" strike="noStrike" dirty="0">
                <a:effectLst/>
              </a:rPr>
              <a:t>highlight transaction trends and risks</a:t>
            </a:r>
            <a:r>
              <a:rPr lang="en-CA" sz="1400" i="0" u="none" strike="noStrike" dirty="0">
                <a:effectLst/>
                <a:latin typeface="-webkit-standard"/>
              </a:rPr>
              <a:t>.</a:t>
            </a:r>
            <a:endParaRPr lang="en-US" sz="1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 lnSpcReduction="10000"/>
          </a:bodyPr>
          <a:lstStyle/>
          <a:p>
            <a:r>
              <a:rPr lang="en-US" dirty="0"/>
              <a:t>Hongyi Zhan</a:t>
            </a:r>
          </a:p>
          <a:p>
            <a:r>
              <a:rPr lang="en-US" dirty="0"/>
              <a:t>4373336135</a:t>
            </a: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Hongyi.zhan@mail.mcgill.ca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hongyi</a:t>
            </a:r>
            <a:r>
              <a:rPr lang="en-US" dirty="0"/>
              <a:t>-zhan/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827" y="204985"/>
            <a:ext cx="6343650" cy="1211974"/>
          </a:xfrm>
        </p:spPr>
        <p:txBody>
          <a:bodyPr>
            <a:normAutofit/>
          </a:bodyPr>
          <a:lstStyle/>
          <a:p>
            <a:r>
              <a:rPr lang="en-US" dirty="0" err="1"/>
              <a:t>WorkFlow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86250" y="1495813"/>
            <a:ext cx="7578090" cy="1941079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Data Extraction</a:t>
            </a:r>
            <a:r>
              <a:rPr lang="en-CA" dirty="0"/>
              <a:t>: </a:t>
            </a:r>
            <a:r>
              <a:rPr lang="en-US" dirty="0"/>
              <a:t>Download, store, and version-control data in GitHub.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Data Processing</a:t>
            </a:r>
            <a:r>
              <a:rPr lang="en-CA" dirty="0"/>
              <a:t>: Clean, transform, and enrich transaction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Reporting</a:t>
            </a:r>
            <a:r>
              <a:rPr lang="en-CA" dirty="0"/>
              <a:t>: Generating Dimensional Table Reports.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Modeling</a:t>
            </a:r>
            <a:r>
              <a:rPr lang="en-CA" dirty="0"/>
              <a:t>: Machine Learning for Fraud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Visualization</a:t>
            </a:r>
            <a:r>
              <a:rPr lang="en-CA" dirty="0"/>
              <a:t>: Creating Plots for Business Insights.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4" name="Picture 2" descr="Kaggle or Huggingface ? The best one ...">
            <a:extLst>
              <a:ext uri="{FF2B5EF4-FFF2-40B4-BE49-F238E27FC236}">
                <a16:creationId xmlns:a16="http://schemas.microsoft.com/office/drawing/2014/main" id="{64F6C0D1-D051-F39D-8F62-DB8267CA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00" y="3744937"/>
            <a:ext cx="1769152" cy="10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BC GitHub Instructor Guide | Learning ...">
            <a:extLst>
              <a:ext uri="{FF2B5EF4-FFF2-40B4-BE49-F238E27FC236}">
                <a16:creationId xmlns:a16="http://schemas.microsoft.com/office/drawing/2014/main" id="{92F013E8-D4CF-80B9-EE50-F5705D55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79" y="3744937"/>
            <a:ext cx="2006850" cy="10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UNDAMENTALS OF PYTHON PROGRAMMING (SF ...">
            <a:extLst>
              <a:ext uri="{FF2B5EF4-FFF2-40B4-BE49-F238E27FC236}">
                <a16:creationId xmlns:a16="http://schemas.microsoft.com/office/drawing/2014/main" id="{D4D37C8F-438F-4D7F-4FF5-D9756322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99" y="5150332"/>
            <a:ext cx="2153603" cy="120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hat is SQL Database: Structure, Types ...">
            <a:extLst>
              <a:ext uri="{FF2B5EF4-FFF2-40B4-BE49-F238E27FC236}">
                <a16:creationId xmlns:a16="http://schemas.microsoft.com/office/drawing/2014/main" id="{2FB98550-6029-EA45-BA95-05E8F3E6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86" y="5150332"/>
            <a:ext cx="2153603" cy="120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00468178-5E9F-1E5A-E9CE-FB80CF52F09F}"/>
              </a:ext>
            </a:extLst>
          </p:cNvPr>
          <p:cNvSpPr/>
          <p:nvPr/>
        </p:nvSpPr>
        <p:spPr>
          <a:xfrm>
            <a:off x="6368770" y="4212932"/>
            <a:ext cx="251460" cy="194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AA850BC-12B4-443F-CF66-0732C0307B19}"/>
              </a:ext>
            </a:extLst>
          </p:cNvPr>
          <p:cNvSpPr/>
          <p:nvPr/>
        </p:nvSpPr>
        <p:spPr>
          <a:xfrm>
            <a:off x="8834778" y="4213909"/>
            <a:ext cx="251460" cy="194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53EB0F7-99E0-980F-616B-79C5584F42E3}"/>
              </a:ext>
            </a:extLst>
          </p:cNvPr>
          <p:cNvSpPr/>
          <p:nvPr/>
        </p:nvSpPr>
        <p:spPr>
          <a:xfrm rot="10800000">
            <a:off x="7649114" y="5656186"/>
            <a:ext cx="251460" cy="194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3C9391F3-88FF-4F9B-71FF-DCD2A44B0881}"/>
              </a:ext>
            </a:extLst>
          </p:cNvPr>
          <p:cNvSpPr/>
          <p:nvPr/>
        </p:nvSpPr>
        <p:spPr>
          <a:xfrm rot="10800000">
            <a:off x="10358695" y="5234940"/>
            <a:ext cx="454084" cy="60826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2EE729-D312-3ED3-6634-A8ABF325A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8356" y="3744937"/>
            <a:ext cx="1854454" cy="10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39" y="656911"/>
            <a:ext cx="3764280" cy="97758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10" y="1634491"/>
            <a:ext cx="5147310" cy="3817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dataset presents an extensive collection of around 24.4 million credit card transactions, sourced from IBM's financial database. Capturing a wide spectrum of user interactions, the data provides a detailed snapshot of transaction behaviors, patterns, and potential vulnerabilities. </a:t>
            </a:r>
          </a:p>
          <a:p>
            <a:pPr algn="just"/>
            <a:r>
              <a:rPr lang="en-US" dirty="0"/>
              <a:t>Details include: User &amp; card info, time &amp; Amount of transactions, merchant details, fraud detection flag.</a:t>
            </a:r>
          </a:p>
          <a:p>
            <a:pPr algn="just"/>
            <a:r>
              <a:rPr lang="en-US" dirty="0"/>
              <a:t>Sampling: A subset of the whole dataset contains 1164 rows and 15 variables.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7012BF5D-C71A-CD91-15D2-8954A36E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04" y="2061606"/>
            <a:ext cx="6373786" cy="2734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37F76E-8B9F-E75D-90C5-B2DF87F80B89}"/>
              </a:ext>
            </a:extLst>
          </p:cNvPr>
          <p:cNvSpPr txBox="1"/>
          <p:nvPr/>
        </p:nvSpPr>
        <p:spPr>
          <a:xfrm>
            <a:off x="156210" y="6538912"/>
            <a:ext cx="9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 https://</a:t>
            </a:r>
            <a:r>
              <a:rPr lang="en-US" sz="1200" b="1" dirty="0" err="1"/>
              <a:t>www.kaggle.com</a:t>
            </a:r>
            <a:r>
              <a:rPr lang="en-US" sz="1200" b="1" dirty="0"/>
              <a:t>/datasets/ealtman2019/credit-card-transactions/</a:t>
            </a:r>
            <a:r>
              <a:rPr lang="en-US" sz="1200" b="1" dirty="0" err="1"/>
              <a:t>data?select</a:t>
            </a:r>
            <a:r>
              <a:rPr lang="en-US" sz="1200" b="1" dirty="0"/>
              <a:t>=sd254_users.csv</a:t>
            </a:r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136" y="538850"/>
            <a:ext cx="6973496" cy="3445329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Data Processing</a:t>
            </a:r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9CB8-E430-3A21-878D-B96ACA55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75" y="326072"/>
            <a:ext cx="10668000" cy="921258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n-CA" dirty="0"/>
              <a:t> Data 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DE7-95C4-5482-09F3-AA4F68727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" y="3268980"/>
            <a:ext cx="5052060" cy="33718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1. Import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Source: 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</a:rPr>
              <a:t>credit_card_transactions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Raw data is imported using the </a:t>
            </a: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Import File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step.</a:t>
            </a:r>
          </a:p>
          <a:p>
            <a:pPr marL="0" indent="0" algn="l">
              <a:buNone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2. Selection &amp; Filtering (Query)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The dataset is </a:t>
            </a: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filtered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to include only transactions where 'Year' is </a:t>
            </a: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2008, 2015, or 2016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Ensures relevant column is selected before further transformations.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D2F9E-7C4B-D5EB-47EF-A0C7F590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blue square with green and black text&#10;&#10;Description automatically generated">
            <a:extLst>
              <a:ext uri="{FF2B5EF4-FFF2-40B4-BE49-F238E27FC236}">
                <a16:creationId xmlns:a16="http://schemas.microsoft.com/office/drawing/2014/main" id="{5A35FECA-FB08-EA7B-DC24-06F5D645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5" y="1247330"/>
            <a:ext cx="8354060" cy="1840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480AD-ADB5-923E-B6CD-82CF7E69BB7A}"/>
              </a:ext>
            </a:extLst>
          </p:cNvPr>
          <p:cNvSpPr txBox="1"/>
          <p:nvPr/>
        </p:nvSpPr>
        <p:spPr>
          <a:xfrm>
            <a:off x="5425440" y="3268980"/>
            <a:ext cx="66103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3. Data Transformation (SAS Program)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6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i="0" u="none" strike="noStrike" dirty="0">
                <a:solidFill>
                  <a:srgbClr val="000000"/>
                </a:solidFill>
                <a:effectLst/>
              </a:rPr>
              <a:t>Handling Missing Values (PROC SQL Update Step):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 err="1">
                <a:solidFill>
                  <a:srgbClr val="000000"/>
                </a:solidFill>
                <a:effectLst/>
              </a:rPr>
              <a:t>Merchant_State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is set to </a:t>
            </a: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"Unknown"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if missing.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Errors column is also defaulted to </a:t>
            </a: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"Unknown"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if empty.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6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i="0" u="none" strike="noStrike" dirty="0">
                <a:solidFill>
                  <a:srgbClr val="000000"/>
                </a:solidFill>
                <a:effectLst/>
              </a:rPr>
              <a:t>Categorization Based on </a:t>
            </a:r>
            <a:r>
              <a:rPr lang="en-CA" sz="1600" i="0" u="none" strike="noStrike" dirty="0" err="1">
                <a:solidFill>
                  <a:srgbClr val="000000"/>
                </a:solidFill>
                <a:effectLst/>
              </a:rPr>
              <a:t>Merchant_State</a:t>
            </a: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CA" sz="1600" b="0" i="0" u="none" strike="noStrike" dirty="0">
              <a:solidFill>
                <a:srgbClr val="000000"/>
              </a:solidFill>
              <a:effectLst/>
            </a:endParaRPr>
          </a:p>
          <a:p>
            <a:pPr lvl="1" algn="l"/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Transactions are classified into</a:t>
            </a: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 group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based on 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</a:rPr>
              <a:t>Merchant_State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US State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→ If 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</a:rPr>
              <a:t>Merchant_State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belongs to a list of 50 U.S. states.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</a:rPr>
              <a:t>Other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</a:rPr>
              <a:t> → All other cases.</a:t>
            </a:r>
          </a:p>
        </p:txBody>
      </p:sp>
    </p:spTree>
    <p:extLst>
      <p:ext uri="{BB962C8B-B14F-4D97-AF65-F5344CB8AC3E}">
        <p14:creationId xmlns:p14="http://schemas.microsoft.com/office/powerpoint/2010/main" val="373709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109" y="0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2.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110" y="2772123"/>
            <a:ext cx="6449785" cy="1029586"/>
          </a:xfrm>
        </p:spPr>
        <p:txBody>
          <a:bodyPr/>
          <a:lstStyle/>
          <a:p>
            <a:r>
              <a:rPr lang="en-US" dirty="0"/>
              <a:t>Generate Dimensional Table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program&#10;&#10;Description automatically generated">
            <a:extLst>
              <a:ext uri="{FF2B5EF4-FFF2-40B4-BE49-F238E27FC236}">
                <a16:creationId xmlns:a16="http://schemas.microsoft.com/office/drawing/2014/main" id="{622C5923-1899-F765-0A48-E3917E489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46" y="3510751"/>
            <a:ext cx="3400464" cy="30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2BE-CC26-767A-2B87-86D7AA74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9397-70A2-A779-E35B-F981E25A2D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810" y="4378006"/>
            <a:ext cx="6770370" cy="20024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</a:p>
          <a:p>
            <a:pPr algn="just"/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1: 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had the 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lowest fraud count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 cases in total) compared to 2015 (13 cases) and 2008 (10 cases) in the US States.</a:t>
            </a:r>
            <a:endParaRPr lang="en-CA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2: Fraudulent transactions have 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average amounts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than non-fraudulent ones in US.</a:t>
            </a:r>
            <a:endParaRPr lang="en-CA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3: 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transactions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have a 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fraud percentage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than chip-based transactions.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FBE2-115F-9E15-07E8-0E10429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screenshot of a data report&#10;&#10;Description automatically generated">
            <a:extLst>
              <a:ext uri="{FF2B5EF4-FFF2-40B4-BE49-F238E27FC236}">
                <a16:creationId xmlns:a16="http://schemas.microsoft.com/office/drawing/2014/main" id="{4FD7F113-3F87-1C89-9373-D10D39404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1"/>
          <a:stretch/>
        </p:blipFill>
        <p:spPr>
          <a:xfrm>
            <a:off x="170859" y="1925706"/>
            <a:ext cx="3836748" cy="2002403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7EC7AF1-A268-BC77-AFAD-BB3DD5645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85" y="1925707"/>
            <a:ext cx="3587921" cy="2002402"/>
          </a:xfrm>
          <a:prstGeom prst="rect">
            <a:avLst/>
          </a:prstGeom>
        </p:spPr>
      </p:pic>
      <p:pic>
        <p:nvPicPr>
          <p:cNvPr id="16" name="Picture 15" descr="A screenshot of a document&#10;&#10;Description automatically generated">
            <a:extLst>
              <a:ext uri="{FF2B5EF4-FFF2-40B4-BE49-F238E27FC236}">
                <a16:creationId xmlns:a16="http://schemas.microsoft.com/office/drawing/2014/main" id="{1655142C-0012-C056-8574-B400ACFA5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84" y="657225"/>
            <a:ext cx="4018625" cy="55435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138215-2760-39EC-952D-AC6CBDCA3156}"/>
              </a:ext>
            </a:extLst>
          </p:cNvPr>
          <p:cNvSpPr/>
          <p:nvPr/>
        </p:nvSpPr>
        <p:spPr>
          <a:xfrm>
            <a:off x="1965960" y="3474720"/>
            <a:ext cx="365760" cy="16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D0DAD-FEBE-06A7-6342-211C56F6EE71}"/>
              </a:ext>
            </a:extLst>
          </p:cNvPr>
          <p:cNvSpPr/>
          <p:nvPr/>
        </p:nvSpPr>
        <p:spPr>
          <a:xfrm>
            <a:off x="3109944" y="3474720"/>
            <a:ext cx="365760" cy="16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0505B-32B0-A3D4-7AA7-F412CC13D8DF}"/>
              </a:ext>
            </a:extLst>
          </p:cNvPr>
          <p:cNvSpPr/>
          <p:nvPr/>
        </p:nvSpPr>
        <p:spPr>
          <a:xfrm>
            <a:off x="7254575" y="3512820"/>
            <a:ext cx="365760" cy="16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320841-2B1E-6B30-0ADE-87A8D8E71422}"/>
              </a:ext>
            </a:extLst>
          </p:cNvPr>
          <p:cNvSpPr/>
          <p:nvPr/>
        </p:nvSpPr>
        <p:spPr>
          <a:xfrm>
            <a:off x="8210549" y="5634991"/>
            <a:ext cx="2567941" cy="182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136" y="538850"/>
            <a:ext cx="6973496" cy="3445329"/>
          </a:xfrm>
        </p:spPr>
        <p:txBody>
          <a:bodyPr>
            <a:normAutofit/>
          </a:bodyPr>
          <a:lstStyle/>
          <a:p>
            <a:r>
              <a:rPr lang="en-US" dirty="0"/>
              <a:t>3.</a:t>
            </a:r>
            <a:r>
              <a:rPr lang="en-CA" dirty="0"/>
              <a:t> Modeling</a:t>
            </a:r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65CBC34-890A-E31D-6942-C16C7F21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380" y="3984179"/>
            <a:ext cx="6449785" cy="1029586"/>
          </a:xfrm>
        </p:spPr>
        <p:txBody>
          <a:bodyPr/>
          <a:lstStyle/>
          <a:p>
            <a:r>
              <a:rPr lang="en-US" dirty="0"/>
              <a:t>Machine Learning Model for 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84339"/>
            <a:ext cx="9389288" cy="1362456"/>
          </a:xfrm>
        </p:spPr>
        <p:txBody>
          <a:bodyPr/>
          <a:lstStyle/>
          <a:p>
            <a:r>
              <a:rPr lang="en-US" dirty="0"/>
              <a:t>3.</a:t>
            </a:r>
            <a:r>
              <a:rPr lang="en-CA" dirty="0"/>
              <a:t> Modeling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2890" y="2713355"/>
            <a:ext cx="5383284" cy="37603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A" sz="1600" b="1" dirty="0"/>
              <a:t>Python Program</a:t>
            </a:r>
          </a:p>
          <a:p>
            <a:pPr>
              <a:lnSpc>
                <a:spcPct val="100000"/>
              </a:lnSpc>
            </a:pPr>
            <a:r>
              <a:rPr lang="en-CA" sz="1400" b="1" dirty="0"/>
              <a:t>1. Prepares data for machine learning</a:t>
            </a:r>
            <a:r>
              <a:rPr lang="en-CA" sz="1400" dirty="0"/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400" dirty="0"/>
              <a:t>Encoding Card as numeric using </a:t>
            </a:r>
            <a:r>
              <a:rPr lang="en-CA" sz="1400" dirty="0" err="1"/>
              <a:t>LabelEncoder</a:t>
            </a:r>
            <a:r>
              <a:rPr lang="en-CA" sz="14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400" dirty="0"/>
              <a:t>Selecting Amount, Card, and Year as </a:t>
            </a:r>
            <a:r>
              <a:rPr lang="en-CA" sz="1400" b="1" dirty="0"/>
              <a:t>features</a:t>
            </a:r>
            <a:r>
              <a:rPr lang="en-CA" sz="1400" dirty="0"/>
              <a:t> (X).</a:t>
            </a:r>
          </a:p>
          <a:p>
            <a:pPr>
              <a:lnSpc>
                <a:spcPct val="100000"/>
              </a:lnSpc>
            </a:pPr>
            <a:r>
              <a:rPr lang="en-CA" sz="1400" b="1" dirty="0"/>
              <a:t>2. Splits data</a:t>
            </a:r>
            <a:r>
              <a:rPr lang="en-CA" sz="1400" dirty="0"/>
              <a:t> into training (70%) and testing (30%) sets.</a:t>
            </a:r>
          </a:p>
          <a:p>
            <a:pPr>
              <a:lnSpc>
                <a:spcPct val="100000"/>
              </a:lnSpc>
            </a:pPr>
            <a:r>
              <a:rPr lang="en-CA" sz="1400" b="1" dirty="0"/>
              <a:t>3. Trains a Random Forest Classifier</a:t>
            </a:r>
            <a:r>
              <a:rPr lang="en-CA" sz="1400" dirty="0"/>
              <a:t> on the training data.</a:t>
            </a:r>
          </a:p>
          <a:p>
            <a:pPr>
              <a:lnSpc>
                <a:spcPct val="100000"/>
              </a:lnSpc>
            </a:pPr>
            <a:r>
              <a:rPr lang="en-CA" sz="1400" b="1" dirty="0"/>
              <a:t>4. Evaluates model performance</a:t>
            </a:r>
            <a:r>
              <a:rPr lang="en-CA" sz="1400" dirty="0"/>
              <a:t> using a classification report and accuracy score.</a:t>
            </a:r>
          </a:p>
          <a:p>
            <a:pPr>
              <a:lnSpc>
                <a:spcPct val="100000"/>
              </a:lnSpc>
            </a:pPr>
            <a:r>
              <a:rPr lang="en-CA" sz="1400" b="1" dirty="0"/>
              <a:t>5. Predicts fraud status</a:t>
            </a:r>
            <a:r>
              <a:rPr lang="en-CA" sz="1400" dirty="0"/>
              <a:t> for the entire dataset.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173" y="2713354"/>
            <a:ext cx="5477121" cy="2397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1600" b="1" dirty="0"/>
              <a:t>Query &amp; SAS Program</a:t>
            </a:r>
          </a:p>
          <a:p>
            <a:pPr algn="just"/>
            <a:r>
              <a:rPr lang="en-CA" sz="1400" dirty="0"/>
              <a:t>1. Creates </a:t>
            </a:r>
            <a:r>
              <a:rPr lang="en-CA" sz="1400" dirty="0" err="1"/>
              <a:t>accuracy_table</a:t>
            </a:r>
            <a:r>
              <a:rPr lang="en-CA" sz="1400" dirty="0"/>
              <a:t> to store model accuracy results.</a:t>
            </a:r>
          </a:p>
          <a:p>
            <a:pPr algn="just"/>
            <a:r>
              <a:rPr lang="en-CA" sz="1400" dirty="0"/>
              <a:t>2. Calculates </a:t>
            </a:r>
            <a:r>
              <a:rPr lang="en-CA" sz="1400" b="1" dirty="0"/>
              <a:t>total records</a:t>
            </a:r>
            <a:r>
              <a:rPr lang="en-CA" sz="1400" dirty="0"/>
              <a:t> and </a:t>
            </a:r>
            <a:r>
              <a:rPr lang="en-CA" sz="1400" b="1" dirty="0"/>
              <a:t>correct predictions.</a:t>
            </a:r>
            <a:r>
              <a:rPr lang="en-CA" sz="1400" dirty="0"/>
              <a:t> </a:t>
            </a:r>
          </a:p>
          <a:p>
            <a:pPr algn="just"/>
            <a:r>
              <a:rPr lang="en-CA" sz="1400" dirty="0"/>
              <a:t>3. Computes </a:t>
            </a:r>
            <a:r>
              <a:rPr lang="en-CA" sz="1400" b="1" dirty="0"/>
              <a:t>accuracy.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7880FA9-26BC-3B93-17BB-DFE561B8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24" y="1065567"/>
            <a:ext cx="6235700" cy="1485900"/>
          </a:xfrm>
          <a:prstGeom prst="rect">
            <a:avLst/>
          </a:prstGeom>
        </p:spPr>
      </p:pic>
      <p:pic>
        <p:nvPicPr>
          <p:cNvPr id="9" name="Picture 8" descr="A screenshot of a calculator&#10;&#10;Description automatically generated">
            <a:extLst>
              <a:ext uri="{FF2B5EF4-FFF2-40B4-BE49-F238E27FC236}">
                <a16:creationId xmlns:a16="http://schemas.microsoft.com/office/drawing/2014/main" id="{D492021E-27ED-BF48-C46D-A848CEBF1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89201"/>
            <a:ext cx="3642360" cy="13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1492</TotalTime>
  <Words>770</Words>
  <Application>Microsoft Macintosh PowerPoint</Application>
  <PresentationFormat>Widescreen</PresentationFormat>
  <Paragraphs>99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-webkit-standard</vt:lpstr>
      <vt:lpstr>Arial</vt:lpstr>
      <vt:lpstr>Avenir Next LT Pro</vt:lpstr>
      <vt:lpstr>Calibri</vt:lpstr>
      <vt:lpstr>Custom</vt:lpstr>
      <vt:lpstr>PowerPoint Presentation</vt:lpstr>
      <vt:lpstr>WorkFlow</vt:lpstr>
      <vt:lpstr>DATA</vt:lpstr>
      <vt:lpstr>1. Data Processing</vt:lpstr>
      <vt:lpstr>1. Data Processing</vt:lpstr>
      <vt:lpstr>2. Reporting</vt:lpstr>
      <vt:lpstr>2. Reporting</vt:lpstr>
      <vt:lpstr>3. Modeling</vt:lpstr>
      <vt:lpstr>3. Modeling</vt:lpstr>
      <vt:lpstr>4. Visualization</vt:lpstr>
      <vt:lpstr>4. Visualization</vt:lpstr>
      <vt:lpstr>Future Improvements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Hongyi Zhan</dc:creator>
  <cp:lastModifiedBy>Hongyi Zhan</cp:lastModifiedBy>
  <cp:revision>3</cp:revision>
  <dcterms:created xsi:type="dcterms:W3CDTF">2025-02-24T00:55:41Z</dcterms:created>
  <dcterms:modified xsi:type="dcterms:W3CDTF">2025-02-25T01:48:32Z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