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925" r:id="rId3"/>
    <p:sldId id="1298" r:id="rId5"/>
    <p:sldId id="1303" r:id="rId6"/>
    <p:sldId id="1304" r:id="rId7"/>
    <p:sldId id="1305" r:id="rId8"/>
    <p:sldId id="1306" r:id="rId9"/>
    <p:sldId id="1307" r:id="rId10"/>
    <p:sldId id="1308" r:id="rId11"/>
    <p:sldId id="1314" r:id="rId12"/>
    <p:sldId id="1312" r:id="rId13"/>
    <p:sldId id="1311" r:id="rId14"/>
    <p:sldId id="1313" r:id="rId15"/>
    <p:sldId id="1310" r:id="rId16"/>
    <p:sldId id="1309" r:id="rId17"/>
    <p:sldId id="1245" r:id="rId18"/>
  </p:sldIdLst>
  <p:sldSz cx="12192000" cy="6858000"/>
  <p:notesSz cx="6858000" cy="9144000"/>
  <p:custDataLst>
    <p:tags r:id="rId2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6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嘉莉 曾" initials="嘉莉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FF"/>
    <a:srgbClr val="1F2DA8"/>
    <a:srgbClr val="F0A22E"/>
    <a:srgbClr val="124984"/>
    <a:srgbClr val="7BC17C"/>
    <a:srgbClr val="57D3DB"/>
    <a:srgbClr val="DB5F57"/>
    <a:srgbClr val="A157DB"/>
    <a:srgbClr val="91DB57"/>
    <a:srgbClr val="ED7E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95739" autoAdjust="0"/>
  </p:normalViewPr>
  <p:slideViewPr>
    <p:cSldViewPr showGuides="1">
      <p:cViewPr varScale="1">
        <p:scale>
          <a:sx n="88" d="100"/>
          <a:sy n="88" d="100"/>
        </p:scale>
        <p:origin x="312" y="284"/>
      </p:cViewPr>
      <p:guideLst>
        <p:guide orient="horz" pos="2216"/>
        <p:guide pos="38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2523" y="27"/>
      </p:cViewPr>
      <p:guideLst>
        <p:guide orient="horz" pos="2954"/>
        <p:guide pos="2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18F3C045-9AE5-4CD4-B8D3-D3952C98AB9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en-US" altLang="zh-CN" noProof="0"/>
          </a:p>
          <a:p>
            <a:pPr lvl="1"/>
            <a:r>
              <a:rPr lang="zh-CN" altLang="en-US" noProof="0"/>
              <a:t>第二级</a:t>
            </a:r>
            <a:endParaRPr lang="en-US" altLang="zh-CN" noProof="0"/>
          </a:p>
          <a:p>
            <a:pPr lvl="2"/>
            <a:r>
              <a:rPr lang="zh-CN" altLang="en-US" noProof="0"/>
              <a:t>第三级</a:t>
            </a:r>
            <a:endParaRPr lang="en-US" altLang="zh-CN" noProof="0"/>
          </a:p>
          <a:p>
            <a:pPr lvl="3"/>
            <a:r>
              <a:rPr lang="zh-CN" altLang="en-US" noProof="0"/>
              <a:t>第四级</a:t>
            </a:r>
            <a:endParaRPr lang="en-US" altLang="zh-CN" noProof="0"/>
          </a:p>
          <a:p>
            <a:pPr lvl="4"/>
            <a:r>
              <a:rPr lang="zh-CN" altLang="en-US" noProof="0"/>
              <a:t>第五级</a:t>
            </a:r>
            <a:endParaRPr lang="en-US" altLang="zh-CN" noProof="0"/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DC5222B6-1708-4D00-90B0-9DC89AF5825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DA249-2DD6-4265-9439-109106D6DDD6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2EE2F1B-647E-4602-8B45-1419282C73D9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8DA249-2DD6-4265-9439-109106D6DDD6}" type="slidenum">
              <a:rPr lang="en-US" altLang="zh-CN" smtClean="0">
                <a:ea typeface="新宋体" panose="02010609030101010101" charset="-122"/>
              </a:rPr>
            </a:fld>
            <a:endParaRPr lang="en-US" altLang="zh-CN">
              <a:ea typeface="新宋体" panose="02010609030101010101" charset="-122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2" y="1557338"/>
            <a:ext cx="10166349" cy="1752600"/>
          </a:xfrm>
        </p:spPr>
        <p:txBody>
          <a:bodyPr/>
          <a:lstStyle>
            <a:lvl1pPr>
              <a:defRPr sz="2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8737600" cy="1752600"/>
          </a:xfrm>
        </p:spPr>
        <p:txBody>
          <a:bodyPr/>
          <a:lstStyle>
            <a:lvl1pPr marL="0" indent="0">
              <a:buFont typeface="Wingdings" panose="05000000000000000000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Garamond" panose="02020404030301010803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Garamond" panose="02020404030301010803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Garamond" panose="02020404030301010803" charset="0"/>
              </a:defRPr>
            </a:lvl1pPr>
          </a:lstStyle>
          <a:p>
            <a:pPr>
              <a:defRPr/>
            </a:pPr>
            <a:fld id="{3D591479-0224-411C-AE80-FA926E6682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54017" y="260350"/>
            <a:ext cx="2743200" cy="59769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4417" y="260350"/>
            <a:ext cx="8026400" cy="59769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24417" y="1196975"/>
            <a:ext cx="5384800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04031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二级</a:t>
            </a:r>
            <a:endParaRPr lang="zh-CN" altLang="zh-CN"/>
          </a:p>
          <a:p>
            <a:pPr lvl="2"/>
            <a:r>
              <a:rPr lang="zh-CN" altLang="zh-CN"/>
              <a:t>三级</a:t>
            </a:r>
            <a:endParaRPr lang="zh-CN" altLang="zh-CN"/>
          </a:p>
          <a:p>
            <a:pPr lvl="3"/>
            <a:r>
              <a:rPr lang="zh-CN" altLang="zh-CN"/>
              <a:t>四级</a:t>
            </a:r>
            <a:endParaRPr lang="zh-CN" altLang="zh-CN"/>
          </a:p>
          <a:p>
            <a:pPr lvl="4"/>
            <a:r>
              <a:rPr lang="zh-CN" altLang="zh-CN"/>
              <a:t>五级</a:t>
            </a:r>
            <a:endParaRPr lang="zh-CN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/>
          <a:p>
            <a:fld id="{7AA5EB18-D9CD-493B-A089-A9208FFC5713}" type="datetime1">
              <a:rPr lang="zh-CN" altLang="zh-CN"/>
            </a:fld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/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/>
          <a:p>
            <a:fld id="{C18CA2AD-5B88-455C-893D-DB484DC3ED99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0483850" y="60712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4417" y="1196975"/>
            <a:ext cx="5384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2417" y="1196975"/>
            <a:ext cx="5384800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4417" y="260357"/>
            <a:ext cx="109728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1196975"/>
            <a:ext cx="1097280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29" name="Line 9"/>
          <p:cNvSpPr>
            <a:spLocks noChangeShapeType="1"/>
          </p:cNvSpPr>
          <p:nvPr userDrawn="1"/>
        </p:nvSpPr>
        <p:spPr bwMode="auto">
          <a:xfrm>
            <a:off x="624422" y="981075"/>
            <a:ext cx="10943167" cy="0"/>
          </a:xfrm>
          <a:prstGeom prst="line">
            <a:avLst/>
          </a:prstGeom>
          <a:noFill/>
          <a:ln w="76200">
            <a:gradFill>
              <a:gsLst>
                <a:gs pos="100000">
                  <a:srgbClr val="0080FF"/>
                </a:gs>
                <a:gs pos="0">
                  <a:srgbClr val="57D3DB"/>
                </a:gs>
                <a:gs pos="71000">
                  <a:srgbClr val="74B5D6"/>
                </a:gs>
              </a:gsLst>
              <a:lin ang="5400000" scaled="1"/>
            </a:gra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2832100" y="6308732"/>
            <a:ext cx="451273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/>
          </a:p>
        </p:txBody>
      </p:sp>
      <p:pic>
        <p:nvPicPr>
          <p:cNvPr id="2" name="图片 1" descr="使用工具生成图片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004345" y="260350"/>
            <a:ext cx="1852295" cy="615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MS PGothic" panose="020B0600070205080204" pitchFamily="34" charset="-128"/>
          <a:cs typeface="新宋体" panose="0201060903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MS PGothic" panose="020B0600070205080204" pitchFamily="34" charset="-128"/>
          <a:cs typeface="新宋体" panose="0201060903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MS PGothic" panose="020B0600070205080204" pitchFamily="34" charset="-128"/>
          <a:cs typeface="新宋体" panose="0201060903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MS PGothic" panose="020B0600070205080204" pitchFamily="34" charset="-128"/>
          <a:cs typeface="新宋体" panose="0201060903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新宋体" panose="02010609030101010101" charset="-122"/>
          <a:cs typeface="新宋体" panose="0201060903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新宋体" panose="02010609030101010101" charset="-122"/>
          <a:cs typeface="新宋体" panose="0201060903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新宋体" panose="02010609030101010101" charset="-122"/>
          <a:cs typeface="新宋体" panose="0201060903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aramond" panose="02020404030301010803" charset="0"/>
          <a:ea typeface="新宋体" panose="02010609030101010101" charset="-122"/>
          <a:cs typeface="新宋体" panose="0201060903010101010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82551" y="3429000"/>
            <a:ext cx="11233248" cy="863600"/>
          </a:xfrm>
        </p:spPr>
        <p:txBody>
          <a:bodyPr/>
          <a:lstStyle/>
          <a:p>
            <a:pPr algn="ctr"/>
            <a:r>
              <a:rPr lang="zh-CN" sz="4400" b="1" dirty="0">
                <a:solidFill>
                  <a:schemeClr val="tx1"/>
                </a:solidFill>
                <a:effectLst/>
                <a:sym typeface="+mn-ea"/>
              </a:rPr>
              <a:t>无界流式语音翻译</a:t>
            </a:r>
            <a:endParaRPr lang="en-US" altLang="zh-CN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7600" y="4850130"/>
            <a:ext cx="7416800" cy="1082040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曾鸿勇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2025.05.13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0" t="26492" r="48243" b="27092"/>
          <a:stretch>
            <a:fillRect/>
          </a:stretch>
        </p:blipFill>
        <p:spPr>
          <a:xfrm>
            <a:off x="288925" y="283845"/>
            <a:ext cx="1406525" cy="13874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822450" y="384175"/>
            <a:ext cx="1305560" cy="1309370"/>
            <a:chOff x="2904162" y="2922104"/>
            <a:chExt cx="3357646" cy="351024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Front"/>
            <a:lightRig rig="threePt" dir="t"/>
          </a:scene3d>
        </p:grpSpPr>
        <p:sp>
          <p:nvSpPr>
            <p:cNvPr id="14" name="椭圆 13"/>
            <p:cNvSpPr/>
            <p:nvPr/>
          </p:nvSpPr>
          <p:spPr>
            <a:xfrm>
              <a:off x="2904162" y="2922104"/>
              <a:ext cx="3337040" cy="3337040"/>
            </a:xfrm>
            <a:prstGeom prst="ellipse">
              <a:avLst/>
            </a:prstGeom>
            <a:solidFill>
              <a:srgbClr val="567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 trans="30000" detail="2"/>
                      </a14:imgEffect>
                    </a14:imgLayer>
                  </a14:imgProps>
                </a:ext>
              </a:extLst>
            </a:blip>
            <a:srcRect r="90435"/>
            <a:stretch>
              <a:fillRect/>
            </a:stretch>
          </p:blipFill>
          <p:spPr>
            <a:xfrm>
              <a:off x="2962015" y="2927804"/>
              <a:ext cx="3299793" cy="3504541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t="18713" b="42563"/>
          <a:stretch>
            <a:fillRect/>
          </a:stretch>
        </p:blipFill>
        <p:spPr>
          <a:xfrm>
            <a:off x="0" y="0"/>
            <a:ext cx="12192627" cy="3147648"/>
          </a:xfrm>
          <a:prstGeom prst="rect">
            <a:avLst/>
          </a:prstGeom>
        </p:spPr>
      </p:pic>
      <p:pic>
        <p:nvPicPr>
          <p:cNvPr id="12" name="图片 11" descr="使用工具生成图片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4345" y="260350"/>
            <a:ext cx="1852295" cy="61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96"/>
    </mc:Choice>
    <mc:Fallback>
      <p:transition spd="slow" advTm="114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1139805" cy="5029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问题及经验总结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在多卡训练时遇到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NCCL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超时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错误体现：在训练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epoch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最后一步保存模型出现超时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分析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原因：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每张卡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上数据分布过于不一致，导致在每一张卡上处理的平均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数差距多大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通信端口被抢占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CPU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资源、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IO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资源没有达到相应需要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尝试：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延长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NCCL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最大超时时间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Comic Sans MS" panose="030F0702030302020204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×</a:t>
            </a:r>
            <a:endParaRPr lang="zh-CN" altLang="en-US" sz="1800" dirty="0">
              <a:solidFill>
                <a:srgbClr val="FF0000"/>
              </a:solidFill>
              <a:latin typeface="Comic Sans MS" panose="030F0702030302020204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修改通信端口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	</a:t>
            </a:r>
            <a:r>
              <a:rPr lang="zh-CN" altLang="en-US" sz="1800" dirty="0">
                <a:solidFill>
                  <a:srgbClr val="FF0000"/>
                </a:solidFill>
                <a:latin typeface="Comic Sans MS" panose="030F0702030302020204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×</a:t>
            </a:r>
            <a:endParaRPr lang="zh-CN" altLang="en-US" sz="1800" dirty="0">
              <a:solidFill>
                <a:srgbClr val="FF0000"/>
              </a:solidFill>
              <a:latin typeface="Comic Sans MS" panose="030F0702030302020204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 algn="just">
              <a:lnSpc>
                <a:spcPct val="160000"/>
              </a:lnSpc>
              <a:buClr>
                <a:srgbClr val="33CC33"/>
              </a:buClr>
              <a:buSzTx/>
              <a:buFont typeface="+mj-lt"/>
              <a:buAutoNum type="arabicPeriod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accelerator.wait_for_everyone()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强制同步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✔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指标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6096000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由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LAAL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指标导出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StreamLAAL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指标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5370" y="2348865"/>
            <a:ext cx="3979545" cy="1712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5" y="2545080"/>
            <a:ext cx="4514850" cy="161925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819015" y="2997200"/>
            <a:ext cx="979170" cy="48577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99515" y="4792345"/>
            <a:ext cx="3230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为理想延迟指标，假设系统应当与说话者同步</a:t>
            </a:r>
            <a:endParaRPr lang="zh-C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67755" y="5328920"/>
            <a:ext cx="59093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ABCABCABC...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_ _ _ _ ABCABCABC...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pred2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DDDDABCABCABC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作弊现象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05575" y="4653280"/>
            <a:ext cx="4302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mWERSegmenter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对齐切分预测</a:t>
            </a:r>
            <a:r>
              <a:rPr lang="zh-CN" altLang="en-US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译文</a:t>
            </a:r>
            <a:endParaRPr lang="zh-CN" altLang="en-US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0104120" cy="24987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lnSpc>
                <a:spcPct val="17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实验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设置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7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模型：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Llama-3.1-8B-Instruct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7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chunk size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960 ms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48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帧）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7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语音编码器滑动窗口大小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chunks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7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缓存窗口大小</a:t>
            </a:r>
            <a:r>
              <a:rPr lang="en-US" altLang="zh-CN" sz="1800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</a:t>
            </a:r>
            <a:r>
              <a:rPr lang="en-US" altLang="zh-CN" sz="1800" i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1000 tokens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计算不可感知及计算可感知延迟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结果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6096000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实验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结果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670" y="2277110"/>
            <a:ext cx="5419090" cy="33610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755" y="2280920"/>
            <a:ext cx="5397500" cy="33470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21080"/>
            <a:ext cx="11271885" cy="2907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下一步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实验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AlignAtt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StreamAtt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两个方法应用在大模型上的实验（按照作者推理脚本中的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参数正在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训练）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我们方法的主实验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维护音频和文本分离的两个上下文窗口，在达到窗口限制后压缩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在加入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RoPE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位置信息之前裁剪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KV Cache</a:t>
            </a: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对裁剪后的结果加入位置信息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00150" lvl="2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8713" b="42563"/>
          <a:stretch>
            <a:fillRect/>
          </a:stretch>
        </p:blipFill>
        <p:spPr>
          <a:xfrm>
            <a:off x="0" y="-27305"/>
            <a:ext cx="12192000" cy="3148330"/>
          </a:xfrm>
          <a:prstGeom prst="rect">
            <a:avLst/>
          </a:prstGeom>
        </p:spPr>
      </p:pic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56007" y="4004628"/>
            <a:ext cx="10166349" cy="175260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谢</a:t>
            </a:r>
            <a:r>
              <a:rPr lang="en-US" altLang="zh-CN" sz="4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谢!</a:t>
            </a:r>
            <a:br>
              <a:rPr lang="zh-CN" altLang="en-US" sz="4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endParaRPr lang="en-US" altLang="zh-CN" sz="3200" b="1" dirty="0">
              <a:solidFill>
                <a:srgbClr val="008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 descr="使用工具生成图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345" y="260350"/>
            <a:ext cx="1852295" cy="615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496"/>
    </mc:Choice>
    <mc:Fallback>
      <p:transition spd="slow" advTm="114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背景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2935" y="981075"/>
            <a:ext cx="10972165" cy="4404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《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StreamAtt: Direct Streaming Speech-to-Text Translation with Attention-based Audio History Selection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》（</a:t>
            </a: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ACL 2024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主会）首次提出无界流式语音翻译概念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方法：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charset="0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Hypothesis Selection: 决定是否生成翻译和生成多少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，此步骤和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Simul ST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相同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Font typeface="Wingdings" panose="05000000000000000000" charset="0"/>
              <a:buChar char="Ø"/>
            </a:pP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History Selection: 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决定保留历史信息的某一部分，具体又分为保留音频历史信息和文本历史信息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缺陷：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现有做法训练和推理存在gap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历史信息选择方法，采用直接丢弃先前的历史信息，可能会丢失一些重要信息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模型架构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charset="0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Conformer（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encoder-decoder架构）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研究动机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019175"/>
            <a:ext cx="1065911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b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问题：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现有做法训练和推理存在gap。在流式翻译下，模型训练时在分句的音频上训练，而推理的时候基于历史信息选择方法来适应长音频的流式翻译。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先前工作的中的历史信息选择方法，采用直接丢弃先前的历史信息，可能会丢失一些重要信息。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解决思路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019175"/>
            <a:ext cx="1095883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token</a:t>
            </a:r>
            <a:r>
              <a:rPr lang="zh-CN" altLang="en-US" sz="22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压缩保存历史信息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解决训练和推理不一致。维护一个输入窗口（memory bank），每次接受新的音频输入之前，判断是否达到窗口限制，达到后根据相邻token的相似度等方法，将历史信息压缩。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翻译时融合历史信息。采用CIF作为读写机制，结合memory bank丰富信息。将模型的self-attention产生的hidden state的时候，与模型和memory bank做cross-attention得到的hidden state融合。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分析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019175"/>
            <a:ext cx="1095883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StreamATT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运用于</a:t>
            </a: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上存在的问题：</a:t>
            </a:r>
            <a:endParaRPr lang="en-US" altLang="zh-CN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Decoder Only架构中，音频和文本是交替作为输入的，不能像先前工作那样使用Cross-Attention来对齐文本到相应的音频。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再者，假设当找到可以去除的历史信息后，由于音频文本交替的输入输出格式，也会导致在去除历史信息后，需要重新计算KV Cache。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007870" y="263715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Prompt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3112770" y="263715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Audio1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4224020" y="2637155"/>
            <a:ext cx="149225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Translation1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722620" y="263715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6827520" y="2637155"/>
            <a:ext cx="149225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Translation2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8319770" y="2637155"/>
            <a:ext cx="760573" cy="373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511330" y="429196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Prompt</a:t>
            </a:r>
            <a:endParaRPr lang="zh-CN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8616230" y="429196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9727480" y="4291965"/>
            <a:ext cx="149225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Translation1</a:t>
            </a:r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334770" y="429323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Prompt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2439670" y="429323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Audio1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4655820" y="4293235"/>
            <a:ext cx="149225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Translation1</a:t>
            </a:r>
            <a:endParaRPr lang="zh-CN" altLang="en-US" dirty="0"/>
          </a:p>
        </p:txBody>
      </p:sp>
      <p:sp>
        <p:nvSpPr>
          <p:cNvPr id="86" name="矩形 85"/>
          <p:cNvSpPr/>
          <p:nvPr/>
        </p:nvSpPr>
        <p:spPr>
          <a:xfrm>
            <a:off x="3544570" y="4293235"/>
            <a:ext cx="1104900" cy="419100"/>
          </a:xfrm>
          <a:prstGeom prst="rect">
            <a:avLst/>
          </a:prstGeom>
          <a:solidFill>
            <a:schemeClr val="bg1"/>
          </a:solidFill>
          <a:ln>
            <a:solidFill>
              <a:srgbClr val="4F91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Audio2</a:t>
            </a:r>
            <a:endParaRPr lang="zh-CN" altLang="en-US" dirty="0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167670" y="4509135"/>
            <a:ext cx="1310005" cy="7620"/>
          </a:xfrm>
          <a:prstGeom prst="straightConnector1">
            <a:avLst/>
          </a:prstGeom>
          <a:ln>
            <a:solidFill>
              <a:srgbClr val="4F91E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基线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8175" y="1019175"/>
            <a:ext cx="10958830" cy="2409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en-US" altLang="zh-CN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[arxiv 2025.03] InfiniSST: Simultaneous Translation of Unbounded Speech with Large Language Model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（采用多轮对话的形式将无界流式语言翻译迁移到大模型上）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音频和文本交叉，保留固定长度窗口（wav2vec2窗口为10个chunks，LLM窗口为1000 token）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在应用 RoPE 之前 进行存储KV Cache，确保缓存中的内容不带有位置信息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5415" y="4149090"/>
            <a:ext cx="91109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创新点：第一个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将无界流式语言翻译迁移到大模型上，并保存了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KV Cache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缺点：还是存在训练推理不一致的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问题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solidFill>
                  <a:srgbClr val="368C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基线</a:t>
            </a:r>
            <a:endParaRPr lang="zh-CN" altLang="en-US" sz="4000" dirty="0">
              <a:solidFill>
                <a:srgbClr val="368C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1196975"/>
            <a:ext cx="8973185" cy="52438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205" y="1772920"/>
            <a:ext cx="6024880" cy="3739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48525" y="2277110"/>
            <a:ext cx="47339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MFA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对齐音频和转录</a:t>
            </a: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通过利用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Simalign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Labse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模型来对齐转录本和翻译之间</a:t>
            </a: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③</a:t>
            </a:r>
            <a:r>
              <a:rPr lang="en-US" altLang="zh-CN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18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将语音构建成固定的块大小</a:t>
            </a:r>
            <a:endParaRPr lang="zh-CN" altLang="en-US" sz="18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6096000" cy="598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构建单调对齐语音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块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624417" y="260357"/>
            <a:ext cx="10972800" cy="5762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368C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endParaRPr lang="zh-CN" altLang="en-US" dirty="0">
              <a:solidFill>
                <a:srgbClr val="368C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1019175"/>
            <a:ext cx="10581640" cy="15259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3570" y="1019175"/>
            <a:ext cx="10923905" cy="44170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多延迟增强策略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多延迟增强最大倍数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𝑀，用于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随机合并多个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chunk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，提升泛化能力</a:t>
            </a: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推理时延迟倍数𝑚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阶段</a:t>
            </a: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一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冻结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LLM</a:t>
            </a: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，只训练语音编码器和适配器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>
                <a:srgbClr val="368CFF"/>
              </a:buClr>
              <a:buFont typeface="Wingdings" panose="05000000000000000000" pitchFamily="2" charset="2"/>
              <a:buChar char="p"/>
            </a:pPr>
            <a:r>
              <a:rPr lang="zh-CN" altLang="en-US" sz="22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阶段二</a:t>
            </a:r>
            <a:endParaRPr lang="zh-CN" altLang="en-US" sz="22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冻结编码器和适配器，只训练</a:t>
            </a:r>
            <a:r>
              <a:rPr lang="en-US" altLang="zh-CN" sz="1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LLM</a:t>
            </a:r>
            <a:endParaRPr lang="en-US" altLang="zh-CN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lvl="1" indent="0" algn="just">
              <a:lnSpc>
                <a:spcPct val="160000"/>
              </a:lnSpc>
              <a:buClr>
                <a:srgbClr val="33CC33"/>
              </a:buClr>
              <a:buSzTx/>
              <a:buFont typeface="Wingdings" panose="05000000000000000000" pitchFamily="2" charset="2"/>
              <a:buNone/>
            </a:pPr>
            <a:endParaRPr lang="zh-CN" altLang="en-US" sz="18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980,&quot;width&quot;:19289}"/>
</p:tagLst>
</file>

<file path=ppt/tags/tag2.xml><?xml version="1.0" encoding="utf-8"?>
<p:tagLst xmlns:p="http://schemas.openxmlformats.org/presentationml/2006/main">
  <p:tag name="COMMONDATA" val="eyJoZGlkIjoiNDc2OWNjOTM4YTlhMWVkOTM5ODVkODkzZGRkNDZmMWUifQ=="/>
</p:tagLst>
</file>

<file path=ppt/theme/theme1.xml><?xml version="1.0" encoding="utf-8"?>
<a:theme xmlns:a="http://schemas.openxmlformats.org/drawingml/2006/main" name="Edge">
  <a:themeElements>
    <a:clrScheme name="黄橙色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Edge">
      <a:majorFont>
        <a:latin typeface="Garamond"/>
        <a:ea typeface="新宋体"/>
        <a:cs typeface="新宋体"/>
      </a:majorFont>
      <a:minorFont>
        <a:latin typeface="Arial"/>
        <a:ea typeface="新宋体"/>
        <a:cs typeface="新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1972</Words>
  <Application>WPS 演示</Application>
  <PresentationFormat>宽屏</PresentationFormat>
  <Paragraphs>178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楷体</vt:lpstr>
      <vt:lpstr>Garamond</vt:lpstr>
      <vt:lpstr>MS PGothic</vt:lpstr>
      <vt:lpstr>新宋体</vt:lpstr>
      <vt:lpstr>Wingdings</vt:lpstr>
      <vt:lpstr>Verdana</vt:lpstr>
      <vt:lpstr>Times New Roman</vt:lpstr>
      <vt:lpstr>微软雅黑</vt:lpstr>
      <vt:lpstr>Arial Unicode MS</vt:lpstr>
      <vt:lpstr>Comic Sans MS</vt:lpstr>
      <vt:lpstr>Segoe UI</vt:lpstr>
      <vt:lpstr>BatangChe</vt:lpstr>
      <vt:lpstr>Segoe Print</vt:lpstr>
      <vt:lpstr>Edge</vt:lpstr>
      <vt:lpstr>无界流式语音翻译</vt:lpstr>
      <vt:lpstr>背景</vt:lpstr>
      <vt:lpstr>研究动机</vt:lpstr>
      <vt:lpstr>解决思路</vt:lpstr>
      <vt:lpstr>问题分析</vt:lpstr>
      <vt:lpstr>基线</vt:lpstr>
      <vt:lpstr>基线</vt:lpstr>
      <vt:lpstr>实验</vt:lpstr>
      <vt:lpstr>实验</vt:lpstr>
      <vt:lpstr>实验</vt:lpstr>
      <vt:lpstr>实验</vt:lpstr>
      <vt:lpstr>实验指标</vt:lpstr>
      <vt:lpstr>实验</vt:lpstr>
      <vt:lpstr>实验</vt:lpstr>
      <vt:lpstr>谢 谢!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神经机器翻译的领域自适应研究</dc:title>
  <dc:creator>嘉莉 曾</dc:creator>
  <cp:lastModifiedBy>七</cp:lastModifiedBy>
  <cp:revision>4179</cp:revision>
  <cp:lastPrinted>2113-01-01T00:00:00Z</cp:lastPrinted>
  <dcterms:created xsi:type="dcterms:W3CDTF">2009-11-26T12:37:00Z</dcterms:created>
  <dcterms:modified xsi:type="dcterms:W3CDTF">2025-05-13T07:19:47Z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KSOProductBuildVer">
    <vt:lpwstr>2052-12.1.0.21171</vt:lpwstr>
  </property>
  <property fmtid="{D5CDD505-2E9C-101B-9397-08002B2CF9AE}" pid="4" name="ICV">
    <vt:lpwstr>58475D9FFD704AF2AD26E84D5698A795</vt:lpwstr>
  </property>
</Properties>
</file>