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925" r:id="rId3"/>
    <p:sldId id="1316" r:id="rId5"/>
    <p:sldId id="1317" r:id="rId6"/>
    <p:sldId id="1318" r:id="rId7"/>
    <p:sldId id="1319" r:id="rId8"/>
    <p:sldId id="1320" r:id="rId9"/>
    <p:sldId id="1321" r:id="rId10"/>
    <p:sldId id="1315" r:id="rId11"/>
    <p:sldId id="1298" r:id="rId12"/>
    <p:sldId id="1303" r:id="rId13"/>
    <p:sldId id="1304" r:id="rId14"/>
    <p:sldId id="1305" r:id="rId15"/>
    <p:sldId id="1306" r:id="rId16"/>
    <p:sldId id="1307" r:id="rId17"/>
    <p:sldId id="1308" r:id="rId18"/>
    <p:sldId id="1314" r:id="rId19"/>
    <p:sldId id="1312" r:id="rId20"/>
    <p:sldId id="1311" r:id="rId21"/>
    <p:sldId id="1313" r:id="rId22"/>
    <p:sldId id="1310" r:id="rId23"/>
    <p:sldId id="1309" r:id="rId24"/>
    <p:sldId id="1245" r:id="rId25"/>
  </p:sldIdLst>
  <p:sldSz cx="12192000" cy="6858000"/>
  <p:notesSz cx="6858000" cy="9144000"/>
  <p:custDataLst>
    <p:tags r:id="rId3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嘉莉 曾" initials="嘉莉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FF"/>
    <a:srgbClr val="1F2DA8"/>
    <a:srgbClr val="F0A22E"/>
    <a:srgbClr val="124984"/>
    <a:srgbClr val="7BC17C"/>
    <a:srgbClr val="57D3DB"/>
    <a:srgbClr val="DB5F57"/>
    <a:srgbClr val="A157DB"/>
    <a:srgbClr val="91DB57"/>
    <a:srgbClr val="ED7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5739" autoAdjust="0"/>
  </p:normalViewPr>
  <p:slideViewPr>
    <p:cSldViewPr showGuides="1">
      <p:cViewPr varScale="1">
        <p:scale>
          <a:sx n="88" d="100"/>
          <a:sy n="88" d="100"/>
        </p:scale>
        <p:origin x="312" y="284"/>
      </p:cViewPr>
      <p:guideLst>
        <p:guide orient="horz" pos="2176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523" y="27"/>
      </p:cViewPr>
      <p:guideLst>
        <p:guide orient="horz" pos="2901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3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8F3C045-9AE5-4CD4-B8D3-D3952C98AB9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  <a:endParaRPr lang="en-US" altLang="zh-CN" noProof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C5222B6-1708-4D00-90B0-9DC89AF582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8DA249-2DD6-4265-9439-109106D6DDD6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8DA249-2DD6-4265-9439-109106D6DDD6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8DA249-2DD6-4265-9439-109106D6DDD6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2" y="1557338"/>
            <a:ext cx="10166349" cy="17526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87376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Garamond" panose="02020404030301010803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Garamond" panose="02020404030301010803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charset="0"/>
              </a:defRPr>
            </a:lvl1pPr>
          </a:lstStyle>
          <a:p>
            <a:pPr>
              <a:defRPr/>
            </a:pPr>
            <a:fld id="{3D591479-0224-411C-AE80-FA926E6682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7" y="260350"/>
            <a:ext cx="2743200" cy="59769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7" y="260350"/>
            <a:ext cx="8026400" cy="59769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7" y="1196975"/>
            <a:ext cx="5384800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AA5EB18-D9CD-493B-A089-A9208FFC5713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18CA2AD-5B88-455C-893D-DB484DC3ED9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83850" y="60712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7" y="1196975"/>
            <a:ext cx="5384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260357"/>
            <a:ext cx="10972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96975"/>
            <a:ext cx="10972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Line 9"/>
          <p:cNvSpPr>
            <a:spLocks noChangeShapeType="1"/>
          </p:cNvSpPr>
          <p:nvPr userDrawn="1"/>
        </p:nvSpPr>
        <p:spPr bwMode="auto">
          <a:xfrm>
            <a:off x="624422" y="981075"/>
            <a:ext cx="10943167" cy="0"/>
          </a:xfrm>
          <a:prstGeom prst="line">
            <a:avLst/>
          </a:prstGeom>
          <a:noFill/>
          <a:ln w="76200">
            <a:gradFill>
              <a:gsLst>
                <a:gs pos="100000">
                  <a:srgbClr val="0080FF"/>
                </a:gs>
                <a:gs pos="0">
                  <a:srgbClr val="57D3DB"/>
                </a:gs>
                <a:gs pos="71000">
                  <a:srgbClr val="74B5D6"/>
                </a:gs>
              </a:gsLst>
              <a:lin ang="5400000" scaled="1"/>
            </a:gra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11"/>
          <p:cNvSpPr txBox="1">
            <a:spLocks noChangeArrowheads="1"/>
          </p:cNvSpPr>
          <p:nvPr userDrawn="1"/>
        </p:nvSpPr>
        <p:spPr bwMode="auto">
          <a:xfrm>
            <a:off x="2832100" y="6308732"/>
            <a:ext cx="451273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/>
          </a:p>
        </p:txBody>
      </p:sp>
      <p:pic>
        <p:nvPicPr>
          <p:cNvPr id="2" name="图片 1" descr="使用工具生成图片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004345" y="260350"/>
            <a:ext cx="1852295" cy="615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MS PGothic" panose="020B0600070205080204" pitchFamily="34" charset="-128"/>
          <a:cs typeface="新宋体" panose="02010609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MS PGothic" panose="020B0600070205080204" pitchFamily="34" charset="-128"/>
          <a:cs typeface="新宋体" panose="02010609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MS PGothic" panose="020B0600070205080204" pitchFamily="34" charset="-128"/>
          <a:cs typeface="新宋体" panose="02010609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MS PGothic" panose="020B0600070205080204" pitchFamily="34" charset="-128"/>
          <a:cs typeface="新宋体" panose="02010609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新宋体" panose="02010609030101010101" charset="-122"/>
          <a:cs typeface="新宋体" panose="02010609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新宋体" panose="02010609030101010101" charset="-122"/>
          <a:cs typeface="新宋体" panose="02010609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新宋体" panose="02010609030101010101" charset="-122"/>
          <a:cs typeface="新宋体" panose="02010609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新宋体" panose="02010609030101010101" charset="-122"/>
          <a:cs typeface="新宋体" panose="02010609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2551" y="3429000"/>
            <a:ext cx="11233248" cy="863600"/>
          </a:xfrm>
        </p:spPr>
        <p:txBody>
          <a:bodyPr/>
          <a:lstStyle/>
          <a:p>
            <a:pPr algn="ctr"/>
            <a:r>
              <a:rPr lang="zh-CN" sz="4400" b="1" dirty="0">
                <a:solidFill>
                  <a:schemeClr val="tx1"/>
                </a:solidFill>
                <a:effectLst/>
                <a:sym typeface="+mn-ea"/>
              </a:rPr>
              <a:t>语音翻译推理</a:t>
            </a:r>
            <a:r>
              <a:rPr lang="zh-CN" sz="4400" b="1" dirty="0">
                <a:solidFill>
                  <a:schemeClr val="tx1"/>
                </a:solidFill>
                <a:effectLst/>
                <a:sym typeface="+mn-ea"/>
              </a:rPr>
              <a:t>研究</a:t>
            </a:r>
            <a:endParaRPr lang="zh-CN" sz="4400" b="1" dirty="0">
              <a:solidFill>
                <a:schemeClr val="tx1"/>
              </a:solidFill>
              <a:effectLst/>
              <a:sym typeface="+mn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7600" y="4850130"/>
            <a:ext cx="7416800" cy="108204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曾鸿勇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2025.05.13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26492" r="48243" b="27092"/>
          <a:stretch>
            <a:fillRect/>
          </a:stretch>
        </p:blipFill>
        <p:spPr>
          <a:xfrm>
            <a:off x="288925" y="283845"/>
            <a:ext cx="1406525" cy="13874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22450" y="384175"/>
            <a:ext cx="1305560" cy="1309370"/>
            <a:chOff x="2904162" y="2922104"/>
            <a:chExt cx="3357646" cy="351024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grpSpPr>
        <p:sp>
          <p:nvSpPr>
            <p:cNvPr id="14" name="椭圆 13"/>
            <p:cNvSpPr/>
            <p:nvPr/>
          </p:nvSpPr>
          <p:spPr>
            <a:xfrm>
              <a:off x="2904162" y="2922104"/>
              <a:ext cx="3337040" cy="3337040"/>
            </a:xfrm>
            <a:prstGeom prst="ellipse">
              <a:avLst/>
            </a:prstGeom>
            <a:solidFill>
              <a:srgbClr val="567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30000" detail="2"/>
                      </a14:imgEffect>
                    </a14:imgLayer>
                  </a14:imgProps>
                </a:ext>
              </a:extLst>
            </a:blip>
            <a:srcRect r="90435"/>
            <a:stretch>
              <a:fillRect/>
            </a:stretch>
          </p:blipFill>
          <p:spPr>
            <a:xfrm>
              <a:off x="2962015" y="2927804"/>
              <a:ext cx="3299793" cy="350454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t="18713" b="42563"/>
          <a:stretch>
            <a:fillRect/>
          </a:stretch>
        </p:blipFill>
        <p:spPr>
          <a:xfrm>
            <a:off x="0" y="0"/>
            <a:ext cx="12192627" cy="3147648"/>
          </a:xfrm>
          <a:prstGeom prst="rect">
            <a:avLst/>
          </a:prstGeom>
        </p:spPr>
      </p:pic>
      <p:pic>
        <p:nvPicPr>
          <p:cNvPr id="12" name="图片 11" descr="使用工具生成图片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345" y="260350"/>
            <a:ext cx="1852295" cy="61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96"/>
    </mc:Choice>
    <mc:Fallback>
      <p:transition spd="slow" advTm="114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研究动机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019175"/>
            <a:ext cx="10659110" cy="240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问题：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现有做法训练和推理存在gap。在流式翻译下，模型训练时在分句的音频上训练，而推理的时候基于历史信息选择方法来适应长音频的流式翻译。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先前工作的中的历史信息选择方法，采用直接丢弃先前的历史信息，可能会丢失一些重要信息。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解决思路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019175"/>
            <a:ext cx="10958830" cy="240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压缩保存历史信息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解决训练和推理不一致。维护一个输入窗口（memory bank），每次接受新的音频输入之前，判断是否达到窗口限制，达到后根据相邻token的相似度等方法，将历史信息压缩。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翻译时融合历史信息。采用CIF作为读写机制，结合memory bank丰富信息。将模型的self-attention产生的hidden state的时候，与模型和memory bank做cross-attention得到的hidden state融合。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分析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019175"/>
            <a:ext cx="10958830" cy="240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StreamATT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运用于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上存在的问题：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Decoder Only架构中，音频和文本是交替作为输入的，不能像先前工作那样使用Cross-Attention来对齐文本到相应的音频。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再者，假设当找到可以去除的历史信息后，由于音频文本交替的输入输出格式，也会导致在去除历史信息后，需要重新计算KV Cache。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07870" y="263715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Prompt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12770" y="263715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24020" y="2637155"/>
            <a:ext cx="149225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Translation1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22620" y="263715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27520" y="2637155"/>
            <a:ext cx="149225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Translation2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319770" y="2637155"/>
            <a:ext cx="760573" cy="37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511330" y="429196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Prompt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616230" y="429196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9727480" y="4291965"/>
            <a:ext cx="149225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Translation1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334770" y="429323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Prompt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439670" y="429323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Audio1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4655820" y="4293235"/>
            <a:ext cx="149225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Translation1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544570" y="429323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Audio2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167670" y="4509135"/>
            <a:ext cx="1310005" cy="7620"/>
          </a:xfrm>
          <a:prstGeom prst="straightConnector1">
            <a:avLst/>
          </a:prstGeom>
          <a:ln>
            <a:solidFill>
              <a:srgbClr val="4F91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基线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019175"/>
            <a:ext cx="10958830" cy="240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[arxiv 2025.03] InfiniSST: Simultaneous Translation of Unbounded Speech with Large Language Model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（采用多轮对话的形式将无界流式语言翻译迁移到大模型上）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音频和文本交叉，保留固定长度窗口（wav2vec2窗口为10个chunks，LLM窗口为1000 token）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在应用 RoPE 之前 进行存储KV Cache，确保缓存中的内容不带有位置信息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5415" y="4149090"/>
            <a:ext cx="9110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创新点：第一个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将无界流式语言翻译迁移到大模型上，并保存了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KV Cache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缺点：还是存在训练推理不一致的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基线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196975"/>
            <a:ext cx="8973185" cy="5243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772920"/>
            <a:ext cx="6024880" cy="3739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8525" y="2277110"/>
            <a:ext cx="47339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MFA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对齐音频和转录</a:t>
            </a: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通过利用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Simalign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Labse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模型来对齐转录本和翻译之间</a:t>
            </a: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将语音构建成固定的块大小</a:t>
            </a: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6096000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构建单调对齐语音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块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0923905" cy="4417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多延迟增强策略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多延迟增强最大倍数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𝑀，用于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随机合并多个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chunk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，提升泛化能力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推理时延迟倍数𝑚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阶段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一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冻结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，只训练语音编码器和适配器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阶段二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冻结编码器和适配器，只训练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LLM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1139805" cy="5029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问题及经验总结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在多卡训练时遇到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NCCL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超时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错误体现：在训练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epoch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最后一步保存模型出现超时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分析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原因：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每张卡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上数据分布过于不一致，导致在每一张卡上处理的平均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数差距多大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通信端口被抢占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资源、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IO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资源没有达到相应需要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尝试：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延长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NCCL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最大超时时间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Comic Sans MS" panose="030F0702030302020204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×</a:t>
            </a:r>
            <a:endParaRPr lang="zh-CN" altLang="en-US" sz="1800" dirty="0">
              <a:solidFill>
                <a:srgbClr val="FF0000"/>
              </a:solidFill>
              <a:latin typeface="Comic Sans MS" panose="030F0702030302020204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修改通信端口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latin typeface="Comic Sans MS" panose="030F0702030302020204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×</a:t>
            </a:r>
            <a:endParaRPr lang="zh-CN" altLang="en-US" sz="1800" dirty="0">
              <a:solidFill>
                <a:srgbClr val="FF0000"/>
              </a:solidFill>
              <a:latin typeface="Comic Sans MS" panose="030F0702030302020204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accelerator.wait_for_everyone()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强制同步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✔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指标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6096000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LAAL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指标导出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StreamLAAL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指标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2348865"/>
            <a:ext cx="3979545" cy="1712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55" y="2545080"/>
            <a:ext cx="4514850" cy="161925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819015" y="2997200"/>
            <a:ext cx="979170" cy="4857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99515" y="4792345"/>
            <a:ext cx="3230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为理想延迟指标，假设系统应当与说话者同步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67755" y="5328920"/>
            <a:ext cx="5909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ABCABCABC...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pred1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_ _ _ _ ABCABCABC...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pred2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DDDDABCABCABC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作弊现象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5575" y="4653280"/>
            <a:ext cx="430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mWERSegmenter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对齐切分预测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译文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0104120" cy="2498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lnSpc>
                <a:spcPct val="17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实验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设置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7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模型：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Llama-3.1-8B-Instruct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7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chunk size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960 ms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48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帧）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7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语音编码器滑动窗口大小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chunks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7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缓存窗口大小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1000 tokens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背景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981075"/>
            <a:ext cx="10972165" cy="4208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研究表明，通过强化学习激励大模型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先思考，再回答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的方法，在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文本翻译任务上也能带来性能提升。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文本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翻译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MT-R1-Zero: Advancing LLM-based Machine Translation via R1-Zero-like Reinforcement Learning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R1-T1: Fully Incentivizing Translation Capability in LLMs via Reasoning Learning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charset="0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TAT-R1: Terminology-Aware Translation with Reinforcement Learning and Word Alignment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语音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推理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SARI: Structured Audio Reasoning via Curriculum-Guided Reinforcement Learning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Omni-R1: Do You Really Need Audio to Fine-Tune Your Audio LLM?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计算不可感知及计算可感知延迟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结果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6096000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实验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结果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2277110"/>
            <a:ext cx="5419090" cy="33610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55" y="2280920"/>
            <a:ext cx="539750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21080"/>
            <a:ext cx="11271885" cy="290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下一步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实验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AlignAtt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StreamAtt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两个方法应用在大模型上的实验（按照作者推理脚本中的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参数正在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训练）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我们方法的主实验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维护音频和文本分离的两个上下文窗口，在达到窗口限制后压缩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在加入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RoPE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位置信息之前裁剪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KV Cache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对裁剪后的结果加入位置信息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8713" b="42563"/>
          <a:stretch>
            <a:fillRect/>
          </a:stretch>
        </p:blipFill>
        <p:spPr>
          <a:xfrm>
            <a:off x="0" y="-27305"/>
            <a:ext cx="12192000" cy="314833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6007" y="4004628"/>
            <a:ext cx="10166349" cy="1752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谢</a:t>
            </a:r>
            <a:r>
              <a:rPr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谢!</a:t>
            </a:r>
            <a:br>
              <a: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3200" b="1" dirty="0">
              <a:solidFill>
                <a:srgbClr val="008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 descr="使用工具生成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345" y="260350"/>
            <a:ext cx="1852295" cy="61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96"/>
    </mc:Choice>
    <mc:Fallback>
      <p:transition spd="slow" advTm="114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动机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981075"/>
            <a:ext cx="10972165" cy="3700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语音翻译是一个复杂的过程，先思考再翻译，可能会带来良好的性能收益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人工译员在进行语音翻译，会经历一个先语音识别后翻译的过程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语音识别过程中，对于同音词歧义、专有名词歧义、语音不清晰可能产生的错误，译员会利用先验知识，思考得出正确的识别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结果。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翻译过程中，结合先前的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ASR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思考过程，逐词翻译，再反思矫正，最后得出翻译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结果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2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None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泛化性可能会对低资源语音提升较大（待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实验）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目前使用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COMET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作为奖励值的做法，可能并不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恰当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模型一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0923905" cy="5782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级联的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ASR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纠错推理翻译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模型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ASR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模型：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hisper-larger-V3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MT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模型：经过带有纠错思考推理的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CoT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数据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SFT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后，再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RL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Qwen2.5-7B-Instruct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SFT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阶段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数据示例：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RL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阶段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奖励函数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设计：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2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27760" y="5661660"/>
            <a:ext cx="9831070" cy="695325"/>
            <a:chOff x="1549" y="7782"/>
            <a:chExt cx="15482" cy="109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49" y="7782"/>
              <a:ext cx="5050" cy="97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8" y="8009"/>
              <a:ext cx="4609" cy="86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81" y="7895"/>
              <a:ext cx="5050" cy="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0923905" cy="5782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端到端的语音翻译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推理模型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基础模型：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Qwen2-Audio-7B-Instruct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SFT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阶段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数据示例：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RL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阶段（待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完成）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奖励函数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设计：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2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0923905" cy="5782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BLEU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COMET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出现负相关的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现象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76605" y="2061210"/>
          <a:ext cx="9874250" cy="336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4715"/>
                <a:gridCol w="2211070"/>
                <a:gridCol w="1688465"/>
              </a:tblGrid>
              <a:tr h="55816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COMET</a:t>
                      </a:r>
                      <a:endParaRPr lang="en-US" altLang="zh-CN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56578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Whisper + Qwen2.5-7B-Instruct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15.31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0.6860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567055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Whisper + Qwen2.5-7B-Instruct (SFT)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28.31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0.7788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642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Whisper + Qwen2.5-7B-Instruct (CoT SFT + RL)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17.66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0.7958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4356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Qwen2-audio-7B-Instruct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20.01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0.7405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66420">
                <a:tc>
                  <a:txBody>
                    <a:bodyPr/>
                    <a:p>
                      <a:pPr algn="ctr" fontAlgn="ctr">
                        <a:buNone/>
                      </a:pPr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Qwen2-audio-7B-Instruct(CoT SFT)</a:t>
                      </a:r>
                      <a:endParaRPr lang="en-US" altLang="zh-CN" sz="16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>
                        <a:buNone/>
                      </a:pP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实验结果</a:t>
            </a:r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0923905" cy="5782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模型一（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级联的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ASR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纠错推理翻译模型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None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模型二（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端到端的语音翻译推理模型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2551" y="3429000"/>
            <a:ext cx="11233248" cy="863600"/>
          </a:xfrm>
        </p:spPr>
        <p:txBody>
          <a:bodyPr/>
          <a:lstStyle/>
          <a:p>
            <a:pPr algn="ctr"/>
            <a:r>
              <a:rPr lang="zh-CN" sz="4400" b="1" dirty="0">
                <a:solidFill>
                  <a:schemeClr val="tx1"/>
                </a:solidFill>
                <a:effectLst/>
                <a:sym typeface="+mn-ea"/>
              </a:rPr>
              <a:t>无界流式语音翻译</a:t>
            </a:r>
            <a:endParaRPr lang="en-US" altLang="zh-C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7600" y="4850130"/>
            <a:ext cx="7416800" cy="108204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曾鸿勇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2025.05.13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26492" r="48243" b="27092"/>
          <a:stretch>
            <a:fillRect/>
          </a:stretch>
        </p:blipFill>
        <p:spPr>
          <a:xfrm>
            <a:off x="288925" y="283845"/>
            <a:ext cx="1406525" cy="13874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22450" y="384175"/>
            <a:ext cx="1305560" cy="1309370"/>
            <a:chOff x="2904162" y="2922104"/>
            <a:chExt cx="3357646" cy="351024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grpSpPr>
        <p:sp>
          <p:nvSpPr>
            <p:cNvPr id="14" name="椭圆 13"/>
            <p:cNvSpPr/>
            <p:nvPr/>
          </p:nvSpPr>
          <p:spPr>
            <a:xfrm>
              <a:off x="2904162" y="2922104"/>
              <a:ext cx="3337040" cy="3337040"/>
            </a:xfrm>
            <a:prstGeom prst="ellipse">
              <a:avLst/>
            </a:prstGeom>
            <a:solidFill>
              <a:srgbClr val="567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30000" detail="2"/>
                      </a14:imgEffect>
                    </a14:imgLayer>
                  </a14:imgProps>
                </a:ext>
              </a:extLst>
            </a:blip>
            <a:srcRect r="90435"/>
            <a:stretch>
              <a:fillRect/>
            </a:stretch>
          </p:blipFill>
          <p:spPr>
            <a:xfrm>
              <a:off x="2962015" y="2927804"/>
              <a:ext cx="3299793" cy="350454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t="18713" b="42563"/>
          <a:stretch>
            <a:fillRect/>
          </a:stretch>
        </p:blipFill>
        <p:spPr>
          <a:xfrm>
            <a:off x="0" y="0"/>
            <a:ext cx="12192627" cy="3147648"/>
          </a:xfrm>
          <a:prstGeom prst="rect">
            <a:avLst/>
          </a:prstGeom>
        </p:spPr>
      </p:pic>
      <p:pic>
        <p:nvPicPr>
          <p:cNvPr id="12" name="图片 11" descr="使用工具生成图片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345" y="260350"/>
            <a:ext cx="1852295" cy="61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96"/>
    </mc:Choice>
    <mc:Fallback>
      <p:transition spd="slow" advTm="114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背景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981075"/>
            <a:ext cx="10972165" cy="4404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《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StreamAtt: Direct Streaming Speech-to-Text Translation with Attention-based Audio History Selection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》（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ACL 2024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主会）首次提出无界流式语音翻译概念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方法：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charset="0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Hypothesis Selection: 决定是否生成翻译和生成多少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，此步骤和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Simul ST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相同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History Selection: 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决定保留历史信息的某一部分，具体又分为保留音频历史信息和文本历史信息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缺陷：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现有做法训练和推理存在gap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历史信息选择方法，采用直接丢弃先前的历史信息，可能会丢失一些重要信息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模型架构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Conformer（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encoder-decoder架构）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77*265"/>
  <p:tag name="TABLE_ENDDRAG_RECT" val="77*173*777*265"/>
</p:tagLst>
</file>

<file path=ppt/tags/tag2.xml><?xml version="1.0" encoding="utf-8"?>
<p:tagLst xmlns:p="http://schemas.openxmlformats.org/presentationml/2006/main">
  <p:tag name="KSO_WM_UNIT_PLACING_PICTURE_USER_VIEWPORT" val="{&quot;height&quot;:4980,&quot;width&quot;:19289}"/>
</p:tagLst>
</file>

<file path=ppt/tags/tag3.xml><?xml version="1.0" encoding="utf-8"?>
<p:tagLst xmlns:p="http://schemas.openxmlformats.org/presentationml/2006/main">
  <p:tag name="COMMONDATA" val="eyJoZGlkIjoiNDc2OWNjOTM4YTlhMWVkOTM5ODVkODkzZGRkNDZmMWUifQ=="/>
</p:tagLst>
</file>

<file path=ppt/theme/theme1.xml><?xml version="1.0" encoding="utf-8"?>
<a:theme xmlns:a="http://schemas.openxmlformats.org/drawingml/2006/main" name="Edge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dge">
      <a:majorFont>
        <a:latin typeface="Garamond"/>
        <a:ea typeface="新宋体"/>
        <a:cs typeface="新宋体"/>
      </a:majorFont>
      <a:minorFont>
        <a:latin typeface="Arial"/>
        <a:ea typeface="新宋体"/>
        <a:cs typeface="新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3117</Words>
  <Application>WPS 演示</Application>
  <PresentationFormat>宽屏</PresentationFormat>
  <Paragraphs>291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楷体</vt:lpstr>
      <vt:lpstr>Garamond</vt:lpstr>
      <vt:lpstr>MS PGothic</vt:lpstr>
      <vt:lpstr>新宋体</vt:lpstr>
      <vt:lpstr>Wingdings</vt:lpstr>
      <vt:lpstr>Verdana</vt:lpstr>
      <vt:lpstr>Times New Roman</vt:lpstr>
      <vt:lpstr>微软雅黑</vt:lpstr>
      <vt:lpstr>Arial Unicode MS</vt:lpstr>
      <vt:lpstr>Comic Sans MS</vt:lpstr>
      <vt:lpstr>Edge</vt:lpstr>
      <vt:lpstr>语音翻译推理研究</vt:lpstr>
      <vt:lpstr>背景</vt:lpstr>
      <vt:lpstr>动机</vt:lpstr>
      <vt:lpstr>模型一</vt:lpstr>
      <vt:lpstr>模型二</vt:lpstr>
      <vt:lpstr>实验结果</vt:lpstr>
      <vt:lpstr>实验结果分析</vt:lpstr>
      <vt:lpstr>无界流式语音翻译</vt:lpstr>
      <vt:lpstr>背景</vt:lpstr>
      <vt:lpstr>研究动机</vt:lpstr>
      <vt:lpstr>解决思路</vt:lpstr>
      <vt:lpstr>问题分析</vt:lpstr>
      <vt:lpstr>基线</vt:lpstr>
      <vt:lpstr>基线</vt:lpstr>
      <vt:lpstr>实验</vt:lpstr>
      <vt:lpstr>实验</vt:lpstr>
      <vt:lpstr>实验</vt:lpstr>
      <vt:lpstr>实验指标</vt:lpstr>
      <vt:lpstr>实验</vt:lpstr>
      <vt:lpstr>实验</vt:lpstr>
      <vt:lpstr>实验</vt:lpstr>
      <vt:lpstr>谢 谢!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神经机器翻译的领域自适应研究</dc:title>
  <dc:creator>嘉莉 曾</dc:creator>
  <cp:lastModifiedBy>七</cp:lastModifiedBy>
  <cp:revision>4269</cp:revision>
  <cp:lastPrinted>2113-01-01T00:00:00Z</cp:lastPrinted>
  <dcterms:created xsi:type="dcterms:W3CDTF">2009-11-26T12:37:00Z</dcterms:created>
  <dcterms:modified xsi:type="dcterms:W3CDTF">2025-06-17T08:24:09Z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KSOProductBuildVer">
    <vt:lpwstr>2052-12.1.0.21171</vt:lpwstr>
  </property>
  <property fmtid="{D5CDD505-2E9C-101B-9397-08002B2CF9AE}" pid="4" name="ICV">
    <vt:lpwstr>58475D9FFD704AF2AD26E84D5698A795</vt:lpwstr>
  </property>
</Properties>
</file>