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3" r:id="rId4"/>
    <p:sldId id="258" r:id="rId5"/>
    <p:sldId id="259" r:id="rId6"/>
    <p:sldId id="260" r:id="rId7"/>
    <p:sldId id="262" r:id="rId8"/>
    <p:sldId id="266" r:id="rId9"/>
    <p:sldId id="267" r:id="rId10"/>
    <p:sldId id="268" r:id="rId11"/>
    <p:sldId id="269" r:id="rId12"/>
    <p:sldId id="271" r:id="rId13"/>
    <p:sldId id="270" r:id="rId14"/>
    <p:sldId id="263" r:id="rId15"/>
    <p:sldId id="264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C8C3F-3DFE-BDE1-CE14-26239E618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CDB3EE-C6AB-8C0D-09BE-13A86E2E9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88386-D71B-CC49-04FF-BCE8801A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01B8-766D-4A4C-ADB0-128BD6C080AE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F3740-E64A-5C63-0F5C-5496857B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C63CC-C8C5-A32B-AA79-4A3AFBD7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A9F3-F3CD-45E9-83A8-71AD84B63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6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5A96A-2DAB-BBC2-168B-70B7CDFB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49124A-AB2F-3170-5008-CA31DEDCF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F8F7A-1247-64C4-F2BA-D01A4B2E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01B8-766D-4A4C-ADB0-128BD6C080AE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F59A0-1C8F-3432-BC79-132B1C78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5F86F-9006-C4E9-A308-B4AB1AF7E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A9F3-F3CD-45E9-83A8-71AD84B63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03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A0594A-9D66-466A-7185-AA1CB28FD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B02573-BD81-BA47-6E88-B72EAACBA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D3D7E-8906-165F-4163-72E2D0F7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01B8-766D-4A4C-ADB0-128BD6C080AE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7AC11-4FBD-9398-3930-3A56E5C6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00A75-DED8-5F0A-808B-A05C9F89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A9F3-F3CD-45E9-83A8-71AD84B63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60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35128-8D63-0970-2845-67BA471B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CC443-0472-3F91-AB57-4149FDC8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07878E-A238-263F-4F4A-AA35729F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01B8-766D-4A4C-ADB0-128BD6C080AE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86CEC-5D49-96DC-5665-530D4F6B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D80BCF-E8FD-9F76-B5A1-D5966140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A9F3-F3CD-45E9-83A8-71AD84B63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22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5F02C-A492-A19D-0F21-CDE4575BB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4E681D-8AFE-80BC-2757-BDE226135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84756D-3A3E-C1F7-CE73-F57F1068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01B8-766D-4A4C-ADB0-128BD6C080AE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0BA3F-2109-6BF6-135F-40435F5A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71BE28-292A-8C2E-3F80-D5F181E7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A9F3-F3CD-45E9-83A8-71AD84B63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57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9B697-DC35-1D4F-A3BC-4DB7ABE6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28F6FF-38A5-F731-3441-9EDBC3931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0527B7-2FA3-9B22-2DC5-6AAF61AA1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B6C5D1-57C2-73CE-3617-A691CCBF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01B8-766D-4A4C-ADB0-128BD6C080AE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B68C37-1C5F-6037-501A-23763975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8CAC5C-8184-B3B8-4D55-34A46DF7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A9F3-F3CD-45E9-83A8-71AD84B63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DC3BB-D205-F877-6400-0F76749F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CDD533-6A52-ABC5-44CC-0FD8C33DF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00049-7903-675D-25DD-1B41EE1C0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7A092E-BAD8-A16F-B75B-AE195C9B1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6F0569-CB31-F0EA-E5E6-C2E3B865B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B1EEB7-BF31-9A4A-FC4E-93358728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01B8-766D-4A4C-ADB0-128BD6C080AE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ECD2B1-F1E0-BFFE-506D-F4A50068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3C1D67-E941-2DA1-5FB4-3AE539C6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A9F3-F3CD-45E9-83A8-71AD84B63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79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DCA15-D4E9-859B-4B28-5E1AA1CB4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970DD3-CE93-67E0-49F7-9D09D1B0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01B8-766D-4A4C-ADB0-128BD6C080AE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7255B-1EDB-F216-D6E8-6E8A67EB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D5CEAF-ABA8-D2C7-7C43-5DC27B6F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A9F3-F3CD-45E9-83A8-71AD84B63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39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4AD557-1472-4E6E-4FDA-AB1D73EB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01B8-766D-4A4C-ADB0-128BD6C080AE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07B8E1-86E0-B829-4035-7A1A7C0B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CEFE50-86F2-1F9B-C950-0E1F2AC6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A9F3-F3CD-45E9-83A8-71AD84B63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47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DF325-F2EB-2D6F-FDC1-2AF28C2DA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BB796B-1190-63FF-C38F-81695D315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5A2D15-C5AD-4F62-C03E-EEC39C719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DC0416-682F-E8D1-F227-5FFC3DBC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01B8-766D-4A4C-ADB0-128BD6C080AE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EE3623-14AC-DFD2-2ED6-BB5A67DB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ACAB2-9580-077D-5B7F-421D5EA92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A9F3-F3CD-45E9-83A8-71AD84B63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2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9E080-CA8A-877F-A033-CEFB1D983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3289CE-5438-11E9-948C-3164D1963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434D0E-F43A-0B2E-A6F8-65C213BB7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2AC516-FE23-A5AA-5D26-C79B373C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01B8-766D-4A4C-ADB0-128BD6C080AE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2B47AA-6446-033C-52C2-15D784EA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64FE01-E24B-6192-5C40-2544A152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A9F3-F3CD-45E9-83A8-71AD84B63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0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37DB80-8CF9-CE7D-E68D-1B488E36D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69A648-BF50-8BC1-F0FF-52EC39447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552E6-B2A2-E685-AF9D-3E3A42BE5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B01B8-766D-4A4C-ADB0-128BD6C080AE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9586F-8845-7D90-82BE-F49146F48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A4B700-3E60-EC6A-4FCC-F84543550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AA9F3-F3CD-45E9-83A8-71AD84B63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70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andscape.hyperledger.org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2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hyperlink" Target="https://hyperledger-bevel.readthedocs.io/en/latest/compatibilitymatri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3.svg"/><Relationship Id="rId4" Type="http://schemas.openxmlformats.org/officeDocument/2006/relationships/image" Target="../media/image9.sv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9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5.svg"/><Relationship Id="rId5" Type="http://schemas.openxmlformats.org/officeDocument/2006/relationships/image" Target="../media/image13.svg"/><Relationship Id="rId10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rid.hyperledger.org/" TargetMode="External"/><Relationship Id="rId3" Type="http://schemas.openxmlformats.org/officeDocument/2006/relationships/hyperlink" Target="https://besu.hyperledger.org/en/stable/" TargetMode="External"/><Relationship Id="rId7" Type="http://schemas.openxmlformats.org/officeDocument/2006/relationships/hyperlink" Target="https://github.com/hyperledger/cactus/blob/main/whitepaper/whitepaper.md" TargetMode="External"/><Relationship Id="rId2" Type="http://schemas.openxmlformats.org/officeDocument/2006/relationships/hyperlink" Target="https://github.com/hyperledger/ar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.hyperledger.org/display/cactus" TargetMode="External"/><Relationship Id="rId11" Type="http://schemas.openxmlformats.org/officeDocument/2006/relationships/hyperlink" Target="https://github.com/hyperledger/ursa" TargetMode="External"/><Relationship Id="rId5" Type="http://schemas.openxmlformats.org/officeDocument/2006/relationships/hyperlink" Target="https://wiki.hyperledger.org/display/anoncreds" TargetMode="External"/><Relationship Id="rId10" Type="http://schemas.openxmlformats.org/officeDocument/2006/relationships/hyperlink" Target="https://crates.io/crates/transact" TargetMode="External"/><Relationship Id="rId4" Type="http://schemas.openxmlformats.org/officeDocument/2006/relationships/hyperlink" Target="https://iroha.readthedocs.io/en/develop/" TargetMode="External"/><Relationship Id="rId9" Type="http://schemas.openxmlformats.org/officeDocument/2006/relationships/hyperlink" Target="https://solang.readthedocs.io/en/latest/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33" Type="http://schemas.openxmlformats.org/officeDocument/2006/relationships/image" Target="../media/image33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31" Type="http://schemas.openxmlformats.org/officeDocument/2006/relationships/image" Target="../media/image31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Relationship Id="rId8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svg"/><Relationship Id="rId18" Type="http://schemas.openxmlformats.org/officeDocument/2006/relationships/image" Target="../media/image22.png"/><Relationship Id="rId26" Type="http://schemas.openxmlformats.org/officeDocument/2006/relationships/image" Target="../media/image24.png"/><Relationship Id="rId3" Type="http://schemas.openxmlformats.org/officeDocument/2006/relationships/image" Target="../media/image7.svg"/><Relationship Id="rId21" Type="http://schemas.openxmlformats.org/officeDocument/2006/relationships/image" Target="../media/image11.svg"/><Relationship Id="rId7" Type="http://schemas.openxmlformats.org/officeDocument/2006/relationships/image" Target="../media/image3.svg"/><Relationship Id="rId12" Type="http://schemas.openxmlformats.org/officeDocument/2006/relationships/image" Target="../media/image20.png"/><Relationship Id="rId17" Type="http://schemas.openxmlformats.org/officeDocument/2006/relationships/image" Target="../media/image33.svg"/><Relationship Id="rId25" Type="http://schemas.openxmlformats.org/officeDocument/2006/relationships/image" Target="../media/image19.svg"/><Relationship Id="rId33" Type="http://schemas.openxmlformats.org/officeDocument/2006/relationships/image" Target="../media/image31.svg"/><Relationship Id="rId2" Type="http://schemas.openxmlformats.org/officeDocument/2006/relationships/image" Target="../media/image6.png"/><Relationship Id="rId16" Type="http://schemas.openxmlformats.org/officeDocument/2006/relationships/image" Target="../media/image32.png"/><Relationship Id="rId20" Type="http://schemas.openxmlformats.org/officeDocument/2006/relationships/image" Target="../media/image10.png"/><Relationship Id="rId29" Type="http://schemas.openxmlformats.org/officeDocument/2006/relationships/image" Target="../media/image1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5.svg"/><Relationship Id="rId24" Type="http://schemas.openxmlformats.org/officeDocument/2006/relationships/image" Target="../media/image18.png"/><Relationship Id="rId32" Type="http://schemas.openxmlformats.org/officeDocument/2006/relationships/image" Target="../media/image30.png"/><Relationship Id="rId5" Type="http://schemas.openxmlformats.org/officeDocument/2006/relationships/image" Target="../media/image9.svg"/><Relationship Id="rId15" Type="http://schemas.openxmlformats.org/officeDocument/2006/relationships/image" Target="../media/image15.svg"/><Relationship Id="rId23" Type="http://schemas.openxmlformats.org/officeDocument/2006/relationships/image" Target="../media/image27.svg"/><Relationship Id="rId28" Type="http://schemas.openxmlformats.org/officeDocument/2006/relationships/image" Target="../media/image16.png"/><Relationship Id="rId10" Type="http://schemas.openxmlformats.org/officeDocument/2006/relationships/image" Target="../media/image4.png"/><Relationship Id="rId19" Type="http://schemas.openxmlformats.org/officeDocument/2006/relationships/image" Target="../media/image23.svg"/><Relationship Id="rId31" Type="http://schemas.openxmlformats.org/officeDocument/2006/relationships/image" Target="../media/image2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4.png"/><Relationship Id="rId22" Type="http://schemas.openxmlformats.org/officeDocument/2006/relationships/image" Target="../media/image26.png"/><Relationship Id="rId27" Type="http://schemas.openxmlformats.org/officeDocument/2006/relationships/image" Target="../media/image25.svg"/><Relationship Id="rId30" Type="http://schemas.openxmlformats.org/officeDocument/2006/relationships/image" Target="../media/image28.png"/><Relationship Id="rId8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F5DC667-AEBB-E85E-6619-7A208C62F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24" y="0"/>
            <a:ext cx="833717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2430F9-0C09-93AA-1085-C3F1605BA67C}"/>
              </a:ext>
            </a:extLst>
          </p:cNvPr>
          <p:cNvSpPr txBox="1"/>
          <p:nvPr/>
        </p:nvSpPr>
        <p:spPr>
          <a:xfrm>
            <a:off x="194872" y="164892"/>
            <a:ext cx="337278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Hyperledger landscape</a:t>
            </a:r>
          </a:p>
          <a:p>
            <a:endParaRPr lang="en-US" altLang="ko-KR" dirty="0"/>
          </a:p>
          <a:p>
            <a:r>
              <a:rPr lang="ko-KR" altLang="en-US" dirty="0"/>
              <a:t>프로젝트 제안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웹 </a:t>
            </a:r>
            <a:r>
              <a:rPr lang="en-US" altLang="ko-KR" dirty="0"/>
              <a:t>3</a:t>
            </a:r>
            <a:r>
              <a:rPr lang="ko-KR" altLang="en-US" dirty="0"/>
              <a:t>의 마이 데이터 </a:t>
            </a:r>
            <a:r>
              <a:rPr lang="en-US" altLang="ko-KR" dirty="0"/>
              <a:t>(</a:t>
            </a:r>
            <a:r>
              <a:rPr lang="ko-KR" altLang="en-US" dirty="0"/>
              <a:t>데이터 관리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내 데이터 사용시 허락이 필요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의료데이터</a:t>
            </a:r>
            <a:r>
              <a:rPr lang="en-US" altLang="ko-KR" dirty="0"/>
              <a:t>, </a:t>
            </a:r>
            <a:r>
              <a:rPr lang="ko-KR" altLang="en-US" dirty="0"/>
              <a:t>오픈 뱅킹</a:t>
            </a:r>
            <a:r>
              <a:rPr lang="en-US" altLang="ko-KR" dirty="0"/>
              <a:t>,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Hyperledger </a:t>
            </a:r>
            <a:r>
              <a:rPr lang="ko-KR" altLang="en-US" dirty="0"/>
              <a:t>기능들이 이를 구현할 수 있다</a:t>
            </a:r>
            <a:r>
              <a:rPr lang="en-US" altLang="ko-KR" dirty="0"/>
              <a:t>!!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Hyperledger</a:t>
            </a:r>
            <a:r>
              <a:rPr lang="ko-KR" altLang="en-US" dirty="0"/>
              <a:t>에 익숙하다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이를 구현할 때 </a:t>
            </a:r>
            <a:r>
              <a:rPr lang="en-US" altLang="ko-KR" dirty="0"/>
              <a:t>Hyperledger</a:t>
            </a:r>
            <a:r>
              <a:rPr lang="ko-KR" altLang="en-US" dirty="0"/>
              <a:t>를 사용해서 구현할 제안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분산 원장의 목적성</a:t>
            </a:r>
            <a:r>
              <a:rPr lang="en-US" altLang="ko-KR" dirty="0"/>
              <a:t>, </a:t>
            </a:r>
            <a:r>
              <a:rPr lang="ko-KR" altLang="en-US" dirty="0"/>
              <a:t>차이점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 사용 기록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데이터를 가져갔을 때 확인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계층 구조 </a:t>
            </a:r>
            <a:r>
              <a:rPr lang="en-US" altLang="ko-KR" dirty="0"/>
              <a:t>(</a:t>
            </a:r>
            <a:r>
              <a:rPr lang="ko-KR" altLang="en-US" dirty="0"/>
              <a:t>위에 기능이 아래 기능 이용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>
                <a:hlinkClick r:id="rId3"/>
              </a:rPr>
              <a:t>https://landscape.hyperledger.org/</a:t>
            </a:r>
            <a:r>
              <a:rPr lang="en-US" altLang="ko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6429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B015CEE-CEF3-3D49-830B-4F3E39667BA9}"/>
              </a:ext>
            </a:extLst>
          </p:cNvPr>
          <p:cNvSpPr txBox="1"/>
          <p:nvPr/>
        </p:nvSpPr>
        <p:spPr>
          <a:xfrm>
            <a:off x="302815" y="2275060"/>
            <a:ext cx="117016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Hyperledger CACTI : </a:t>
            </a:r>
            <a:r>
              <a:rPr lang="ko-KR" altLang="en-US" dirty="0"/>
              <a:t>여러 분산 원장에서 거래할 수 있는 플러그형 </a:t>
            </a:r>
            <a:r>
              <a:rPr lang="ko-KR" altLang="en-US" dirty="0" err="1"/>
              <a:t>엔터프라이즈급</a:t>
            </a:r>
            <a:r>
              <a:rPr lang="ko-KR" altLang="en-US" dirty="0"/>
              <a:t> 프레임 워크이다</a:t>
            </a:r>
            <a:r>
              <a:rPr lang="en-US" altLang="ko-KR" dirty="0"/>
              <a:t>. </a:t>
            </a:r>
            <a:r>
              <a:rPr lang="ko-KR" altLang="en-US" dirty="0"/>
              <a:t>서로 다른 블록체인 네트워크 간의 통합을 제공하는 것이 목표이다</a:t>
            </a:r>
            <a:r>
              <a:rPr lang="en-US" altLang="ko-KR" dirty="0"/>
              <a:t>. </a:t>
            </a:r>
            <a:r>
              <a:rPr lang="ko-KR" altLang="en-US" dirty="0"/>
              <a:t>다른 블록체인 간의 트랜잭션 연결이 가능하며 표준화 인터페이스를 사용한다</a:t>
            </a:r>
            <a:r>
              <a:rPr lang="en-US" altLang="ko-KR" dirty="0"/>
              <a:t>. </a:t>
            </a:r>
            <a:r>
              <a:rPr lang="ko-KR" altLang="en-US" dirty="0"/>
              <a:t>또한 블록체인 앱 계층을 </a:t>
            </a:r>
            <a:r>
              <a:rPr lang="ko-KR" altLang="en-US" dirty="0" err="1"/>
              <a:t>추상화하여</a:t>
            </a:r>
            <a:r>
              <a:rPr lang="ko-KR" altLang="en-US" dirty="0"/>
              <a:t> 사용 중인 블록체인 프로토콜을 쉽게 변경할 수 있도록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Hyperledger CACTI</a:t>
            </a:r>
            <a:r>
              <a:rPr lang="ko-KR" altLang="en-US" dirty="0"/>
              <a:t>는 서로 다른 블록체인 간의 연결을 위해 개발되었으며 기본적으로 </a:t>
            </a:r>
            <a:r>
              <a:rPr lang="ko-KR" altLang="en-US" dirty="0" err="1"/>
              <a:t>이더리움</a:t>
            </a:r>
            <a:r>
              <a:rPr lang="ko-KR" altLang="en-US" dirty="0"/>
              <a:t> 기반의 블록체인을 지원한다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Hyperledger BESU, Hyperledger FABRIC</a:t>
            </a:r>
            <a:r>
              <a:rPr lang="ko-KR" altLang="en-US" dirty="0"/>
              <a:t>에 사용할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관계 </a:t>
            </a:r>
            <a:r>
              <a:rPr lang="en-US" altLang="ko-KR" dirty="0"/>
              <a:t>: Hyperledger CACTI</a:t>
            </a:r>
            <a:r>
              <a:rPr lang="ko-KR" altLang="en-US" dirty="0"/>
              <a:t>는 </a:t>
            </a:r>
            <a:r>
              <a:rPr lang="en-US" altLang="ko-KR" dirty="0"/>
              <a:t>Hyperledger BESU, Hyperledger FABRIC </a:t>
            </a:r>
            <a:r>
              <a:rPr lang="ko-KR" altLang="en-US" dirty="0"/>
              <a:t>위에 있다고 할 수 있다</a:t>
            </a:r>
            <a:r>
              <a:rPr lang="en-US" altLang="ko-KR" dirty="0"/>
              <a:t>. 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89F31FDE-1671-FAA1-C095-FBED0884B04E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4224894" y="646867"/>
            <a:ext cx="2421473" cy="464225"/>
          </a:xfrm>
          <a:prstGeom prst="bentConnector3">
            <a:avLst>
              <a:gd name="adj1" fmla="val 50000"/>
            </a:avLst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A7BF9B9B-045F-37B9-2767-907EE40F3D02}"/>
              </a:ext>
            </a:extLst>
          </p:cNvPr>
          <p:cNvGrpSpPr/>
          <p:nvPr/>
        </p:nvGrpSpPr>
        <p:grpSpPr>
          <a:xfrm>
            <a:off x="6646366" y="182644"/>
            <a:ext cx="2641485" cy="928448"/>
            <a:chOff x="3088648" y="1245903"/>
            <a:chExt cx="2787615" cy="979811"/>
          </a:xfrm>
        </p:grpSpPr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2EC7DA9E-2869-DAB1-CFC2-C3C92B9F7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18208" y="1328994"/>
              <a:ext cx="2528493" cy="77799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9F21F23-237D-DFF7-9492-64408D4CF844}"/>
                </a:ext>
              </a:extLst>
            </p:cNvPr>
            <p:cNvSpPr/>
            <p:nvPr/>
          </p:nvSpPr>
          <p:spPr>
            <a:xfrm>
              <a:off x="3088648" y="1245903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CA03AF3-091D-4B18-E4D2-C72A971EBB82}"/>
              </a:ext>
            </a:extLst>
          </p:cNvPr>
          <p:cNvGrpSpPr/>
          <p:nvPr/>
        </p:nvGrpSpPr>
        <p:grpSpPr>
          <a:xfrm>
            <a:off x="6646367" y="1170711"/>
            <a:ext cx="2641484" cy="928447"/>
            <a:chOff x="101668" y="3581353"/>
            <a:chExt cx="2787615" cy="979811"/>
          </a:xfrm>
        </p:grpSpPr>
        <p:pic>
          <p:nvPicPr>
            <p:cNvPr id="16" name="그래픽 15">
              <a:extLst>
                <a:ext uri="{FF2B5EF4-FFF2-40B4-BE49-F238E27FC236}">
                  <a16:creationId xmlns:a16="http://schemas.microsoft.com/office/drawing/2014/main" id="{E8F57ED2-320D-02BB-F4BA-0C323720E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0492" y="3650009"/>
              <a:ext cx="2489966" cy="840462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95FB223-EB8A-70D4-5F4F-A9DB5C34D23D}"/>
                </a:ext>
              </a:extLst>
            </p:cNvPr>
            <p:cNvSpPr/>
            <p:nvPr/>
          </p:nvSpPr>
          <p:spPr>
            <a:xfrm>
              <a:off x="101668" y="3581353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5D4F2425-A88B-7204-137A-EB4076F57C0F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>
            <a:off x="4224893" y="1111093"/>
            <a:ext cx="2421474" cy="523842"/>
          </a:xfrm>
          <a:prstGeom prst="bentConnector3">
            <a:avLst>
              <a:gd name="adj1" fmla="val 50000"/>
            </a:avLst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6A80B188-4831-BB0F-81B2-C3A00AF12748}"/>
              </a:ext>
            </a:extLst>
          </p:cNvPr>
          <p:cNvGrpSpPr/>
          <p:nvPr/>
        </p:nvGrpSpPr>
        <p:grpSpPr>
          <a:xfrm>
            <a:off x="1583409" y="629986"/>
            <a:ext cx="2641485" cy="928448"/>
            <a:chOff x="9153680" y="4965552"/>
            <a:chExt cx="2200064" cy="773294"/>
          </a:xfrm>
        </p:grpSpPr>
        <p:pic>
          <p:nvPicPr>
            <p:cNvPr id="6" name="그래픽 5">
              <a:extLst>
                <a:ext uri="{FF2B5EF4-FFF2-40B4-BE49-F238E27FC236}">
                  <a16:creationId xmlns:a16="http://schemas.microsoft.com/office/drawing/2014/main" id="{E66CB36C-3430-5692-2F48-BE83A76DB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9051" y="4978576"/>
              <a:ext cx="2134693" cy="71156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916BD2E-7164-6B7C-9176-7C1D869DA4F0}"/>
                </a:ext>
              </a:extLst>
            </p:cNvPr>
            <p:cNvSpPr/>
            <p:nvPr/>
          </p:nvSpPr>
          <p:spPr>
            <a:xfrm>
              <a:off x="9153680" y="4965552"/>
              <a:ext cx="2200064" cy="77329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0507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B015CEE-CEF3-3D49-830B-4F3E39667BA9}"/>
              </a:ext>
            </a:extLst>
          </p:cNvPr>
          <p:cNvSpPr txBox="1"/>
          <p:nvPr/>
        </p:nvSpPr>
        <p:spPr>
          <a:xfrm>
            <a:off x="245192" y="3278490"/>
            <a:ext cx="117016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Hyperledger BEVEL : </a:t>
            </a:r>
            <a:r>
              <a:rPr lang="ko-KR" altLang="en-US" dirty="0"/>
              <a:t>퍼블릭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ko-KR" altLang="en-US" dirty="0" err="1"/>
              <a:t>프라이빗</a:t>
            </a:r>
            <a:r>
              <a:rPr lang="ko-KR" altLang="en-US" dirty="0"/>
              <a:t> 클라우드 제공 업체에게 준비 완료된 분산 네트워크를 배포할 수 있는 수단을 제공해 주기 위해 만들어졌다</a:t>
            </a:r>
            <a:r>
              <a:rPr lang="en-US" altLang="ko-KR" dirty="0"/>
              <a:t>. </a:t>
            </a:r>
            <a:r>
              <a:rPr lang="ko-KR" altLang="en-US" dirty="0"/>
              <a:t>다중 클러스터 환경을 지원하며 </a:t>
            </a:r>
            <a:r>
              <a:rPr lang="en-US" altLang="ko-KR" dirty="0" err="1"/>
              <a:t>yaml</a:t>
            </a:r>
            <a:r>
              <a:rPr lang="ko-KR" altLang="en-US" dirty="0"/>
              <a:t>을 사용해 어느 </a:t>
            </a:r>
            <a:r>
              <a:rPr lang="ko-KR" altLang="en-US" dirty="0" err="1"/>
              <a:t>플랫폼에서든</a:t>
            </a:r>
            <a:r>
              <a:rPr lang="ko-KR" altLang="en-US" dirty="0"/>
              <a:t> 블록체인 네트워크를 일관성 있게 설정할 수 있도록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Hyperledger BEVEL</a:t>
            </a:r>
            <a:r>
              <a:rPr lang="ko-KR" altLang="en-US" dirty="0"/>
              <a:t>는 구성된 블록체인 네트워크를 배포하기 위해 만들어 졌으며 클라우드 제공 업체</a:t>
            </a:r>
            <a:r>
              <a:rPr lang="en-US" altLang="ko-KR" dirty="0"/>
              <a:t>(AWS, Azure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에서 일관된 블록체인 네트워크 배포를 위해 사용되는 프로젝트이며 호환성 매트릭스에 </a:t>
            </a:r>
            <a:r>
              <a:rPr lang="en-US" altLang="ko-KR" dirty="0"/>
              <a:t>Hyperledger FABRIC, BESU, INDY</a:t>
            </a:r>
            <a:r>
              <a:rPr lang="ko-KR" altLang="en-US" dirty="0"/>
              <a:t>가 있다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참고 사이트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https://hyperledger-bevel.readthedocs.io/en/latest/compatibilitymatrix.html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관계 </a:t>
            </a:r>
            <a:r>
              <a:rPr lang="en-US" altLang="ko-KR" dirty="0"/>
              <a:t>: Hyperledger BEVEL</a:t>
            </a:r>
            <a:r>
              <a:rPr lang="ko-KR" altLang="en-US" dirty="0"/>
              <a:t>은 배포를 위한 프로그램으로 만약 사용할 경우 </a:t>
            </a:r>
            <a:r>
              <a:rPr lang="en-US" altLang="ko-KR" dirty="0"/>
              <a:t>Hyperledger FABRIC, BESU, INDY</a:t>
            </a:r>
            <a:r>
              <a:rPr lang="ko-KR" altLang="en-US" dirty="0"/>
              <a:t>의 아래에 있다</a:t>
            </a:r>
            <a:r>
              <a:rPr lang="en-US" altLang="ko-KR" dirty="0"/>
              <a:t>.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89F31FDE-1671-FAA1-C095-FBED0884B04E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rot="10800000" flipV="1">
            <a:off x="3783473" y="515474"/>
            <a:ext cx="2862894" cy="865360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A7BF9B9B-045F-37B9-2767-907EE40F3D02}"/>
              </a:ext>
            </a:extLst>
          </p:cNvPr>
          <p:cNvGrpSpPr/>
          <p:nvPr/>
        </p:nvGrpSpPr>
        <p:grpSpPr>
          <a:xfrm>
            <a:off x="6646367" y="128826"/>
            <a:ext cx="2200065" cy="773295"/>
            <a:chOff x="3088648" y="1245903"/>
            <a:chExt cx="2787615" cy="979811"/>
          </a:xfrm>
        </p:grpSpPr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2EC7DA9E-2869-DAB1-CFC2-C3C92B9F7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18208" y="1328994"/>
              <a:ext cx="2528493" cy="77799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9F21F23-237D-DFF7-9492-64408D4CF844}"/>
                </a:ext>
              </a:extLst>
            </p:cNvPr>
            <p:cNvSpPr/>
            <p:nvPr/>
          </p:nvSpPr>
          <p:spPr>
            <a:xfrm>
              <a:off x="3088648" y="1245903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CA03AF3-091D-4B18-E4D2-C72A971EBB82}"/>
              </a:ext>
            </a:extLst>
          </p:cNvPr>
          <p:cNvGrpSpPr/>
          <p:nvPr/>
        </p:nvGrpSpPr>
        <p:grpSpPr>
          <a:xfrm>
            <a:off x="6646366" y="994187"/>
            <a:ext cx="2200068" cy="773295"/>
            <a:chOff x="101668" y="3581353"/>
            <a:chExt cx="2787615" cy="979811"/>
          </a:xfrm>
        </p:grpSpPr>
        <p:pic>
          <p:nvPicPr>
            <p:cNvPr id="16" name="그래픽 15">
              <a:extLst>
                <a:ext uri="{FF2B5EF4-FFF2-40B4-BE49-F238E27FC236}">
                  <a16:creationId xmlns:a16="http://schemas.microsoft.com/office/drawing/2014/main" id="{E8F57ED2-320D-02BB-F4BA-0C323720E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0492" y="3650009"/>
              <a:ext cx="2489966" cy="840462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95FB223-EB8A-70D4-5F4F-A9DB5C34D23D}"/>
                </a:ext>
              </a:extLst>
            </p:cNvPr>
            <p:cNvSpPr/>
            <p:nvPr/>
          </p:nvSpPr>
          <p:spPr>
            <a:xfrm>
              <a:off x="101668" y="3581353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5D4F2425-A88B-7204-137A-EB4076F57C0F}"/>
              </a:ext>
            </a:extLst>
          </p:cNvPr>
          <p:cNvCxnSpPr>
            <a:cxnSpLocks/>
            <a:stCxn id="17" idx="1"/>
            <a:endCxn id="4" idx="3"/>
          </p:cNvCxnSpPr>
          <p:nvPr/>
        </p:nvCxnSpPr>
        <p:spPr>
          <a:xfrm rot="10800000">
            <a:off x="3783474" y="1380835"/>
            <a:ext cx="2862893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6EAB8AEF-1301-FE30-B62C-EFF841BC2E2C}"/>
              </a:ext>
            </a:extLst>
          </p:cNvPr>
          <p:cNvGrpSpPr/>
          <p:nvPr/>
        </p:nvGrpSpPr>
        <p:grpSpPr>
          <a:xfrm>
            <a:off x="1583409" y="994187"/>
            <a:ext cx="2200064" cy="773294"/>
            <a:chOff x="3845556" y="2484591"/>
            <a:chExt cx="2787615" cy="979811"/>
          </a:xfrm>
        </p:grpSpPr>
        <p:pic>
          <p:nvPicPr>
            <p:cNvPr id="3" name="그래픽 2">
              <a:extLst>
                <a:ext uri="{FF2B5EF4-FFF2-40B4-BE49-F238E27FC236}">
                  <a16:creationId xmlns:a16="http://schemas.microsoft.com/office/drawing/2014/main" id="{BCE04B30-D0D2-09E8-8B6A-BFADF7AFE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938178" y="2574813"/>
              <a:ext cx="2650494" cy="839534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9DE444D-3C5E-A7BA-7CBC-5FA7F59F2EAB}"/>
                </a:ext>
              </a:extLst>
            </p:cNvPr>
            <p:cNvSpPr/>
            <p:nvPr/>
          </p:nvSpPr>
          <p:spPr>
            <a:xfrm>
              <a:off x="3845556" y="2484591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BF9B491-DB08-B7E5-2012-6679D5B68BBA}"/>
              </a:ext>
            </a:extLst>
          </p:cNvPr>
          <p:cNvGrpSpPr/>
          <p:nvPr/>
        </p:nvGrpSpPr>
        <p:grpSpPr>
          <a:xfrm>
            <a:off x="6646366" y="1859548"/>
            <a:ext cx="2200064" cy="773294"/>
            <a:chOff x="572099" y="247849"/>
            <a:chExt cx="2787615" cy="979811"/>
          </a:xfrm>
        </p:grpSpPr>
        <p:pic>
          <p:nvPicPr>
            <p:cNvPr id="20" name="그래픽 19">
              <a:extLst>
                <a:ext uri="{FF2B5EF4-FFF2-40B4-BE49-F238E27FC236}">
                  <a16:creationId xmlns:a16="http://schemas.microsoft.com/office/drawing/2014/main" id="{DD437CFE-6547-CB94-3EC7-E4BD2C052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6695" y="316503"/>
              <a:ext cx="2618421" cy="842501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27CE258-A4FE-FB74-792D-F5B21DE4EA76}"/>
                </a:ext>
              </a:extLst>
            </p:cNvPr>
            <p:cNvSpPr/>
            <p:nvPr/>
          </p:nvSpPr>
          <p:spPr>
            <a:xfrm>
              <a:off x="572099" y="247849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D3EE19F7-364E-303E-C9A4-323C66E9E661}"/>
              </a:ext>
            </a:extLst>
          </p:cNvPr>
          <p:cNvCxnSpPr>
            <a:cxnSpLocks/>
            <a:stCxn id="21" idx="1"/>
            <a:endCxn id="4" idx="3"/>
          </p:cNvCxnSpPr>
          <p:nvPr/>
        </p:nvCxnSpPr>
        <p:spPr>
          <a:xfrm rot="10800000">
            <a:off x="3783474" y="1380835"/>
            <a:ext cx="2862893" cy="86536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362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B015CEE-CEF3-3D49-830B-4F3E39667BA9}"/>
              </a:ext>
            </a:extLst>
          </p:cNvPr>
          <p:cNvSpPr txBox="1"/>
          <p:nvPr/>
        </p:nvSpPr>
        <p:spPr>
          <a:xfrm>
            <a:off x="302815" y="2275060"/>
            <a:ext cx="117016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Hyperledger SAWTOOTH : </a:t>
            </a:r>
            <a:r>
              <a:rPr lang="ko-KR" altLang="en-US" dirty="0"/>
              <a:t>분산 원장 애플리케이션 및 네트워크를 구축하기 위한 엔터프라이즈 블록체인 플랫폼입니다</a:t>
            </a:r>
            <a:r>
              <a:rPr lang="en-US" altLang="ko-KR" dirty="0"/>
              <a:t>. </a:t>
            </a:r>
            <a:r>
              <a:rPr lang="ko-KR" altLang="en-US" dirty="0"/>
              <a:t>핵심 시스템을 애플리케이션 도메인에서 분리하여 블록체인 애플리케이션 개발을 단순화합니다</a:t>
            </a:r>
            <a:r>
              <a:rPr lang="en-US" altLang="ko-KR" dirty="0"/>
              <a:t>. </a:t>
            </a:r>
            <a:r>
              <a:rPr lang="ko-KR" altLang="en-US" dirty="0"/>
              <a:t>애플리케이션 개발자는 핵심 시스템의 기본 설계를 알 필요 없이 선택한 언어를 사용하여 애플리케이션에 적합한 비즈니스 규칙을 지정할 수 있으며 트랜잭션 규칙</a:t>
            </a:r>
            <a:r>
              <a:rPr lang="en-US" altLang="ko-KR" dirty="0"/>
              <a:t>, </a:t>
            </a:r>
            <a:r>
              <a:rPr lang="ko-KR" altLang="en-US" dirty="0"/>
              <a:t>권한 부여 및 합의 알고리즘 선택이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Hyperledger TRANSACT : </a:t>
            </a:r>
            <a:r>
              <a:rPr lang="ko-KR" altLang="en-US" dirty="0"/>
              <a:t>스마트</a:t>
            </a:r>
            <a:r>
              <a:rPr lang="en-US" altLang="ko-KR" dirty="0"/>
              <a:t> </a:t>
            </a:r>
            <a:r>
              <a:rPr lang="ko-KR" altLang="en-US" dirty="0"/>
              <a:t>계약 실행을 처리하는 공유 소프트웨어 라이브러리를 제공하여 분산 원장 소프트웨어 작성을 쉽게 만들 수 있다</a:t>
            </a:r>
            <a:r>
              <a:rPr lang="en-US" altLang="ko-KR" dirty="0"/>
              <a:t>. </a:t>
            </a:r>
            <a:r>
              <a:rPr lang="ko-KR" altLang="en-US" dirty="0"/>
              <a:t>스마트 계약 및 스마트 계약 엔진을 구현하기 위한 </a:t>
            </a:r>
            <a:r>
              <a:rPr lang="en-US" altLang="ko-KR" dirty="0"/>
              <a:t>SDK</a:t>
            </a:r>
            <a:r>
              <a:rPr lang="ko-KR" altLang="en-US" dirty="0"/>
              <a:t>를 제공하여 다양한 언어로 스마트 계약 비즈니스 로직을 쉽게 만들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Hyperledger TRANSACT</a:t>
            </a:r>
            <a:r>
              <a:rPr lang="ko-KR" altLang="en-US" dirty="0"/>
              <a:t>은</a:t>
            </a:r>
            <a:r>
              <a:rPr lang="en-US" altLang="ko-KR" dirty="0"/>
              <a:t> Hyperledger SAWTOOTH</a:t>
            </a:r>
            <a:r>
              <a:rPr lang="ko-KR" altLang="en-US" dirty="0"/>
              <a:t>에서 영감 받았으며 </a:t>
            </a:r>
            <a:r>
              <a:rPr lang="en-US" altLang="ko-KR" dirty="0"/>
              <a:t>SWATOOTH</a:t>
            </a:r>
            <a:r>
              <a:rPr lang="ko-KR" altLang="en-US" dirty="0"/>
              <a:t>의 현재 트랜잭션 실행 플랫폼의 아키텍처 요소를 사용한다</a:t>
            </a:r>
            <a:r>
              <a:rPr lang="en-US" altLang="ko-KR" dirty="0"/>
              <a:t>.</a:t>
            </a:r>
            <a:r>
              <a:rPr lang="ko-KR" altLang="en-US" dirty="0"/>
              <a:t> 또한 </a:t>
            </a:r>
            <a:r>
              <a:rPr lang="en-US" altLang="ko-KR" dirty="0"/>
              <a:t>Hyperledger Fabric</a:t>
            </a:r>
            <a:r>
              <a:rPr lang="ko-KR" altLang="en-US" dirty="0"/>
              <a:t>의 요구 사항에 따라 실행 어댑터에 대한 유연한 모델을 위해 </a:t>
            </a:r>
            <a:r>
              <a:rPr lang="en-US" altLang="ko-KR" dirty="0"/>
              <a:t>Sawtooth</a:t>
            </a:r>
            <a:r>
              <a:rPr lang="ko-KR" altLang="en-US" dirty="0"/>
              <a:t>와 </a:t>
            </a:r>
            <a:r>
              <a:rPr lang="en-US" altLang="ko-KR" dirty="0"/>
              <a:t>Fabric </a:t>
            </a:r>
            <a:r>
              <a:rPr lang="ko-KR" altLang="en-US" dirty="0"/>
              <a:t>간의 공동 경험과 다양한 데이터베이스 </a:t>
            </a:r>
            <a:r>
              <a:rPr lang="ko-KR" altLang="en-US" dirty="0" err="1"/>
              <a:t>백엔드를</a:t>
            </a:r>
            <a:r>
              <a:rPr lang="ko-KR" altLang="en-US" dirty="0"/>
              <a:t> 지원한다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관계 </a:t>
            </a:r>
            <a:r>
              <a:rPr lang="en-US" altLang="ko-KR" dirty="0"/>
              <a:t>: Hyperledger TRANSACT</a:t>
            </a:r>
            <a:r>
              <a:rPr lang="ko-KR" altLang="en-US" dirty="0"/>
              <a:t>은 </a:t>
            </a:r>
            <a:r>
              <a:rPr lang="en-US" altLang="ko-KR" dirty="0"/>
              <a:t>Hyperledger SAWTOOTH, Hyperledger FABRIC </a:t>
            </a:r>
            <a:r>
              <a:rPr lang="ko-KR" altLang="en-US" dirty="0"/>
              <a:t>아래에 있다고 할 수 있다</a:t>
            </a:r>
            <a:r>
              <a:rPr lang="en-US" altLang="ko-KR" dirty="0"/>
              <a:t>. 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89F31FDE-1671-FAA1-C095-FBED0884B04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24894" y="646867"/>
            <a:ext cx="2421473" cy="464225"/>
          </a:xfrm>
          <a:prstGeom prst="bentConnector3">
            <a:avLst>
              <a:gd name="adj1" fmla="val 50000"/>
            </a:avLst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5D4F2425-A88B-7204-137A-EB4076F57C0F}"/>
              </a:ext>
            </a:extLst>
          </p:cNvPr>
          <p:cNvCxnSpPr>
            <a:cxnSpLocks/>
          </p:cNvCxnSpPr>
          <p:nvPr/>
        </p:nvCxnSpPr>
        <p:spPr>
          <a:xfrm rot="10800000">
            <a:off x="4224893" y="1111093"/>
            <a:ext cx="2421474" cy="523842"/>
          </a:xfrm>
          <a:prstGeom prst="bentConnector3">
            <a:avLst>
              <a:gd name="adj1" fmla="val 50000"/>
            </a:avLst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820FBD4A-4BBA-E70D-8F93-45618F073A10}"/>
              </a:ext>
            </a:extLst>
          </p:cNvPr>
          <p:cNvGrpSpPr/>
          <p:nvPr/>
        </p:nvGrpSpPr>
        <p:grpSpPr>
          <a:xfrm>
            <a:off x="1583409" y="705521"/>
            <a:ext cx="2641487" cy="928448"/>
            <a:chOff x="6186179" y="3047196"/>
            <a:chExt cx="2787616" cy="979811"/>
          </a:xfrm>
        </p:grpSpPr>
        <p:pic>
          <p:nvPicPr>
            <p:cNvPr id="3" name="그래픽 2">
              <a:extLst>
                <a:ext uri="{FF2B5EF4-FFF2-40B4-BE49-F238E27FC236}">
                  <a16:creationId xmlns:a16="http://schemas.microsoft.com/office/drawing/2014/main" id="{832E41C0-D98A-5735-2EFF-DDDDB7F3F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6179" y="3153036"/>
              <a:ext cx="2787616" cy="706628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2BE9406-FF70-E846-4973-37494B47FFC9}"/>
                </a:ext>
              </a:extLst>
            </p:cNvPr>
            <p:cNvSpPr/>
            <p:nvPr/>
          </p:nvSpPr>
          <p:spPr>
            <a:xfrm>
              <a:off x="6186179" y="3047196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A966D2D-7979-A651-5D2A-FFA52E266089}"/>
              </a:ext>
            </a:extLst>
          </p:cNvPr>
          <p:cNvGrpSpPr/>
          <p:nvPr/>
        </p:nvGrpSpPr>
        <p:grpSpPr>
          <a:xfrm>
            <a:off x="6646367" y="175278"/>
            <a:ext cx="2641480" cy="928446"/>
            <a:chOff x="157078" y="4743115"/>
            <a:chExt cx="2787615" cy="979811"/>
          </a:xfrm>
        </p:grpSpPr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6888A46B-8865-F5B4-610F-6D407641A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2356" y="4898994"/>
              <a:ext cx="2697057" cy="659281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38C8886-2627-462E-F6B2-36AFB8E77A46}"/>
                </a:ext>
              </a:extLst>
            </p:cNvPr>
            <p:cNvSpPr/>
            <p:nvPr/>
          </p:nvSpPr>
          <p:spPr>
            <a:xfrm>
              <a:off x="157078" y="4743115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5AF52F7-E472-FC79-BF3F-E120E97E9D4A}"/>
              </a:ext>
            </a:extLst>
          </p:cNvPr>
          <p:cNvGrpSpPr/>
          <p:nvPr/>
        </p:nvGrpSpPr>
        <p:grpSpPr>
          <a:xfrm>
            <a:off x="6646361" y="1190592"/>
            <a:ext cx="2641486" cy="928448"/>
            <a:chOff x="3088648" y="1245903"/>
            <a:chExt cx="2787615" cy="979811"/>
          </a:xfrm>
        </p:grpSpPr>
        <p:pic>
          <p:nvPicPr>
            <p:cNvPr id="21" name="그래픽 20">
              <a:extLst>
                <a:ext uri="{FF2B5EF4-FFF2-40B4-BE49-F238E27FC236}">
                  <a16:creationId xmlns:a16="http://schemas.microsoft.com/office/drawing/2014/main" id="{6D6959DD-AD92-A451-0DEF-40332B1F8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18208" y="1328994"/>
              <a:ext cx="2528493" cy="777998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7D2C85F-3385-2765-DF9A-B8BE512088D4}"/>
                </a:ext>
              </a:extLst>
            </p:cNvPr>
            <p:cNvSpPr/>
            <p:nvPr/>
          </p:nvSpPr>
          <p:spPr>
            <a:xfrm>
              <a:off x="3088648" y="1245903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7909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B015CEE-CEF3-3D49-830B-4F3E39667BA9}"/>
              </a:ext>
            </a:extLst>
          </p:cNvPr>
          <p:cNvSpPr txBox="1"/>
          <p:nvPr/>
        </p:nvSpPr>
        <p:spPr>
          <a:xfrm>
            <a:off x="302815" y="2275060"/>
            <a:ext cx="1170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Hyperledger GRID :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89F31FDE-1671-FAA1-C095-FBED0884B04E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5003817" y="1173315"/>
            <a:ext cx="2184368" cy="12700"/>
          </a:xfrm>
          <a:prstGeom prst="bentConnector3">
            <a:avLst>
              <a:gd name="adj1" fmla="val 59660"/>
            </a:avLst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5F802EC2-68AC-5EBC-4FD3-666D4EEF188E}"/>
              </a:ext>
            </a:extLst>
          </p:cNvPr>
          <p:cNvGrpSpPr/>
          <p:nvPr/>
        </p:nvGrpSpPr>
        <p:grpSpPr>
          <a:xfrm>
            <a:off x="7188185" y="539343"/>
            <a:ext cx="3607371" cy="1267944"/>
            <a:chOff x="157078" y="4743115"/>
            <a:chExt cx="2787615" cy="979811"/>
          </a:xfrm>
        </p:grpSpPr>
        <p:pic>
          <p:nvPicPr>
            <p:cNvPr id="6" name="그래픽 5">
              <a:extLst>
                <a:ext uri="{FF2B5EF4-FFF2-40B4-BE49-F238E27FC236}">
                  <a16:creationId xmlns:a16="http://schemas.microsoft.com/office/drawing/2014/main" id="{47837E77-89FC-1415-2923-3FE2AFA0F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2356" y="4898994"/>
              <a:ext cx="2697057" cy="659281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411BC10-9D2E-D663-C270-FA494D1157A3}"/>
                </a:ext>
              </a:extLst>
            </p:cNvPr>
            <p:cNvSpPr/>
            <p:nvPr/>
          </p:nvSpPr>
          <p:spPr>
            <a:xfrm>
              <a:off x="157078" y="4743115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2FA85E7-91CB-0AF3-F1A9-374239F57ABB}"/>
              </a:ext>
            </a:extLst>
          </p:cNvPr>
          <p:cNvGrpSpPr/>
          <p:nvPr/>
        </p:nvGrpSpPr>
        <p:grpSpPr>
          <a:xfrm>
            <a:off x="1396446" y="552044"/>
            <a:ext cx="3607370" cy="1267944"/>
            <a:chOff x="6270634" y="1622739"/>
            <a:chExt cx="2787615" cy="979811"/>
          </a:xfrm>
        </p:grpSpPr>
        <p:pic>
          <p:nvPicPr>
            <p:cNvPr id="20" name="그래픽 19">
              <a:extLst>
                <a:ext uri="{FF2B5EF4-FFF2-40B4-BE49-F238E27FC236}">
                  <a16:creationId xmlns:a16="http://schemas.microsoft.com/office/drawing/2014/main" id="{9A93F17A-311F-2145-B13F-CC54B995B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8220" y="1679796"/>
              <a:ext cx="2732442" cy="854392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DD0820-01EC-5301-19D1-9294EEA95063}"/>
                </a:ext>
              </a:extLst>
            </p:cNvPr>
            <p:cNvSpPr/>
            <p:nvPr/>
          </p:nvSpPr>
          <p:spPr>
            <a:xfrm>
              <a:off x="6270634" y="1622739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6112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B015CEE-CEF3-3D49-830B-4F3E39667BA9}"/>
              </a:ext>
            </a:extLst>
          </p:cNvPr>
          <p:cNvSpPr txBox="1"/>
          <p:nvPr/>
        </p:nvSpPr>
        <p:spPr>
          <a:xfrm>
            <a:off x="235543" y="165093"/>
            <a:ext cx="58604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계층 구조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위가 밑의 기능을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위가 아래 기능을 이용할 경우 무조건 중간을 거쳐야만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중간을 거치지 않을 경우 중간을 반 또는 줄여서 연결 된다는 표시가 필요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옆은 예시 그림</a:t>
            </a:r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7BF9B9B-045F-37B9-2767-907EE40F3D02}"/>
              </a:ext>
            </a:extLst>
          </p:cNvPr>
          <p:cNvGrpSpPr/>
          <p:nvPr/>
        </p:nvGrpSpPr>
        <p:grpSpPr>
          <a:xfrm>
            <a:off x="7977775" y="1365422"/>
            <a:ext cx="3607370" cy="1267944"/>
            <a:chOff x="3088648" y="1245903"/>
            <a:chExt cx="2787615" cy="979811"/>
          </a:xfrm>
        </p:grpSpPr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2EC7DA9E-2869-DAB1-CFC2-C3C92B9F7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18208" y="1328994"/>
              <a:ext cx="2528493" cy="77799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9F21F23-237D-DFF7-9492-64408D4CF844}"/>
                </a:ext>
              </a:extLst>
            </p:cNvPr>
            <p:cNvSpPr/>
            <p:nvPr/>
          </p:nvSpPr>
          <p:spPr>
            <a:xfrm>
              <a:off x="3088648" y="1245903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7DBE1F-3566-18D5-7911-24877E2DA789}"/>
              </a:ext>
            </a:extLst>
          </p:cNvPr>
          <p:cNvGrpSpPr/>
          <p:nvPr/>
        </p:nvGrpSpPr>
        <p:grpSpPr>
          <a:xfrm>
            <a:off x="6341750" y="2724900"/>
            <a:ext cx="3607370" cy="1267944"/>
            <a:chOff x="3670174" y="347077"/>
            <a:chExt cx="2787615" cy="979811"/>
          </a:xfrm>
        </p:grpSpPr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8CC6694F-B622-C15C-6471-EE01316A3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15279" y="427652"/>
              <a:ext cx="2742510" cy="81866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9A53604-2520-9706-8D5E-ADE960BCAB33}"/>
                </a:ext>
              </a:extLst>
            </p:cNvPr>
            <p:cNvSpPr/>
            <p:nvPr/>
          </p:nvSpPr>
          <p:spPr>
            <a:xfrm>
              <a:off x="3670174" y="347077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17FC330-C539-6ACE-AC80-1633562931FB}"/>
              </a:ext>
            </a:extLst>
          </p:cNvPr>
          <p:cNvGrpSpPr/>
          <p:nvPr/>
        </p:nvGrpSpPr>
        <p:grpSpPr>
          <a:xfrm>
            <a:off x="7977774" y="4130374"/>
            <a:ext cx="3607370" cy="1267944"/>
            <a:chOff x="3066501" y="2363554"/>
            <a:chExt cx="2787615" cy="979811"/>
          </a:xfrm>
        </p:grpSpPr>
        <p:pic>
          <p:nvPicPr>
            <p:cNvPr id="6" name="그래픽 5">
              <a:extLst>
                <a:ext uri="{FF2B5EF4-FFF2-40B4-BE49-F238E27FC236}">
                  <a16:creationId xmlns:a16="http://schemas.microsoft.com/office/drawing/2014/main" id="{4123828D-3EF4-8231-28B0-A99177493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33753" y="2419535"/>
              <a:ext cx="2647315" cy="817553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B1425B-E7C3-6BBD-25A0-C4E1960EE3F2}"/>
                </a:ext>
              </a:extLst>
            </p:cNvPr>
            <p:cNvSpPr/>
            <p:nvPr/>
          </p:nvSpPr>
          <p:spPr>
            <a:xfrm>
              <a:off x="3066501" y="2363554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2071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B015CEE-CEF3-3D49-830B-4F3E39667BA9}"/>
              </a:ext>
            </a:extLst>
          </p:cNvPr>
          <p:cNvSpPr txBox="1"/>
          <p:nvPr/>
        </p:nvSpPr>
        <p:spPr>
          <a:xfrm>
            <a:off x="235543" y="165093"/>
            <a:ext cx="11710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표현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특정 기능이 구현되어 있음을 묶음으로 표현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꼭 </a:t>
            </a:r>
            <a:r>
              <a:rPr lang="en-US" altLang="ko-KR" dirty="0"/>
              <a:t>Hyperledger </a:t>
            </a:r>
            <a:r>
              <a:rPr lang="ko-KR" altLang="en-US" dirty="0"/>
              <a:t>안의 기능일 필요는 없음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밑은 예시 그림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7DBE1F-3566-18D5-7911-24877E2DA789}"/>
              </a:ext>
            </a:extLst>
          </p:cNvPr>
          <p:cNvGrpSpPr/>
          <p:nvPr/>
        </p:nvGrpSpPr>
        <p:grpSpPr>
          <a:xfrm>
            <a:off x="3610273" y="2968717"/>
            <a:ext cx="1946465" cy="684157"/>
            <a:chOff x="3670174" y="347077"/>
            <a:chExt cx="2787615" cy="979811"/>
          </a:xfrm>
        </p:grpSpPr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8CC6694F-B622-C15C-6471-EE01316A3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5279" y="427652"/>
              <a:ext cx="2742510" cy="81866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9A53604-2520-9706-8D5E-ADE960BCAB33}"/>
                </a:ext>
              </a:extLst>
            </p:cNvPr>
            <p:cNvSpPr/>
            <p:nvPr/>
          </p:nvSpPr>
          <p:spPr>
            <a:xfrm>
              <a:off x="3670174" y="347077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17FC330-C539-6ACE-AC80-1633562931FB}"/>
              </a:ext>
            </a:extLst>
          </p:cNvPr>
          <p:cNvGrpSpPr/>
          <p:nvPr/>
        </p:nvGrpSpPr>
        <p:grpSpPr>
          <a:xfrm>
            <a:off x="5750391" y="2968717"/>
            <a:ext cx="1946467" cy="684158"/>
            <a:chOff x="3066501" y="2363554"/>
            <a:chExt cx="2787615" cy="979811"/>
          </a:xfrm>
        </p:grpSpPr>
        <p:pic>
          <p:nvPicPr>
            <p:cNvPr id="6" name="그래픽 5">
              <a:extLst>
                <a:ext uri="{FF2B5EF4-FFF2-40B4-BE49-F238E27FC236}">
                  <a16:creationId xmlns:a16="http://schemas.microsoft.com/office/drawing/2014/main" id="{4123828D-3EF4-8231-28B0-A99177493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33753" y="2419535"/>
              <a:ext cx="2647315" cy="817553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B1425B-E7C3-6BBD-25A0-C4E1960EE3F2}"/>
                </a:ext>
              </a:extLst>
            </p:cNvPr>
            <p:cNvSpPr/>
            <p:nvPr/>
          </p:nvSpPr>
          <p:spPr>
            <a:xfrm>
              <a:off x="3066501" y="2363554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77DF54F-AFD5-C3D2-A379-630862914C81}"/>
              </a:ext>
            </a:extLst>
          </p:cNvPr>
          <p:cNvGrpSpPr/>
          <p:nvPr/>
        </p:nvGrpSpPr>
        <p:grpSpPr>
          <a:xfrm>
            <a:off x="7890511" y="2968717"/>
            <a:ext cx="1946465" cy="684157"/>
            <a:chOff x="3088648" y="1245903"/>
            <a:chExt cx="2787615" cy="979811"/>
          </a:xfrm>
        </p:grpSpPr>
        <p:pic>
          <p:nvPicPr>
            <p:cNvPr id="3" name="그래픽 2">
              <a:extLst>
                <a:ext uri="{FF2B5EF4-FFF2-40B4-BE49-F238E27FC236}">
                  <a16:creationId xmlns:a16="http://schemas.microsoft.com/office/drawing/2014/main" id="{066688F9-0FFF-9449-14A3-860A37215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18208" y="1328994"/>
              <a:ext cx="2528493" cy="777998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485535C-0536-3C6B-6D41-A414743AB187}"/>
                </a:ext>
              </a:extLst>
            </p:cNvPr>
            <p:cNvSpPr/>
            <p:nvPr/>
          </p:nvSpPr>
          <p:spPr>
            <a:xfrm>
              <a:off x="3088648" y="1245903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EDA200-E8FE-AC9E-1F8C-22D022D6248A}"/>
              </a:ext>
            </a:extLst>
          </p:cNvPr>
          <p:cNvSpPr/>
          <p:nvPr/>
        </p:nvSpPr>
        <p:spPr>
          <a:xfrm>
            <a:off x="499026" y="2950403"/>
            <a:ext cx="1946465" cy="68415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신원 인증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92A0C3-D738-BDA5-9EEC-40B12009AE62}"/>
              </a:ext>
            </a:extLst>
          </p:cNvPr>
          <p:cNvSpPr/>
          <p:nvPr/>
        </p:nvSpPr>
        <p:spPr>
          <a:xfrm>
            <a:off x="499025" y="4165144"/>
            <a:ext cx="1946465" cy="68415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증명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6EE9967-38C1-B4B9-1714-7EA06EA7E194}"/>
              </a:ext>
            </a:extLst>
          </p:cNvPr>
          <p:cNvGrpSpPr/>
          <p:nvPr/>
        </p:nvGrpSpPr>
        <p:grpSpPr>
          <a:xfrm>
            <a:off x="3610273" y="4165144"/>
            <a:ext cx="1946465" cy="684157"/>
            <a:chOff x="572099" y="247849"/>
            <a:chExt cx="2787615" cy="979811"/>
          </a:xfrm>
        </p:grpSpPr>
        <p:pic>
          <p:nvPicPr>
            <p:cNvPr id="21" name="그래픽 20">
              <a:extLst>
                <a:ext uri="{FF2B5EF4-FFF2-40B4-BE49-F238E27FC236}">
                  <a16:creationId xmlns:a16="http://schemas.microsoft.com/office/drawing/2014/main" id="{0AD3FFD4-7D6D-87B3-EE69-1BE1552F3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56695" y="316503"/>
              <a:ext cx="2618421" cy="842501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04B88F1-A958-8101-1743-E2E72933ECE6}"/>
                </a:ext>
              </a:extLst>
            </p:cNvPr>
            <p:cNvSpPr/>
            <p:nvPr/>
          </p:nvSpPr>
          <p:spPr>
            <a:xfrm>
              <a:off x="572099" y="247849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546DABF-C1A6-C5CD-10B8-6AFDCAFFE67B}"/>
              </a:ext>
            </a:extLst>
          </p:cNvPr>
          <p:cNvGrpSpPr/>
          <p:nvPr/>
        </p:nvGrpSpPr>
        <p:grpSpPr>
          <a:xfrm>
            <a:off x="5750391" y="4167390"/>
            <a:ext cx="1946465" cy="684157"/>
            <a:chOff x="445067" y="1438234"/>
            <a:chExt cx="2787615" cy="97981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9661736-5EE8-B8AB-1882-0932FA6AA4B4}"/>
                </a:ext>
              </a:extLst>
            </p:cNvPr>
            <p:cNvSpPr/>
            <p:nvPr/>
          </p:nvSpPr>
          <p:spPr>
            <a:xfrm>
              <a:off x="445067" y="1438234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3BDC7B6B-2086-72EA-6223-8B028588D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3004" y="1642956"/>
              <a:ext cx="2704167" cy="580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4584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B015CEE-CEF3-3D49-830B-4F3E39667BA9}"/>
              </a:ext>
            </a:extLst>
          </p:cNvPr>
          <p:cNvSpPr txBox="1"/>
          <p:nvPr/>
        </p:nvSpPr>
        <p:spPr>
          <a:xfrm>
            <a:off x="235543" y="165093"/>
            <a:ext cx="1171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출처 사이트</a:t>
            </a:r>
            <a:endParaRPr lang="en-US" altLang="ko-K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6B5B2-64D2-052D-DFA6-3786F8DCC58D}"/>
              </a:ext>
            </a:extLst>
          </p:cNvPr>
          <p:cNvSpPr txBox="1"/>
          <p:nvPr/>
        </p:nvSpPr>
        <p:spPr>
          <a:xfrm>
            <a:off x="235543" y="783597"/>
            <a:ext cx="1171027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Hyperledger Aries : </a:t>
            </a:r>
            <a:r>
              <a:rPr lang="en-US" altLang="ko-KR" sz="18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2"/>
              </a:rPr>
              <a:t>https://github.com/hyperledger/aries</a:t>
            </a:r>
            <a:endParaRPr lang="en-US" altLang="ko-KR" sz="1800" u="sng" kern="0" spc="0" dirty="0">
              <a:solidFill>
                <a:srgbClr val="0000FF"/>
              </a:solidFill>
              <a:effectLst/>
              <a:uFill>
                <a:solidFill>
                  <a:srgbClr val="0000FF"/>
                </a:solidFill>
              </a:u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Hyperledger </a:t>
            </a:r>
            <a:r>
              <a:rPr lang="en-US" altLang="ko-KR" dirty="0" err="1"/>
              <a:t>Besu</a:t>
            </a:r>
            <a:r>
              <a:rPr lang="en-US" altLang="ko-KR" dirty="0"/>
              <a:t> : </a:t>
            </a:r>
            <a:r>
              <a:rPr lang="en-US" altLang="ko-KR" sz="18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3"/>
              </a:rPr>
              <a:t>https://besu.hyperledger.org/en/stable/</a:t>
            </a:r>
            <a:endParaRPr lang="en-US" altLang="ko-KR" sz="1800" u="sng" kern="0" spc="0" dirty="0">
              <a:solidFill>
                <a:srgbClr val="0000FF"/>
              </a:solidFill>
              <a:effectLst/>
              <a:uFill>
                <a:solidFill>
                  <a:srgbClr val="0000FF"/>
                </a:solidFill>
              </a:u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Hyperledger Fabric : </a:t>
            </a:r>
            <a:r>
              <a:rPr lang="en-US" altLang="ko-KR" sz="18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</a:rPr>
              <a:t>https://hyperledger-fabric.readthedocs.io/en/latest/</a:t>
            </a:r>
            <a:endParaRPr lang="en-US" altLang="ko-KR" u="sng" kern="0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Hyperledger Indy : </a:t>
            </a:r>
            <a:r>
              <a:rPr lang="en-US" altLang="ko-KR" sz="18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</a:rPr>
              <a:t>https://hyperledger-indy.readthedocs.io/en/latest/index.html#key-characteristics</a:t>
            </a:r>
            <a:endParaRPr lang="en-US" altLang="ko-KR" u="sng" kern="0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Hyperledger Iroha : </a:t>
            </a:r>
            <a:r>
              <a:rPr lang="en-US" altLang="ko-KR" sz="1800" u="sng" kern="0" spc="0" dirty="0">
                <a:solidFill>
                  <a:srgbClr val="800080"/>
                </a:solidFill>
                <a:effectLst/>
                <a:uFill>
                  <a:solidFill>
                    <a:srgbClr val="80008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4"/>
              </a:rPr>
              <a:t>https://iroha.readthedocs.io/en/develop/</a:t>
            </a:r>
            <a:endParaRPr lang="en-US" altLang="ko-KR" u="sng" kern="0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Hyperledger Sawtooth : </a:t>
            </a:r>
            <a:r>
              <a:rPr lang="en-US" altLang="ko-KR" sz="1800" u="sng" kern="0" spc="0" dirty="0">
                <a:solidFill>
                  <a:srgbClr val="800080"/>
                </a:solidFill>
                <a:effectLst/>
                <a:uFill>
                  <a:solidFill>
                    <a:srgbClr val="80008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</a:rPr>
              <a:t>https://sawtooth.hyperledger.org/docs/1.2/</a:t>
            </a:r>
            <a:endParaRPr lang="en-US" altLang="ko-KR" u="sng" kern="0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Hyperledger </a:t>
            </a:r>
            <a:r>
              <a:rPr lang="en-US" altLang="ko-KR" dirty="0" err="1"/>
              <a:t>Anoncreds</a:t>
            </a:r>
            <a:r>
              <a:rPr lang="en-US" altLang="ko-KR" dirty="0"/>
              <a:t> : </a:t>
            </a:r>
            <a:r>
              <a:rPr lang="en-US" altLang="ko-KR" sz="1800" u="sng" kern="0" spc="0" dirty="0">
                <a:solidFill>
                  <a:srgbClr val="800080"/>
                </a:solidFill>
                <a:effectLst/>
                <a:uFill>
                  <a:solidFill>
                    <a:srgbClr val="80008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5"/>
              </a:rPr>
              <a:t>https://wiki.hyperledger.org/display/anoncreds</a:t>
            </a:r>
            <a:endParaRPr lang="en-US" altLang="ko-KR" sz="1800" u="sng" kern="0" spc="0" dirty="0">
              <a:solidFill>
                <a:srgbClr val="800080"/>
              </a:solidFill>
              <a:effectLst/>
              <a:uFill>
                <a:solidFill>
                  <a:srgbClr val="800080"/>
                </a:solidFill>
              </a:u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Hyperledger Bevel : </a:t>
            </a:r>
            <a:r>
              <a:rPr lang="en-US" altLang="ko-KR" sz="1800" u="sng" kern="0" spc="0" dirty="0">
                <a:solidFill>
                  <a:srgbClr val="800080"/>
                </a:solidFill>
                <a:effectLst/>
                <a:uFill>
                  <a:solidFill>
                    <a:srgbClr val="80008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</a:rPr>
              <a:t>https://hyperledger-bevel.readthedocs.io/en/latest/?badge=latest</a:t>
            </a:r>
            <a:endParaRPr lang="en-US" altLang="ko-KR" u="sng" kern="0" dirty="0">
              <a:solidFill>
                <a:srgbClr val="800080"/>
              </a:solidFill>
              <a:uFill>
                <a:solidFill>
                  <a:srgbClr val="800080"/>
                </a:solidFill>
              </a:u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Hyperledger Cacti : </a:t>
            </a:r>
            <a:r>
              <a:rPr lang="en-US" altLang="ko-KR" sz="1800" u="sng" kern="0" spc="0" dirty="0">
                <a:solidFill>
                  <a:srgbClr val="800080"/>
                </a:solidFill>
                <a:effectLst/>
                <a:uFill>
                  <a:solidFill>
                    <a:srgbClr val="80008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6"/>
              </a:rPr>
              <a:t>https://wiki.hyperledger.org/display/cactus</a:t>
            </a:r>
            <a:endParaRPr lang="en-US" altLang="ko-KR" sz="1800" u="sng" kern="0" spc="0" dirty="0">
              <a:solidFill>
                <a:srgbClr val="800080"/>
              </a:solidFill>
              <a:effectLst/>
              <a:uFill>
                <a:solidFill>
                  <a:srgbClr val="800080"/>
                </a:solidFill>
              </a:u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800" u="sng" kern="0" spc="0" dirty="0">
                <a:solidFill>
                  <a:srgbClr val="800080"/>
                </a:solidFill>
                <a:effectLst/>
                <a:uFill>
                  <a:solidFill>
                    <a:srgbClr val="80008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7"/>
              </a:rPr>
              <a:t>https://github.com/hyperledger/cactus/blob/main/whitepaper/whitepaper.md</a:t>
            </a:r>
            <a:endParaRPr lang="en-US" altLang="ko-KR" u="sng" kern="0" dirty="0">
              <a:solidFill>
                <a:srgbClr val="800080"/>
              </a:solidFill>
              <a:uFill>
                <a:solidFill>
                  <a:srgbClr val="800080"/>
                </a:solidFill>
              </a:u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Hyperledger Caliper : </a:t>
            </a:r>
            <a:r>
              <a:rPr lang="en-US" altLang="ko-KR" sz="1800" u="sng" kern="0" spc="0" dirty="0">
                <a:solidFill>
                  <a:srgbClr val="800080"/>
                </a:solidFill>
                <a:effectLst/>
                <a:uFill>
                  <a:solidFill>
                    <a:srgbClr val="80008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</a:rPr>
              <a:t>https://hyperledger.github.io/caliper/v0.5.0/getting-started/</a:t>
            </a:r>
            <a:endParaRPr lang="en-US" altLang="ko-KR" u="sng" kern="0" dirty="0">
              <a:solidFill>
                <a:srgbClr val="800080"/>
              </a:solidFill>
              <a:uFill>
                <a:solidFill>
                  <a:srgbClr val="800080"/>
                </a:solidFill>
              </a:u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Hyperledger Cello : </a:t>
            </a:r>
            <a:r>
              <a:rPr lang="en-US" altLang="ko-KR" sz="1800" u="sng" kern="0" spc="0" dirty="0">
                <a:solidFill>
                  <a:srgbClr val="800080"/>
                </a:solidFill>
                <a:effectLst/>
                <a:uFill>
                  <a:solidFill>
                    <a:srgbClr val="80008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</a:rPr>
              <a:t>https://cello.readthedocs.io/en/latest/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Hyperledger Firefly : </a:t>
            </a:r>
            <a:r>
              <a:rPr lang="en-US" altLang="ko-KR" sz="1800" u="sng" kern="0" spc="0" dirty="0">
                <a:solidFill>
                  <a:srgbClr val="800080"/>
                </a:solidFill>
                <a:effectLst/>
                <a:uFill>
                  <a:solidFill>
                    <a:srgbClr val="80008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</a:rPr>
              <a:t>https://hyperledger.github.io/firefly//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Hyperledger Grid : </a:t>
            </a:r>
            <a:r>
              <a:rPr lang="en-US" altLang="ko-KR" sz="1800" u="sng" kern="0" spc="0" dirty="0">
                <a:solidFill>
                  <a:srgbClr val="800080"/>
                </a:solidFill>
                <a:effectLst/>
                <a:uFill>
                  <a:solidFill>
                    <a:srgbClr val="80008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8"/>
              </a:rPr>
              <a:t>https://grid.hyperledger.org/</a:t>
            </a:r>
            <a:endParaRPr lang="en-US" altLang="ko-KR" sz="1800" u="sng" kern="0" spc="0" dirty="0">
              <a:solidFill>
                <a:srgbClr val="800080"/>
              </a:solidFill>
              <a:effectLst/>
              <a:uFill>
                <a:solidFill>
                  <a:srgbClr val="800080"/>
                </a:solidFill>
              </a:u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Hyperledger </a:t>
            </a:r>
            <a:r>
              <a:rPr lang="en-US" altLang="ko-KR" dirty="0" err="1"/>
              <a:t>Solang</a:t>
            </a:r>
            <a:r>
              <a:rPr lang="en-US" altLang="ko-KR" dirty="0"/>
              <a:t> : </a:t>
            </a:r>
            <a:r>
              <a:rPr lang="en-US" altLang="ko-KR" sz="18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9"/>
              </a:rPr>
              <a:t>https://solang.readthedocs.io/en/latest/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Hyperledger Transact : </a:t>
            </a:r>
            <a:r>
              <a:rPr lang="en-US" altLang="ko-KR" sz="1800" u="sng" kern="0" spc="0" dirty="0">
                <a:solidFill>
                  <a:srgbClr val="800080"/>
                </a:solidFill>
                <a:effectLst/>
                <a:uFill>
                  <a:solidFill>
                    <a:srgbClr val="80008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10"/>
              </a:rPr>
              <a:t>https://crates.io/crates/transact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8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</a:rPr>
              <a:t>https://docs.rs/transact/0.4.6/transact/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Hyperledger Ursa : </a:t>
            </a:r>
            <a:r>
              <a:rPr lang="en-US" altLang="ko-KR" sz="18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11"/>
              </a:rPr>
              <a:t>https://github.com/hyperledger/ursa</a:t>
            </a:r>
            <a:endParaRPr lang="en-US" altLang="ko-KR" u="sng" kern="0" dirty="0">
              <a:solidFill>
                <a:srgbClr val="800080"/>
              </a:solidFill>
              <a:uFill>
                <a:solidFill>
                  <a:srgbClr val="800080"/>
                </a:solidFill>
              </a:u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558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C623913F-C3C5-56EF-DF4A-D8139795C03B}"/>
              </a:ext>
            </a:extLst>
          </p:cNvPr>
          <p:cNvGrpSpPr/>
          <p:nvPr/>
        </p:nvGrpSpPr>
        <p:grpSpPr>
          <a:xfrm>
            <a:off x="5112009" y="1423338"/>
            <a:ext cx="2200064" cy="773294"/>
            <a:chOff x="572099" y="247849"/>
            <a:chExt cx="2787615" cy="979811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5E7AB8FB-C360-769D-8611-7F830BB54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6695" y="316503"/>
              <a:ext cx="2618421" cy="842501"/>
            </a:xfrm>
            <a:prstGeom prst="rect">
              <a:avLst/>
            </a:prstGeom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394DB7A-0FA1-6349-B1B5-F1F9CA9A0BFD}"/>
                </a:ext>
              </a:extLst>
            </p:cNvPr>
            <p:cNvSpPr/>
            <p:nvPr/>
          </p:nvSpPr>
          <p:spPr>
            <a:xfrm>
              <a:off x="572099" y="247849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17D7F61-C977-2CEB-EA7A-A06D503928A7}"/>
              </a:ext>
            </a:extLst>
          </p:cNvPr>
          <p:cNvGrpSpPr/>
          <p:nvPr/>
        </p:nvGrpSpPr>
        <p:grpSpPr>
          <a:xfrm>
            <a:off x="5118067" y="173733"/>
            <a:ext cx="2200064" cy="773294"/>
            <a:chOff x="445067" y="1438234"/>
            <a:chExt cx="2787615" cy="979811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FCB7B46-48B3-A344-D6EA-8E603FD29AD9}"/>
                </a:ext>
              </a:extLst>
            </p:cNvPr>
            <p:cNvSpPr/>
            <p:nvPr/>
          </p:nvSpPr>
          <p:spPr>
            <a:xfrm>
              <a:off x="445067" y="1438234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46C0AA77-5198-9262-4690-2FCDDD8AB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3004" y="1642956"/>
              <a:ext cx="2704167" cy="580714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035F487-BD2F-501E-C257-81A1CC09DD74}"/>
              </a:ext>
            </a:extLst>
          </p:cNvPr>
          <p:cNvGrpSpPr/>
          <p:nvPr/>
        </p:nvGrpSpPr>
        <p:grpSpPr>
          <a:xfrm>
            <a:off x="6617165" y="2672943"/>
            <a:ext cx="2200064" cy="773294"/>
            <a:chOff x="3670174" y="347077"/>
            <a:chExt cx="2787615" cy="979811"/>
          </a:xfrm>
        </p:grpSpPr>
        <p:pic>
          <p:nvPicPr>
            <p:cNvPr id="17" name="그래픽 16">
              <a:extLst>
                <a:ext uri="{FF2B5EF4-FFF2-40B4-BE49-F238E27FC236}">
                  <a16:creationId xmlns:a16="http://schemas.microsoft.com/office/drawing/2014/main" id="{1700AC0E-431D-3D66-E97C-4872CA5E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15279" y="427652"/>
              <a:ext cx="2742510" cy="818660"/>
            </a:xfrm>
            <a:prstGeom prst="rect">
              <a:avLst/>
            </a:prstGeom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2C6EC7-1463-74E2-4D1E-2DFFB5E0037E}"/>
                </a:ext>
              </a:extLst>
            </p:cNvPr>
            <p:cNvSpPr/>
            <p:nvPr/>
          </p:nvSpPr>
          <p:spPr>
            <a:xfrm>
              <a:off x="3670174" y="347077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1987723-294E-5EA3-DE96-BFDF3D7586CD}"/>
              </a:ext>
            </a:extLst>
          </p:cNvPr>
          <p:cNvGrpSpPr/>
          <p:nvPr/>
        </p:nvGrpSpPr>
        <p:grpSpPr>
          <a:xfrm>
            <a:off x="7984397" y="1456711"/>
            <a:ext cx="2200064" cy="773294"/>
            <a:chOff x="3088648" y="1245903"/>
            <a:chExt cx="2787615" cy="979811"/>
          </a:xfrm>
        </p:grpSpPr>
        <p:pic>
          <p:nvPicPr>
            <p:cNvPr id="19" name="그래픽 18">
              <a:extLst>
                <a:ext uri="{FF2B5EF4-FFF2-40B4-BE49-F238E27FC236}">
                  <a16:creationId xmlns:a16="http://schemas.microsoft.com/office/drawing/2014/main" id="{BACB0E73-C390-B53E-DA52-2BAF9EC7C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18208" y="1328994"/>
              <a:ext cx="2528493" cy="777998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9A7A957-9731-0F42-7F29-1088F167EC13}"/>
                </a:ext>
              </a:extLst>
            </p:cNvPr>
            <p:cNvSpPr/>
            <p:nvPr/>
          </p:nvSpPr>
          <p:spPr>
            <a:xfrm>
              <a:off x="3088648" y="1245903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068A31C-654F-A239-85D2-2D57724E02D4}"/>
              </a:ext>
            </a:extLst>
          </p:cNvPr>
          <p:cNvGrpSpPr/>
          <p:nvPr/>
        </p:nvGrpSpPr>
        <p:grpSpPr>
          <a:xfrm>
            <a:off x="7984397" y="165079"/>
            <a:ext cx="2200064" cy="773294"/>
            <a:chOff x="3845556" y="2484591"/>
            <a:chExt cx="2787615" cy="979811"/>
          </a:xfrm>
        </p:grpSpPr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9AC4CD33-D1F0-D195-FF71-31371DEA2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38178" y="2574813"/>
              <a:ext cx="2650494" cy="839534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4DAADEE-457A-99B6-6431-DA53485D829B}"/>
                </a:ext>
              </a:extLst>
            </p:cNvPr>
            <p:cNvSpPr/>
            <p:nvPr/>
          </p:nvSpPr>
          <p:spPr>
            <a:xfrm>
              <a:off x="3845556" y="2484591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FB09E25-B97D-4609-1A54-E43DBB7FEEB4}"/>
              </a:ext>
            </a:extLst>
          </p:cNvPr>
          <p:cNvGrpSpPr/>
          <p:nvPr/>
        </p:nvGrpSpPr>
        <p:grpSpPr>
          <a:xfrm>
            <a:off x="2467581" y="1409278"/>
            <a:ext cx="2200064" cy="773294"/>
            <a:chOff x="3066501" y="2363554"/>
            <a:chExt cx="2787615" cy="979811"/>
          </a:xfrm>
        </p:grpSpPr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19C7BA65-5426-540C-5C77-31DBCDAC4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33753" y="2419535"/>
              <a:ext cx="2647315" cy="817553"/>
            </a:xfrm>
            <a:prstGeom prst="rect">
              <a:avLst/>
            </a:prstGeom>
          </p:spPr>
        </p:pic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9E781D6-5803-5115-61B5-B346E92EAE34}"/>
                </a:ext>
              </a:extLst>
            </p:cNvPr>
            <p:cNvSpPr/>
            <p:nvPr/>
          </p:nvSpPr>
          <p:spPr>
            <a:xfrm>
              <a:off x="3066501" y="2363554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3B53AAD-7AE7-C68F-B9DA-6384451DD473}"/>
              </a:ext>
            </a:extLst>
          </p:cNvPr>
          <p:cNvGrpSpPr/>
          <p:nvPr/>
        </p:nvGrpSpPr>
        <p:grpSpPr>
          <a:xfrm>
            <a:off x="6452216" y="4509308"/>
            <a:ext cx="2200064" cy="773294"/>
            <a:chOff x="101668" y="3581353"/>
            <a:chExt cx="2787615" cy="979811"/>
          </a:xfrm>
        </p:grpSpPr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C0B499E0-4575-53D0-9476-8C83A3C66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50492" y="3650009"/>
              <a:ext cx="2489966" cy="840462"/>
            </a:xfrm>
            <a:prstGeom prst="rect">
              <a:avLst/>
            </a:prstGeom>
          </p:spPr>
        </p:pic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20291E6-0E00-9732-9290-DE1AE716FA4B}"/>
                </a:ext>
              </a:extLst>
            </p:cNvPr>
            <p:cNvSpPr/>
            <p:nvPr/>
          </p:nvSpPr>
          <p:spPr>
            <a:xfrm>
              <a:off x="101668" y="3581353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FAA7BDC-4694-C2F2-C6C7-28D059B75CB1}"/>
              </a:ext>
            </a:extLst>
          </p:cNvPr>
          <p:cNvGrpSpPr/>
          <p:nvPr/>
        </p:nvGrpSpPr>
        <p:grpSpPr>
          <a:xfrm>
            <a:off x="2463979" y="146758"/>
            <a:ext cx="2200064" cy="773294"/>
            <a:chOff x="3218208" y="3618897"/>
            <a:chExt cx="2787615" cy="979811"/>
          </a:xfrm>
        </p:grpSpPr>
        <p:pic>
          <p:nvPicPr>
            <p:cNvPr id="35" name="그래픽 34">
              <a:extLst>
                <a:ext uri="{FF2B5EF4-FFF2-40B4-BE49-F238E27FC236}">
                  <a16:creationId xmlns:a16="http://schemas.microsoft.com/office/drawing/2014/main" id="{1C4764AE-594B-D7B7-F811-999DD3BB6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314747" y="3767653"/>
              <a:ext cx="2594535" cy="722818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D8C427E-4E57-AA67-A93C-6E42C462E6A0}"/>
                </a:ext>
              </a:extLst>
            </p:cNvPr>
            <p:cNvSpPr/>
            <p:nvPr/>
          </p:nvSpPr>
          <p:spPr>
            <a:xfrm>
              <a:off x="3218208" y="3618897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4A55888-C0B5-DB46-44C9-D51FBC44B30D}"/>
              </a:ext>
            </a:extLst>
          </p:cNvPr>
          <p:cNvGrpSpPr/>
          <p:nvPr/>
        </p:nvGrpSpPr>
        <p:grpSpPr>
          <a:xfrm>
            <a:off x="1583255" y="2650051"/>
            <a:ext cx="2200064" cy="773294"/>
            <a:chOff x="157078" y="4743115"/>
            <a:chExt cx="2787615" cy="979811"/>
          </a:xfrm>
        </p:grpSpPr>
        <p:pic>
          <p:nvPicPr>
            <p:cNvPr id="29" name="그래픽 28">
              <a:extLst>
                <a:ext uri="{FF2B5EF4-FFF2-40B4-BE49-F238E27FC236}">
                  <a16:creationId xmlns:a16="http://schemas.microsoft.com/office/drawing/2014/main" id="{9685EB72-6404-85C1-468C-44758388C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02356" y="4898994"/>
              <a:ext cx="2697057" cy="659281"/>
            </a:xfrm>
            <a:prstGeom prst="rect">
              <a:avLst/>
            </a:prstGeom>
          </p:spPr>
        </p:pic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8F7B494-1704-DD1D-73E9-C991469ACD92}"/>
                </a:ext>
              </a:extLst>
            </p:cNvPr>
            <p:cNvSpPr/>
            <p:nvPr/>
          </p:nvSpPr>
          <p:spPr>
            <a:xfrm>
              <a:off x="157078" y="4743115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63072DE-61B4-2FC1-45A7-9736035B2663}"/>
              </a:ext>
            </a:extLst>
          </p:cNvPr>
          <p:cNvGrpSpPr/>
          <p:nvPr/>
        </p:nvGrpSpPr>
        <p:grpSpPr>
          <a:xfrm>
            <a:off x="9436803" y="2672942"/>
            <a:ext cx="2200064" cy="773294"/>
            <a:chOff x="3161006" y="4816063"/>
            <a:chExt cx="2787615" cy="979811"/>
          </a:xfrm>
        </p:grpSpPr>
        <p:pic>
          <p:nvPicPr>
            <p:cNvPr id="21" name="그래픽 20">
              <a:extLst>
                <a:ext uri="{FF2B5EF4-FFF2-40B4-BE49-F238E27FC236}">
                  <a16:creationId xmlns:a16="http://schemas.microsoft.com/office/drawing/2014/main" id="{E201B459-EF05-309A-DE5F-44330E5BE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218208" y="4931527"/>
              <a:ext cx="2676177" cy="703850"/>
            </a:xfrm>
            <a:prstGeom prst="rect">
              <a:avLst/>
            </a:prstGeom>
          </p:spPr>
        </p:pic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E3F77BD-6184-DDF2-6B4F-22C30A331309}"/>
                </a:ext>
              </a:extLst>
            </p:cNvPr>
            <p:cNvSpPr/>
            <p:nvPr/>
          </p:nvSpPr>
          <p:spPr>
            <a:xfrm>
              <a:off x="3161006" y="4816063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8E0A9DE1-513A-D1F6-934A-5C237EC3E298}"/>
              </a:ext>
            </a:extLst>
          </p:cNvPr>
          <p:cNvGrpSpPr/>
          <p:nvPr/>
        </p:nvGrpSpPr>
        <p:grpSpPr>
          <a:xfrm>
            <a:off x="9371432" y="5105404"/>
            <a:ext cx="2200064" cy="773294"/>
            <a:chOff x="9153680" y="4965552"/>
            <a:chExt cx="2200064" cy="773294"/>
          </a:xfrm>
        </p:grpSpPr>
        <p:pic>
          <p:nvPicPr>
            <p:cNvPr id="15" name="그래픽 14">
              <a:extLst>
                <a:ext uri="{FF2B5EF4-FFF2-40B4-BE49-F238E27FC236}">
                  <a16:creationId xmlns:a16="http://schemas.microsoft.com/office/drawing/2014/main" id="{BD03AEA4-8506-E948-3DDC-4D3287D78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219051" y="4978576"/>
              <a:ext cx="2134693" cy="711565"/>
            </a:xfrm>
            <a:prstGeom prst="rect">
              <a:avLst/>
            </a:prstGeom>
          </p:spPr>
        </p:pic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B3075D3-7538-1D42-8412-A2761C17C87F}"/>
                </a:ext>
              </a:extLst>
            </p:cNvPr>
            <p:cNvSpPr/>
            <p:nvPr/>
          </p:nvSpPr>
          <p:spPr>
            <a:xfrm>
              <a:off x="9153680" y="4965552"/>
              <a:ext cx="2200064" cy="77329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71096A0-D518-7AFA-78F0-245AB0D067E9}"/>
              </a:ext>
            </a:extLst>
          </p:cNvPr>
          <p:cNvGrpSpPr/>
          <p:nvPr/>
        </p:nvGrpSpPr>
        <p:grpSpPr>
          <a:xfrm>
            <a:off x="175172" y="4176614"/>
            <a:ext cx="2200064" cy="773294"/>
            <a:chOff x="6270634" y="1622739"/>
            <a:chExt cx="2787615" cy="979811"/>
          </a:xfrm>
        </p:grpSpPr>
        <p:pic>
          <p:nvPicPr>
            <p:cNvPr id="23" name="그래픽 22">
              <a:extLst>
                <a:ext uri="{FF2B5EF4-FFF2-40B4-BE49-F238E27FC236}">
                  <a16:creationId xmlns:a16="http://schemas.microsoft.com/office/drawing/2014/main" id="{F04A0124-DBA9-6DA3-D3E4-0DB0B2862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6298220" y="1679796"/>
              <a:ext cx="2732442" cy="854392"/>
            </a:xfrm>
            <a:prstGeom prst="rect">
              <a:avLst/>
            </a:prstGeom>
          </p:spPr>
        </p:pic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8B993B2-EA8C-84B5-EDA1-FBF62E26CD05}"/>
                </a:ext>
              </a:extLst>
            </p:cNvPr>
            <p:cNvSpPr/>
            <p:nvPr/>
          </p:nvSpPr>
          <p:spPr>
            <a:xfrm>
              <a:off x="6270634" y="1622739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574CF8B9-0B8D-D154-85D7-3E65119391C1}"/>
              </a:ext>
            </a:extLst>
          </p:cNvPr>
          <p:cNvGrpSpPr/>
          <p:nvPr/>
        </p:nvGrpSpPr>
        <p:grpSpPr>
          <a:xfrm>
            <a:off x="2947943" y="4172153"/>
            <a:ext cx="2200065" cy="773294"/>
            <a:chOff x="6186179" y="3047196"/>
            <a:chExt cx="2787616" cy="979811"/>
          </a:xfrm>
        </p:grpSpPr>
        <p:pic>
          <p:nvPicPr>
            <p:cNvPr id="33" name="그래픽 32">
              <a:extLst>
                <a:ext uri="{FF2B5EF4-FFF2-40B4-BE49-F238E27FC236}">
                  <a16:creationId xmlns:a16="http://schemas.microsoft.com/office/drawing/2014/main" id="{5138E33D-9714-BA88-7C2D-2E52B0A35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6186179" y="3153036"/>
              <a:ext cx="2787616" cy="706628"/>
            </a:xfrm>
            <a:prstGeom prst="rect">
              <a:avLst/>
            </a:prstGeom>
          </p:spPr>
        </p:pic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3722DA9-8C2E-0934-69CE-5864FE77C778}"/>
                </a:ext>
              </a:extLst>
            </p:cNvPr>
            <p:cNvSpPr/>
            <p:nvPr/>
          </p:nvSpPr>
          <p:spPr>
            <a:xfrm>
              <a:off x="6186179" y="3047196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66EC59C-5100-ED3F-9367-D93B6EC47187}"/>
              </a:ext>
            </a:extLst>
          </p:cNvPr>
          <p:cNvGrpSpPr/>
          <p:nvPr/>
        </p:nvGrpSpPr>
        <p:grpSpPr>
          <a:xfrm>
            <a:off x="697681" y="5576430"/>
            <a:ext cx="2200064" cy="773294"/>
            <a:chOff x="6385403" y="4128651"/>
            <a:chExt cx="2787615" cy="979811"/>
          </a:xfrm>
        </p:grpSpPr>
        <p:pic>
          <p:nvPicPr>
            <p:cNvPr id="31" name="그래픽 30">
              <a:extLst>
                <a:ext uri="{FF2B5EF4-FFF2-40B4-BE49-F238E27FC236}">
                  <a16:creationId xmlns:a16="http://schemas.microsoft.com/office/drawing/2014/main" id="{97F5B3EE-F0EF-D940-2A3A-F3A4F5527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6414003" y="4172828"/>
              <a:ext cx="2730413" cy="891455"/>
            </a:xfrm>
            <a:prstGeom prst="rect">
              <a:avLst/>
            </a:prstGeom>
          </p:spPr>
        </p:pic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6166BA0-ED10-17DF-40A9-4EF07BED8960}"/>
                </a:ext>
              </a:extLst>
            </p:cNvPr>
            <p:cNvSpPr/>
            <p:nvPr/>
          </p:nvSpPr>
          <p:spPr>
            <a:xfrm>
              <a:off x="6385403" y="4128651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22D0C76-1D9B-8189-75FF-50DA7315FB52}"/>
              </a:ext>
            </a:extLst>
          </p:cNvPr>
          <p:cNvGrpSpPr/>
          <p:nvPr/>
        </p:nvGrpSpPr>
        <p:grpSpPr>
          <a:xfrm>
            <a:off x="3564011" y="5576429"/>
            <a:ext cx="2200064" cy="773294"/>
            <a:chOff x="6146767" y="4962115"/>
            <a:chExt cx="2787615" cy="979811"/>
          </a:xfrm>
        </p:grpSpPr>
        <p:pic>
          <p:nvPicPr>
            <p:cNvPr id="27" name="그래픽 26">
              <a:extLst>
                <a:ext uri="{FF2B5EF4-FFF2-40B4-BE49-F238E27FC236}">
                  <a16:creationId xmlns:a16="http://schemas.microsoft.com/office/drawing/2014/main" id="{A3272635-998A-B583-0FA2-96218590D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6217238" y="5069162"/>
              <a:ext cx="2646671" cy="798801"/>
            </a:xfrm>
            <a:prstGeom prst="rect">
              <a:avLst/>
            </a:prstGeom>
          </p:spPr>
        </p:pic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3463844-3BB6-1E16-471C-F78FB9425004}"/>
                </a:ext>
              </a:extLst>
            </p:cNvPr>
            <p:cNvSpPr/>
            <p:nvPr/>
          </p:nvSpPr>
          <p:spPr>
            <a:xfrm>
              <a:off x="6146767" y="4962115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59368F9C-3C54-7494-14D9-03D22F2E4C73}"/>
              </a:ext>
            </a:extLst>
          </p:cNvPr>
          <p:cNvGrpSpPr/>
          <p:nvPr/>
        </p:nvGrpSpPr>
        <p:grpSpPr>
          <a:xfrm>
            <a:off x="9358259" y="3889173"/>
            <a:ext cx="2200064" cy="773294"/>
            <a:chOff x="8085802" y="4988863"/>
            <a:chExt cx="2200064" cy="773294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068E604D-D577-0D78-B409-941EA4C9FA58}"/>
                </a:ext>
              </a:extLst>
            </p:cNvPr>
            <p:cNvSpPr/>
            <p:nvPr/>
          </p:nvSpPr>
          <p:spPr>
            <a:xfrm>
              <a:off x="8085802" y="4988863"/>
              <a:ext cx="2200064" cy="77329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9" name="그래픽 78">
              <a:extLst>
                <a:ext uri="{FF2B5EF4-FFF2-40B4-BE49-F238E27FC236}">
                  <a16:creationId xmlns:a16="http://schemas.microsoft.com/office/drawing/2014/main" id="{797F3B1F-3073-DC96-0884-D23D3122E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8112276" y="5037761"/>
              <a:ext cx="2147115" cy="675497"/>
            </a:xfrm>
            <a:prstGeom prst="rect">
              <a:avLst/>
            </a:prstGeom>
          </p:spPr>
        </p:pic>
      </p:grp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92E9F1EF-B7F9-4D97-01C0-225FE16E8A39}"/>
              </a:ext>
            </a:extLst>
          </p:cNvPr>
          <p:cNvCxnSpPr>
            <a:cxnSpLocks/>
            <a:stCxn id="68" idx="0"/>
            <a:endCxn id="60" idx="2"/>
          </p:cNvCxnSpPr>
          <p:nvPr/>
        </p:nvCxnSpPr>
        <p:spPr>
          <a:xfrm rot="5400000" flipH="1" flipV="1">
            <a:off x="1602611" y="3095939"/>
            <a:ext cx="753269" cy="140808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EF320694-1DDA-080D-9398-5453B74ED390}"/>
              </a:ext>
            </a:extLst>
          </p:cNvPr>
          <p:cNvCxnSpPr>
            <a:cxnSpLocks/>
            <a:stCxn id="58" idx="2"/>
            <a:endCxn id="54" idx="0"/>
          </p:cNvCxnSpPr>
          <p:nvPr/>
        </p:nvCxnSpPr>
        <p:spPr>
          <a:xfrm rot="16200000" flipH="1">
            <a:off x="3321199" y="1162864"/>
            <a:ext cx="489226" cy="36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E4F1ABDC-A0B5-B2BD-C8CC-2F4DB8956830}"/>
              </a:ext>
            </a:extLst>
          </p:cNvPr>
          <p:cNvCxnSpPr>
            <a:cxnSpLocks/>
            <a:stCxn id="70" idx="0"/>
            <a:endCxn id="60" idx="2"/>
          </p:cNvCxnSpPr>
          <p:nvPr/>
        </p:nvCxnSpPr>
        <p:spPr>
          <a:xfrm rot="16200000" flipV="1">
            <a:off x="2991227" y="3115405"/>
            <a:ext cx="748808" cy="1364688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449675DC-1FD5-474C-BCB1-EED8C5AF4C05}"/>
              </a:ext>
            </a:extLst>
          </p:cNvPr>
          <p:cNvCxnSpPr/>
          <p:nvPr/>
        </p:nvCxnSpPr>
        <p:spPr>
          <a:xfrm>
            <a:off x="196944" y="335305"/>
            <a:ext cx="56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BCD2B3A-BD0C-621B-4F1C-7380E56B7089}"/>
              </a:ext>
            </a:extLst>
          </p:cNvPr>
          <p:cNvSpPr txBox="1"/>
          <p:nvPr/>
        </p:nvSpPr>
        <p:spPr>
          <a:xfrm>
            <a:off x="796464" y="207501"/>
            <a:ext cx="716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포함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49AD316-4C1A-AAF6-DCA5-8130F7585E40}"/>
              </a:ext>
            </a:extLst>
          </p:cNvPr>
          <p:cNvCxnSpPr/>
          <p:nvPr/>
        </p:nvCxnSpPr>
        <p:spPr>
          <a:xfrm>
            <a:off x="196944" y="560380"/>
            <a:ext cx="56270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48A9BA7E-3CD5-1F47-104B-6FF109571F5B}"/>
              </a:ext>
            </a:extLst>
          </p:cNvPr>
          <p:cNvSpPr txBox="1"/>
          <p:nvPr/>
        </p:nvSpPr>
        <p:spPr>
          <a:xfrm>
            <a:off x="796464" y="421880"/>
            <a:ext cx="1001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연계 가능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24C0D023-D9F1-804C-9C4C-E8981188C078}"/>
              </a:ext>
            </a:extLst>
          </p:cNvPr>
          <p:cNvCxnSpPr>
            <a:cxnSpLocks/>
            <a:stCxn id="42" idx="1"/>
            <a:endCxn id="54" idx="3"/>
          </p:cNvCxnSpPr>
          <p:nvPr/>
        </p:nvCxnSpPr>
        <p:spPr>
          <a:xfrm flipH="1" flipV="1">
            <a:off x="4667645" y="1795925"/>
            <a:ext cx="444364" cy="14060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자유형: 도형 115">
            <a:extLst>
              <a:ext uri="{FF2B5EF4-FFF2-40B4-BE49-F238E27FC236}">
                <a16:creationId xmlns:a16="http://schemas.microsoft.com/office/drawing/2014/main" id="{CD682548-4D13-5EE6-04FF-1D37EC7C6D40}"/>
              </a:ext>
            </a:extLst>
          </p:cNvPr>
          <p:cNvSpPr/>
          <p:nvPr/>
        </p:nvSpPr>
        <p:spPr>
          <a:xfrm>
            <a:off x="4044462" y="1805354"/>
            <a:ext cx="3950676" cy="2356338"/>
          </a:xfrm>
          <a:custGeom>
            <a:avLst/>
            <a:gdLst>
              <a:gd name="connsiteX0" fmla="*/ 0 w 3950676"/>
              <a:gd name="connsiteY0" fmla="*/ 2356338 h 2356338"/>
              <a:gd name="connsiteX1" fmla="*/ 0 w 3950676"/>
              <a:gd name="connsiteY1" fmla="*/ 679938 h 2356338"/>
              <a:gd name="connsiteX2" fmla="*/ 3610707 w 3950676"/>
              <a:gd name="connsiteY2" fmla="*/ 679938 h 2356338"/>
              <a:gd name="connsiteX3" fmla="*/ 3610707 w 3950676"/>
              <a:gd name="connsiteY3" fmla="*/ 0 h 2356338"/>
              <a:gd name="connsiteX4" fmla="*/ 3950676 w 3950676"/>
              <a:gd name="connsiteY4" fmla="*/ 0 h 235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0676" h="2356338">
                <a:moveTo>
                  <a:pt x="0" y="2356338"/>
                </a:moveTo>
                <a:lnTo>
                  <a:pt x="0" y="679938"/>
                </a:lnTo>
                <a:lnTo>
                  <a:pt x="3610707" y="679938"/>
                </a:lnTo>
                <a:lnTo>
                  <a:pt x="3610707" y="0"/>
                </a:lnTo>
                <a:lnTo>
                  <a:pt x="3950676" y="0"/>
                </a:lnTo>
              </a:path>
            </a:pathLst>
          </a:cu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A1FA4343-AD96-DDC5-6BC3-6D7ED08C468C}"/>
              </a:ext>
            </a:extLst>
          </p:cNvPr>
          <p:cNvCxnSpPr>
            <a:cxnSpLocks/>
            <a:stCxn id="52" idx="1"/>
            <a:endCxn id="42" idx="3"/>
          </p:cNvCxnSpPr>
          <p:nvPr/>
        </p:nvCxnSpPr>
        <p:spPr>
          <a:xfrm rot="10800000" flipV="1">
            <a:off x="7312073" y="551725"/>
            <a:ext cx="672324" cy="1258259"/>
          </a:xfrm>
          <a:prstGeom prst="bentConnector3">
            <a:avLst>
              <a:gd name="adj1" fmla="val 60462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B63DA0CB-A6C9-7B51-4313-53230CA96630}"/>
              </a:ext>
            </a:extLst>
          </p:cNvPr>
          <p:cNvCxnSpPr>
            <a:cxnSpLocks/>
            <a:stCxn id="44" idx="2"/>
            <a:endCxn id="42" idx="0"/>
          </p:cNvCxnSpPr>
          <p:nvPr/>
        </p:nvCxnSpPr>
        <p:spPr>
          <a:xfrm rot="5400000">
            <a:off x="5976915" y="1182153"/>
            <a:ext cx="476311" cy="60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2D718381-6C55-6068-2684-4A4E0C3F3A56}"/>
              </a:ext>
            </a:extLst>
          </p:cNvPr>
          <p:cNvCxnSpPr>
            <a:cxnSpLocks/>
            <a:stCxn id="52" idx="2"/>
            <a:endCxn id="50" idx="0"/>
          </p:cNvCxnSpPr>
          <p:nvPr/>
        </p:nvCxnSpPr>
        <p:spPr>
          <a:xfrm rot="5400000">
            <a:off x="8825260" y="1197542"/>
            <a:ext cx="518338" cy="1270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자유형: 도형 128">
            <a:extLst>
              <a:ext uri="{FF2B5EF4-FFF2-40B4-BE49-F238E27FC236}">
                <a16:creationId xmlns:a16="http://schemas.microsoft.com/office/drawing/2014/main" id="{7DAA752D-D35C-0770-9094-F590D3B148C0}"/>
              </a:ext>
            </a:extLst>
          </p:cNvPr>
          <p:cNvSpPr/>
          <p:nvPr/>
        </p:nvSpPr>
        <p:spPr>
          <a:xfrm>
            <a:off x="7491046" y="539262"/>
            <a:ext cx="4501662" cy="3985846"/>
          </a:xfrm>
          <a:custGeom>
            <a:avLst/>
            <a:gdLst>
              <a:gd name="connsiteX0" fmla="*/ 2696308 w 4501662"/>
              <a:gd name="connsiteY0" fmla="*/ 0 h 3985846"/>
              <a:gd name="connsiteX1" fmla="*/ 4501662 w 4501662"/>
              <a:gd name="connsiteY1" fmla="*/ 0 h 3985846"/>
              <a:gd name="connsiteX2" fmla="*/ 4501662 w 4501662"/>
              <a:gd name="connsiteY2" fmla="*/ 3118338 h 3985846"/>
              <a:gd name="connsiteX3" fmla="*/ 0 w 4501662"/>
              <a:gd name="connsiteY3" fmla="*/ 3118338 h 3985846"/>
              <a:gd name="connsiteX4" fmla="*/ 0 w 4501662"/>
              <a:gd name="connsiteY4" fmla="*/ 3985846 h 398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01662" h="3985846">
                <a:moveTo>
                  <a:pt x="2696308" y="0"/>
                </a:moveTo>
                <a:lnTo>
                  <a:pt x="4501662" y="0"/>
                </a:lnTo>
                <a:lnTo>
                  <a:pt x="4501662" y="3118338"/>
                </a:lnTo>
                <a:lnTo>
                  <a:pt x="0" y="3118338"/>
                </a:lnTo>
                <a:lnTo>
                  <a:pt x="0" y="3985846"/>
                </a:lnTo>
              </a:path>
            </a:pathLst>
          </a:cu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37144AFC-B902-486E-6018-3858CDD42BC6}"/>
              </a:ext>
            </a:extLst>
          </p:cNvPr>
          <p:cNvCxnSpPr>
            <a:cxnSpLocks/>
            <a:stCxn id="48" idx="0"/>
            <a:endCxn id="50" idx="2"/>
          </p:cNvCxnSpPr>
          <p:nvPr/>
        </p:nvCxnSpPr>
        <p:spPr>
          <a:xfrm rot="5400000" flipH="1" flipV="1">
            <a:off x="8179344" y="1767858"/>
            <a:ext cx="442938" cy="136723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18F34D33-E432-9AFC-9E90-23447F72241B}"/>
              </a:ext>
            </a:extLst>
          </p:cNvPr>
          <p:cNvCxnSpPr>
            <a:cxnSpLocks/>
            <a:stCxn id="62" idx="0"/>
            <a:endCxn id="50" idx="2"/>
          </p:cNvCxnSpPr>
          <p:nvPr/>
        </p:nvCxnSpPr>
        <p:spPr>
          <a:xfrm rot="16200000" flipV="1">
            <a:off x="9589164" y="1725271"/>
            <a:ext cx="442937" cy="145240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528CAFFC-E887-B4C5-277C-192DB4798A72}"/>
              </a:ext>
            </a:extLst>
          </p:cNvPr>
          <p:cNvCxnSpPr>
            <a:cxnSpLocks/>
            <a:stCxn id="76" idx="1"/>
            <a:endCxn id="56" idx="3"/>
          </p:cNvCxnSpPr>
          <p:nvPr/>
        </p:nvCxnSpPr>
        <p:spPr>
          <a:xfrm rot="10800000" flipV="1">
            <a:off x="8652281" y="4275819"/>
            <a:ext cx="705979" cy="62013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C0EC4880-A2FE-01EC-31B5-6051257FFC3E}"/>
              </a:ext>
            </a:extLst>
          </p:cNvPr>
          <p:cNvCxnSpPr>
            <a:cxnSpLocks/>
            <a:stCxn id="76" idx="3"/>
            <a:endCxn id="50" idx="3"/>
          </p:cNvCxnSpPr>
          <p:nvPr/>
        </p:nvCxnSpPr>
        <p:spPr>
          <a:xfrm flipH="1" flipV="1">
            <a:off x="10184461" y="1843358"/>
            <a:ext cx="1373862" cy="2432462"/>
          </a:xfrm>
          <a:prstGeom prst="bentConnector3">
            <a:avLst>
              <a:gd name="adj1" fmla="val -16639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CD3338ED-CE75-E53A-6A5B-4915BDFCA862}"/>
              </a:ext>
            </a:extLst>
          </p:cNvPr>
          <p:cNvCxnSpPr>
            <a:cxnSpLocks/>
            <a:stCxn id="66" idx="1"/>
            <a:endCxn id="56" idx="3"/>
          </p:cNvCxnSpPr>
          <p:nvPr/>
        </p:nvCxnSpPr>
        <p:spPr>
          <a:xfrm rot="10800000">
            <a:off x="8652280" y="4895955"/>
            <a:ext cx="719152" cy="59609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F5842A60-324E-F420-C77F-CAAB9ABCA60A}"/>
              </a:ext>
            </a:extLst>
          </p:cNvPr>
          <p:cNvCxnSpPr>
            <a:cxnSpLocks/>
            <a:stCxn id="66" idx="3"/>
            <a:endCxn id="50" idx="3"/>
          </p:cNvCxnSpPr>
          <p:nvPr/>
        </p:nvCxnSpPr>
        <p:spPr>
          <a:xfrm flipH="1" flipV="1">
            <a:off x="10184461" y="1843358"/>
            <a:ext cx="1387035" cy="3648693"/>
          </a:xfrm>
          <a:prstGeom prst="bentConnector3">
            <a:avLst>
              <a:gd name="adj1" fmla="val -16481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60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B015CEE-CEF3-3D49-830B-4F3E39667BA9}"/>
              </a:ext>
            </a:extLst>
          </p:cNvPr>
          <p:cNvSpPr txBox="1"/>
          <p:nvPr/>
        </p:nvSpPr>
        <p:spPr>
          <a:xfrm>
            <a:off x="235543" y="165093"/>
            <a:ext cx="1171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Hyperledger</a:t>
            </a:r>
            <a:r>
              <a:rPr lang="ko-KR" altLang="en-US" dirty="0"/>
              <a:t> 프로젝트 계층 구조</a:t>
            </a:r>
            <a:endParaRPr lang="en-US" altLang="ko-KR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2F1611B-3CC7-6872-15DC-63ED029912C1}"/>
              </a:ext>
            </a:extLst>
          </p:cNvPr>
          <p:cNvGrpSpPr/>
          <p:nvPr/>
        </p:nvGrpSpPr>
        <p:grpSpPr>
          <a:xfrm>
            <a:off x="3324561" y="4731952"/>
            <a:ext cx="1685522" cy="592439"/>
            <a:chOff x="3670174" y="347077"/>
            <a:chExt cx="2787615" cy="979811"/>
          </a:xfrm>
        </p:grpSpPr>
        <p:pic>
          <p:nvPicPr>
            <p:cNvPr id="3" name="그래픽 2">
              <a:extLst>
                <a:ext uri="{FF2B5EF4-FFF2-40B4-BE49-F238E27FC236}">
                  <a16:creationId xmlns:a16="http://schemas.microsoft.com/office/drawing/2014/main" id="{6535F14D-DF75-56C6-5F02-114AEB5F7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5279" y="427652"/>
              <a:ext cx="2742510" cy="81866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8F8B139-2D30-085C-37CA-E9F18964AB89}"/>
                </a:ext>
              </a:extLst>
            </p:cNvPr>
            <p:cNvSpPr/>
            <p:nvPr/>
          </p:nvSpPr>
          <p:spPr>
            <a:xfrm>
              <a:off x="3670174" y="347077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래픽 5">
            <a:extLst>
              <a:ext uri="{FF2B5EF4-FFF2-40B4-BE49-F238E27FC236}">
                <a16:creationId xmlns:a16="http://schemas.microsoft.com/office/drawing/2014/main" id="{D0C603A1-2DCE-E321-9782-E5B58693F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2420" y="5473194"/>
            <a:ext cx="1733072" cy="53325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E258764-2848-7C13-4134-404C7172F80C}"/>
              </a:ext>
            </a:extLst>
          </p:cNvPr>
          <p:cNvSpPr/>
          <p:nvPr/>
        </p:nvSpPr>
        <p:spPr>
          <a:xfrm>
            <a:off x="2492456" y="5414008"/>
            <a:ext cx="4261133" cy="5924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EC3AA31-FAE8-6371-E1A0-1EB904B4F5BF}"/>
              </a:ext>
            </a:extLst>
          </p:cNvPr>
          <p:cNvGrpSpPr/>
          <p:nvPr/>
        </p:nvGrpSpPr>
        <p:grpSpPr>
          <a:xfrm>
            <a:off x="10320073" y="5414008"/>
            <a:ext cx="1698041" cy="596839"/>
            <a:chOff x="572099" y="247849"/>
            <a:chExt cx="2787615" cy="979811"/>
          </a:xfrm>
        </p:grpSpPr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A038F3E0-87C2-0646-C0DB-A16B25677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6695" y="316503"/>
              <a:ext cx="2618421" cy="842501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3E55A7C-AEEB-9001-6DEA-8E75F5352FF2}"/>
                </a:ext>
              </a:extLst>
            </p:cNvPr>
            <p:cNvSpPr/>
            <p:nvPr/>
          </p:nvSpPr>
          <p:spPr>
            <a:xfrm>
              <a:off x="572099" y="247849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57FF44C-2A48-33AE-2523-CF61ED4E6591}"/>
              </a:ext>
            </a:extLst>
          </p:cNvPr>
          <p:cNvGrpSpPr/>
          <p:nvPr/>
        </p:nvGrpSpPr>
        <p:grpSpPr>
          <a:xfrm>
            <a:off x="10313564" y="4083307"/>
            <a:ext cx="1698045" cy="596841"/>
            <a:chOff x="3066501" y="2363554"/>
            <a:chExt cx="2787615" cy="979811"/>
          </a:xfrm>
        </p:grpSpPr>
        <p:pic>
          <p:nvPicPr>
            <p:cNvPr id="12" name="그래픽 11">
              <a:extLst>
                <a:ext uri="{FF2B5EF4-FFF2-40B4-BE49-F238E27FC236}">
                  <a16:creationId xmlns:a16="http://schemas.microsoft.com/office/drawing/2014/main" id="{5E31BB6B-18D4-3DAE-558D-9C75F7A21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33753" y="2419535"/>
              <a:ext cx="2647315" cy="817553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729D46C-BB5C-F8E1-C978-6EBCA7F4C58A}"/>
                </a:ext>
              </a:extLst>
            </p:cNvPr>
            <p:cNvSpPr/>
            <p:nvPr/>
          </p:nvSpPr>
          <p:spPr>
            <a:xfrm>
              <a:off x="3066501" y="2363554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C0BE116-8430-CB60-D8A2-2BB4F1E9095C}"/>
              </a:ext>
            </a:extLst>
          </p:cNvPr>
          <p:cNvGrpSpPr/>
          <p:nvPr/>
        </p:nvGrpSpPr>
        <p:grpSpPr>
          <a:xfrm>
            <a:off x="10320071" y="4741621"/>
            <a:ext cx="1698043" cy="596840"/>
            <a:chOff x="445067" y="1438234"/>
            <a:chExt cx="2787615" cy="97981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13972EB-82F9-D0C0-1ACE-4BF4B1C393A8}"/>
                </a:ext>
              </a:extLst>
            </p:cNvPr>
            <p:cNvSpPr/>
            <p:nvPr/>
          </p:nvSpPr>
          <p:spPr>
            <a:xfrm>
              <a:off x="445067" y="1438234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래픽 15">
              <a:extLst>
                <a:ext uri="{FF2B5EF4-FFF2-40B4-BE49-F238E27FC236}">
                  <a16:creationId xmlns:a16="http://schemas.microsoft.com/office/drawing/2014/main" id="{706DB89D-170C-4AF3-D080-283EA392C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3004" y="1642956"/>
              <a:ext cx="2704167" cy="580714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A8BA49D-505B-678C-C5BF-AAAE9464F28A}"/>
              </a:ext>
            </a:extLst>
          </p:cNvPr>
          <p:cNvGrpSpPr/>
          <p:nvPr/>
        </p:nvGrpSpPr>
        <p:grpSpPr>
          <a:xfrm>
            <a:off x="5068067" y="4741056"/>
            <a:ext cx="1685522" cy="592439"/>
            <a:chOff x="3161006" y="4816063"/>
            <a:chExt cx="2787615" cy="979811"/>
          </a:xfrm>
        </p:grpSpPr>
        <p:pic>
          <p:nvPicPr>
            <p:cNvPr id="18" name="그래픽 17">
              <a:extLst>
                <a:ext uri="{FF2B5EF4-FFF2-40B4-BE49-F238E27FC236}">
                  <a16:creationId xmlns:a16="http://schemas.microsoft.com/office/drawing/2014/main" id="{39DDF14A-D838-D661-C570-149E0CBB9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18208" y="4931527"/>
              <a:ext cx="2676177" cy="703850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6AADF06-A043-8A47-2B48-CAF15BA5BF2D}"/>
                </a:ext>
              </a:extLst>
            </p:cNvPr>
            <p:cNvSpPr/>
            <p:nvPr/>
          </p:nvSpPr>
          <p:spPr>
            <a:xfrm>
              <a:off x="3161006" y="4816063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래픽 21">
            <a:extLst>
              <a:ext uri="{FF2B5EF4-FFF2-40B4-BE49-F238E27FC236}">
                <a16:creationId xmlns:a16="http://schemas.microsoft.com/office/drawing/2014/main" id="{EAD71C2A-AC22-03CD-6C6A-1F67C3BFEA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10703" y="5449470"/>
            <a:ext cx="1516731" cy="51195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6003C8-8F7E-E4C6-FA5B-00EB69AFB5FB}"/>
              </a:ext>
            </a:extLst>
          </p:cNvPr>
          <p:cNvSpPr/>
          <p:nvPr/>
        </p:nvSpPr>
        <p:spPr>
          <a:xfrm>
            <a:off x="6805120" y="5415937"/>
            <a:ext cx="3457525" cy="5968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590C6EE-4EB8-9F1B-CCA9-9B7B8CA837FD}"/>
              </a:ext>
            </a:extLst>
          </p:cNvPr>
          <p:cNvGrpSpPr/>
          <p:nvPr/>
        </p:nvGrpSpPr>
        <p:grpSpPr>
          <a:xfrm>
            <a:off x="6807411" y="4725240"/>
            <a:ext cx="1698048" cy="596842"/>
            <a:chOff x="8085802" y="4988863"/>
            <a:chExt cx="2200064" cy="77329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836FD68-08D5-6555-6E7D-1E2233BACC83}"/>
                </a:ext>
              </a:extLst>
            </p:cNvPr>
            <p:cNvSpPr/>
            <p:nvPr/>
          </p:nvSpPr>
          <p:spPr>
            <a:xfrm>
              <a:off x="8085802" y="4988863"/>
              <a:ext cx="2200064" cy="77329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래픽 25">
              <a:extLst>
                <a:ext uri="{FF2B5EF4-FFF2-40B4-BE49-F238E27FC236}">
                  <a16:creationId xmlns:a16="http://schemas.microsoft.com/office/drawing/2014/main" id="{EC081C00-D1F1-7CF9-1AEB-FB130EB56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112276" y="5037761"/>
              <a:ext cx="2147115" cy="675497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4E3116F-5A00-0B37-9373-EE0157069230}"/>
              </a:ext>
            </a:extLst>
          </p:cNvPr>
          <p:cNvGrpSpPr/>
          <p:nvPr/>
        </p:nvGrpSpPr>
        <p:grpSpPr>
          <a:xfrm>
            <a:off x="8563744" y="4725240"/>
            <a:ext cx="1698042" cy="596840"/>
            <a:chOff x="9153680" y="4965552"/>
            <a:chExt cx="2200064" cy="773294"/>
          </a:xfrm>
        </p:grpSpPr>
        <p:pic>
          <p:nvPicPr>
            <p:cNvPr id="28" name="그래픽 27">
              <a:extLst>
                <a:ext uri="{FF2B5EF4-FFF2-40B4-BE49-F238E27FC236}">
                  <a16:creationId xmlns:a16="http://schemas.microsoft.com/office/drawing/2014/main" id="{4CF47419-FAAF-7F86-D406-316B69646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219051" y="4978576"/>
              <a:ext cx="2134693" cy="711565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3B3F5A7-87F8-E620-D189-4F022ED89AB8}"/>
                </a:ext>
              </a:extLst>
            </p:cNvPr>
            <p:cNvSpPr/>
            <p:nvPr/>
          </p:nvSpPr>
          <p:spPr>
            <a:xfrm>
              <a:off x="9153680" y="4965552"/>
              <a:ext cx="2200064" cy="77329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" name="그래픽 29">
            <a:extLst>
              <a:ext uri="{FF2B5EF4-FFF2-40B4-BE49-F238E27FC236}">
                <a16:creationId xmlns:a16="http://schemas.microsoft.com/office/drawing/2014/main" id="{E2F8ED97-9634-23CC-CB4B-321719E41D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4196" y="5473194"/>
            <a:ext cx="1733072" cy="533253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86CDD6DA-75C2-74A7-F1BC-A0218B88271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090679" y="6164046"/>
            <a:ext cx="1614516" cy="511395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CB3B4EF3-D2E2-92A2-8FB9-A85F1056013E}"/>
              </a:ext>
            </a:extLst>
          </p:cNvPr>
          <p:cNvSpPr/>
          <p:nvPr/>
        </p:nvSpPr>
        <p:spPr>
          <a:xfrm>
            <a:off x="2492456" y="6096064"/>
            <a:ext cx="9525658" cy="59684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351B4EA-5EA7-F23C-4EDE-78C5D8622F03}"/>
              </a:ext>
            </a:extLst>
          </p:cNvPr>
          <p:cNvGrpSpPr/>
          <p:nvPr/>
        </p:nvGrpSpPr>
        <p:grpSpPr>
          <a:xfrm>
            <a:off x="1555406" y="4736653"/>
            <a:ext cx="1698049" cy="596842"/>
            <a:chOff x="6186179" y="3047196"/>
            <a:chExt cx="2787616" cy="979811"/>
          </a:xfrm>
        </p:grpSpPr>
        <p:pic>
          <p:nvPicPr>
            <p:cNvPr id="35" name="그래픽 34">
              <a:extLst>
                <a:ext uri="{FF2B5EF4-FFF2-40B4-BE49-F238E27FC236}">
                  <a16:creationId xmlns:a16="http://schemas.microsoft.com/office/drawing/2014/main" id="{86EE3DC3-72AC-57FE-F4CF-65B962B31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6186179" y="3153036"/>
              <a:ext cx="2787616" cy="706628"/>
            </a:xfrm>
            <a:prstGeom prst="rect">
              <a:avLst/>
            </a:prstGeom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013849D-DEE6-9C57-9765-04228198B35C}"/>
                </a:ext>
              </a:extLst>
            </p:cNvPr>
            <p:cNvSpPr/>
            <p:nvPr/>
          </p:nvSpPr>
          <p:spPr>
            <a:xfrm>
              <a:off x="6186179" y="3047196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" name="그래픽 40">
            <a:extLst>
              <a:ext uri="{FF2B5EF4-FFF2-40B4-BE49-F238E27FC236}">
                <a16:creationId xmlns:a16="http://schemas.microsoft.com/office/drawing/2014/main" id="{EA2C4B69-5E70-8EEC-2117-E8F09919D0D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64568" y="5508960"/>
            <a:ext cx="1642879" cy="401592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4B6B0FE9-D8C6-76A0-E967-AC8FE3C20964}"/>
              </a:ext>
            </a:extLst>
          </p:cNvPr>
          <p:cNvSpPr/>
          <p:nvPr/>
        </p:nvSpPr>
        <p:spPr>
          <a:xfrm>
            <a:off x="173887" y="5414008"/>
            <a:ext cx="2261142" cy="5968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081CF1B-B49C-4B63-7AE7-5011CFF57DED}"/>
              </a:ext>
            </a:extLst>
          </p:cNvPr>
          <p:cNvGrpSpPr/>
          <p:nvPr/>
        </p:nvGrpSpPr>
        <p:grpSpPr>
          <a:xfrm>
            <a:off x="1653783" y="1832876"/>
            <a:ext cx="1698051" cy="596843"/>
            <a:chOff x="6270634" y="1622739"/>
            <a:chExt cx="2787615" cy="979811"/>
          </a:xfrm>
        </p:grpSpPr>
        <p:pic>
          <p:nvPicPr>
            <p:cNvPr id="44" name="그래픽 43">
              <a:extLst>
                <a:ext uri="{FF2B5EF4-FFF2-40B4-BE49-F238E27FC236}">
                  <a16:creationId xmlns:a16="http://schemas.microsoft.com/office/drawing/2014/main" id="{99DF16FB-0229-28AC-2E7F-39684789C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6298220" y="1679796"/>
              <a:ext cx="2732442" cy="854392"/>
            </a:xfrm>
            <a:prstGeom prst="rect">
              <a:avLst/>
            </a:prstGeom>
          </p:spPr>
        </p:pic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6F2463A-8EB9-9E18-55DA-055B55DCC187}"/>
                </a:ext>
              </a:extLst>
            </p:cNvPr>
            <p:cNvSpPr/>
            <p:nvPr/>
          </p:nvSpPr>
          <p:spPr>
            <a:xfrm>
              <a:off x="6270634" y="1622739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7AD67DE-AC07-B9EF-E2B4-8D0ED3AB4882}"/>
              </a:ext>
            </a:extLst>
          </p:cNvPr>
          <p:cNvGrpSpPr/>
          <p:nvPr/>
        </p:nvGrpSpPr>
        <p:grpSpPr>
          <a:xfrm>
            <a:off x="3486920" y="1791234"/>
            <a:ext cx="1698051" cy="596843"/>
            <a:chOff x="3218208" y="3618897"/>
            <a:chExt cx="2787615" cy="979811"/>
          </a:xfrm>
        </p:grpSpPr>
        <p:pic>
          <p:nvPicPr>
            <p:cNvPr id="47" name="그래픽 46">
              <a:extLst>
                <a:ext uri="{FF2B5EF4-FFF2-40B4-BE49-F238E27FC236}">
                  <a16:creationId xmlns:a16="http://schemas.microsoft.com/office/drawing/2014/main" id="{E8B4090E-5EF2-6E79-43F1-2C257C893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3314747" y="3767653"/>
              <a:ext cx="2594535" cy="722818"/>
            </a:xfrm>
            <a:prstGeom prst="rect">
              <a:avLst/>
            </a:prstGeom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33B677A-E8D3-3B90-05F4-203290C98193}"/>
                </a:ext>
              </a:extLst>
            </p:cNvPr>
            <p:cNvSpPr/>
            <p:nvPr/>
          </p:nvSpPr>
          <p:spPr>
            <a:xfrm>
              <a:off x="3218208" y="3618897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930531E-904F-1C22-267F-8DEA23F81A0D}"/>
              </a:ext>
            </a:extLst>
          </p:cNvPr>
          <p:cNvGrpSpPr/>
          <p:nvPr/>
        </p:nvGrpSpPr>
        <p:grpSpPr>
          <a:xfrm>
            <a:off x="5321154" y="1775369"/>
            <a:ext cx="1698048" cy="596842"/>
            <a:chOff x="6385403" y="4128651"/>
            <a:chExt cx="2787615" cy="979811"/>
          </a:xfrm>
        </p:grpSpPr>
        <p:pic>
          <p:nvPicPr>
            <p:cNvPr id="50" name="그래픽 49">
              <a:extLst>
                <a:ext uri="{FF2B5EF4-FFF2-40B4-BE49-F238E27FC236}">
                  <a16:creationId xmlns:a16="http://schemas.microsoft.com/office/drawing/2014/main" id="{410A272D-903F-D47F-F39A-E5070C914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6414003" y="4172828"/>
              <a:ext cx="2730413" cy="891455"/>
            </a:xfrm>
            <a:prstGeom prst="rect">
              <a:avLst/>
            </a:prstGeom>
          </p:spPr>
        </p:pic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C315B29-892A-0DB3-C569-2F7C2BC2F64B}"/>
                </a:ext>
              </a:extLst>
            </p:cNvPr>
            <p:cNvSpPr/>
            <p:nvPr/>
          </p:nvSpPr>
          <p:spPr>
            <a:xfrm>
              <a:off x="6385403" y="4128651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0D1B7F5-DBDA-7CC2-51EE-466357FDF943}"/>
              </a:ext>
            </a:extLst>
          </p:cNvPr>
          <p:cNvGrpSpPr/>
          <p:nvPr/>
        </p:nvGrpSpPr>
        <p:grpSpPr>
          <a:xfrm>
            <a:off x="7437207" y="1725382"/>
            <a:ext cx="1698048" cy="596842"/>
            <a:chOff x="6146767" y="4962115"/>
            <a:chExt cx="2787615" cy="979811"/>
          </a:xfrm>
        </p:grpSpPr>
        <p:pic>
          <p:nvPicPr>
            <p:cNvPr id="53" name="그래픽 52">
              <a:extLst>
                <a:ext uri="{FF2B5EF4-FFF2-40B4-BE49-F238E27FC236}">
                  <a16:creationId xmlns:a16="http://schemas.microsoft.com/office/drawing/2014/main" id="{5827AEF7-5EB8-1897-EBEA-A3ADF2257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6217238" y="5069162"/>
              <a:ext cx="2646671" cy="798801"/>
            </a:xfrm>
            <a:prstGeom prst="rect">
              <a:avLst/>
            </a:prstGeom>
          </p:spPr>
        </p:pic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DD92741-94C8-B1B9-F425-6EC70582D8C8}"/>
                </a:ext>
              </a:extLst>
            </p:cNvPr>
            <p:cNvSpPr/>
            <p:nvPr/>
          </p:nvSpPr>
          <p:spPr>
            <a:xfrm>
              <a:off x="6146767" y="4962115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814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6A9990A-7670-522D-9ABD-B80C2D89BB71}"/>
              </a:ext>
            </a:extLst>
          </p:cNvPr>
          <p:cNvGrpSpPr/>
          <p:nvPr/>
        </p:nvGrpSpPr>
        <p:grpSpPr>
          <a:xfrm>
            <a:off x="7168884" y="539343"/>
            <a:ext cx="3607370" cy="1267944"/>
            <a:chOff x="572099" y="247849"/>
            <a:chExt cx="2787615" cy="979811"/>
          </a:xfrm>
        </p:grpSpPr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8580E7C0-C96E-479F-DD64-7178FFF3F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6695" y="316503"/>
              <a:ext cx="2618421" cy="842501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933FEE2-F35A-3256-97DD-2961F7FB6E39}"/>
                </a:ext>
              </a:extLst>
            </p:cNvPr>
            <p:cNvSpPr/>
            <p:nvPr/>
          </p:nvSpPr>
          <p:spPr>
            <a:xfrm>
              <a:off x="572099" y="247849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2F17585-05A0-7398-10F8-44245FEE7FF6}"/>
              </a:ext>
            </a:extLst>
          </p:cNvPr>
          <p:cNvGrpSpPr/>
          <p:nvPr/>
        </p:nvGrpSpPr>
        <p:grpSpPr>
          <a:xfrm>
            <a:off x="1396447" y="532648"/>
            <a:ext cx="3607370" cy="1267944"/>
            <a:chOff x="445067" y="1438234"/>
            <a:chExt cx="2787615" cy="97981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CA0213C-6A82-B44B-59D9-18C3CB89A67F}"/>
                </a:ext>
              </a:extLst>
            </p:cNvPr>
            <p:cNvSpPr/>
            <p:nvPr/>
          </p:nvSpPr>
          <p:spPr>
            <a:xfrm>
              <a:off x="445067" y="1438234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3EB08E03-6FFF-6211-2D3D-527C92D3C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3004" y="1642956"/>
              <a:ext cx="2704167" cy="580714"/>
            </a:xfrm>
            <a:prstGeom prst="rect">
              <a:avLst/>
            </a:prstGeom>
          </p:spPr>
        </p:pic>
      </p:grp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058A702F-1CF8-6197-AA19-4FA68EB612CC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5003817" y="1166620"/>
            <a:ext cx="2165067" cy="66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B015CEE-CEF3-3D49-830B-4F3E39667BA9}"/>
              </a:ext>
            </a:extLst>
          </p:cNvPr>
          <p:cNvSpPr txBox="1"/>
          <p:nvPr/>
        </p:nvSpPr>
        <p:spPr>
          <a:xfrm>
            <a:off x="302815" y="2275060"/>
            <a:ext cx="117016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Hyperledger INDY : </a:t>
            </a:r>
            <a:r>
              <a:rPr lang="ko-KR" altLang="en-US" dirty="0"/>
              <a:t>분산 식별자</a:t>
            </a:r>
            <a:r>
              <a:rPr lang="en-US" altLang="ko-KR" dirty="0"/>
              <a:t>(DID)</a:t>
            </a:r>
            <a:r>
              <a:rPr lang="ko-KR" altLang="en-US" dirty="0"/>
              <a:t>에 특화된 블록체인을 구현한 프로젝트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Hyperledger ANONCREDS : </a:t>
            </a:r>
            <a:r>
              <a:rPr lang="ko-KR" altLang="en-US" dirty="0"/>
              <a:t>검증 가능한 자격 증명</a:t>
            </a:r>
            <a:r>
              <a:rPr lang="en-US" altLang="ko-KR" dirty="0"/>
              <a:t>(VC) </a:t>
            </a:r>
            <a:r>
              <a:rPr lang="ko-KR" altLang="en-US" dirty="0"/>
              <a:t>관련 기능 제공을 위해 제작된 라이브러리</a:t>
            </a:r>
            <a:r>
              <a:rPr lang="en-US" altLang="ko-KR" dirty="0"/>
              <a:t>, </a:t>
            </a:r>
            <a:r>
              <a:rPr lang="ko-KR" altLang="en-US" dirty="0"/>
              <a:t>검증</a:t>
            </a:r>
            <a:r>
              <a:rPr lang="en-US" altLang="ko-KR" dirty="0"/>
              <a:t> </a:t>
            </a:r>
            <a:r>
              <a:rPr lang="ko-KR" altLang="en-US" dirty="0"/>
              <a:t>가능한 프레젠테이션</a:t>
            </a:r>
            <a:r>
              <a:rPr lang="en-US" altLang="ko-KR" dirty="0"/>
              <a:t>(VP)</a:t>
            </a:r>
            <a:r>
              <a:rPr lang="ko-KR" altLang="en-US" dirty="0"/>
              <a:t>과 </a:t>
            </a:r>
            <a:r>
              <a:rPr lang="ko-KR" altLang="en-US" dirty="0" err="1"/>
              <a:t>영지식</a:t>
            </a:r>
            <a:r>
              <a:rPr lang="ko-KR" altLang="en-US" dirty="0"/>
              <a:t> 증명 등과 같은 </a:t>
            </a:r>
            <a:r>
              <a:rPr lang="en-US" altLang="ko-KR" dirty="0"/>
              <a:t>VC </a:t>
            </a:r>
            <a:r>
              <a:rPr lang="ko-KR" altLang="en-US" dirty="0"/>
              <a:t>관련 기능들을 제공해준다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Hyperledger</a:t>
            </a:r>
            <a:r>
              <a:rPr lang="ko-KR" altLang="en-US" dirty="0"/>
              <a:t> </a:t>
            </a:r>
            <a:r>
              <a:rPr lang="en-US" altLang="ko-KR" dirty="0"/>
              <a:t>INDY</a:t>
            </a:r>
            <a:r>
              <a:rPr lang="ko-KR" altLang="en-US" dirty="0"/>
              <a:t>의 </a:t>
            </a:r>
            <a:r>
              <a:rPr lang="en-US" altLang="ko-KR" dirty="0" err="1"/>
              <a:t>Anoncreds</a:t>
            </a:r>
            <a:r>
              <a:rPr lang="en-US" altLang="ko-KR" dirty="0"/>
              <a:t> </a:t>
            </a:r>
            <a:r>
              <a:rPr lang="ko-KR" altLang="en-US" dirty="0"/>
              <a:t>관련 기능들이 다른 프로젝트 및 플랫폼과의 연관성을 고려할 필요가 있다고 생각되어 </a:t>
            </a:r>
            <a:r>
              <a:rPr lang="en-US" altLang="ko-KR" dirty="0"/>
              <a:t>Hyperledger ANONCREDS</a:t>
            </a:r>
            <a:r>
              <a:rPr lang="ko-KR" altLang="en-US" dirty="0"/>
              <a:t>라는 프로젝트로 따로 분리되어 개발되게 되었다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즉 </a:t>
            </a:r>
            <a:r>
              <a:rPr lang="en-US" altLang="ko-KR" dirty="0"/>
              <a:t>Hyperledger ANONCREDS</a:t>
            </a:r>
            <a:r>
              <a:rPr lang="ko-KR" altLang="en-US" dirty="0"/>
              <a:t>는 </a:t>
            </a:r>
            <a:r>
              <a:rPr lang="en-US" altLang="ko-KR" dirty="0"/>
              <a:t>INDY</a:t>
            </a:r>
            <a:r>
              <a:rPr lang="ko-KR" altLang="en-US" dirty="0"/>
              <a:t>에 특화되지 않고 다른 플랫폼에서 </a:t>
            </a:r>
            <a:r>
              <a:rPr lang="en-US" altLang="ko-KR" dirty="0"/>
              <a:t>VC </a:t>
            </a:r>
            <a:r>
              <a:rPr lang="ko-KR" altLang="en-US" dirty="0"/>
              <a:t>기능을 손쉽게 개발하기 위해 제작되었으며 </a:t>
            </a:r>
            <a:r>
              <a:rPr lang="en-US" altLang="ko-KR" dirty="0"/>
              <a:t>VC </a:t>
            </a:r>
            <a:r>
              <a:rPr lang="ko-KR" altLang="en-US" dirty="0"/>
              <a:t>관련 기능들을 라이브러리 형태로 제공하게 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관계 </a:t>
            </a:r>
            <a:r>
              <a:rPr lang="en-US" altLang="ko-KR" dirty="0"/>
              <a:t>: </a:t>
            </a:r>
            <a:r>
              <a:rPr lang="ko-KR" altLang="en-US" dirty="0"/>
              <a:t>결국 </a:t>
            </a:r>
            <a:r>
              <a:rPr lang="en-US" altLang="ko-KR" dirty="0"/>
              <a:t>Hyperledger ANONCREDS</a:t>
            </a:r>
            <a:r>
              <a:rPr lang="ko-KR" altLang="en-US" dirty="0"/>
              <a:t>가</a:t>
            </a:r>
            <a:r>
              <a:rPr lang="en-US" altLang="ko-KR" dirty="0"/>
              <a:t> Hyperledger INDY</a:t>
            </a:r>
            <a:r>
              <a:rPr lang="ko-KR" altLang="en-US" dirty="0"/>
              <a:t>의 하위 프로젝트 였으며 일부 기능들이 </a:t>
            </a:r>
            <a:r>
              <a:rPr lang="en-US" altLang="ko-KR" dirty="0"/>
              <a:t>Hyperledger INDY</a:t>
            </a:r>
            <a:r>
              <a:rPr lang="ko-KR" altLang="en-US" dirty="0"/>
              <a:t>에서 따온 기능들이기 때문에 </a:t>
            </a:r>
            <a:r>
              <a:rPr lang="en-US" altLang="ko-KR" dirty="0"/>
              <a:t>Hyperledger INDY</a:t>
            </a:r>
            <a:r>
              <a:rPr lang="ko-KR" altLang="en-US" dirty="0"/>
              <a:t>에 포함되어 있다고도 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410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058A702F-1CF8-6197-AA19-4FA68EB612CC}"/>
              </a:ext>
            </a:extLst>
          </p:cNvPr>
          <p:cNvCxnSpPr>
            <a:cxnSpLocks/>
          </p:cNvCxnSpPr>
          <p:nvPr/>
        </p:nvCxnSpPr>
        <p:spPr>
          <a:xfrm>
            <a:off x="5003817" y="1166620"/>
            <a:ext cx="2165067" cy="6695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B015CEE-CEF3-3D49-830B-4F3E39667BA9}"/>
              </a:ext>
            </a:extLst>
          </p:cNvPr>
          <p:cNvSpPr txBox="1"/>
          <p:nvPr/>
        </p:nvSpPr>
        <p:spPr>
          <a:xfrm>
            <a:off x="302815" y="2275060"/>
            <a:ext cx="117016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Hyperledger ARIES : DID</a:t>
            </a:r>
            <a:r>
              <a:rPr lang="ko-KR" altLang="en-US" dirty="0"/>
              <a:t>에 특화된 에이전트 구축을 위해 만들어진 프로젝트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Hyperledger</a:t>
            </a:r>
            <a:r>
              <a:rPr lang="ko-KR" altLang="en-US" dirty="0"/>
              <a:t> </a:t>
            </a:r>
            <a:r>
              <a:rPr lang="en-US" altLang="ko-KR" dirty="0"/>
              <a:t>INDY</a:t>
            </a:r>
            <a:r>
              <a:rPr lang="ko-KR" altLang="en-US" dirty="0"/>
              <a:t>의 에이전트 구축을 위한 도구들을 다른 블록체인과의 상호작용을 고려할 필요가 있다고 생각되어 만들어진 프로젝트가 </a:t>
            </a:r>
            <a:r>
              <a:rPr lang="en-US" altLang="ko-KR" dirty="0"/>
              <a:t>Hyperledger ARIES</a:t>
            </a:r>
            <a:r>
              <a:rPr lang="ko-KR" altLang="en-US" dirty="0"/>
              <a:t>이다</a:t>
            </a:r>
            <a:r>
              <a:rPr lang="en-US" altLang="ko-KR" dirty="0"/>
              <a:t>. Hyperledger</a:t>
            </a:r>
            <a:r>
              <a:rPr lang="ko-KR" altLang="en-US" dirty="0"/>
              <a:t> </a:t>
            </a:r>
            <a:r>
              <a:rPr lang="en-US" altLang="ko-KR" dirty="0"/>
              <a:t>INDY</a:t>
            </a:r>
            <a:r>
              <a:rPr lang="ko-KR" altLang="en-US" dirty="0"/>
              <a:t>가 가지고 있던 도구인 </a:t>
            </a:r>
            <a:r>
              <a:rPr lang="en-US" altLang="ko-KR" dirty="0"/>
              <a:t>‘</a:t>
            </a:r>
            <a:r>
              <a:rPr lang="en-US" altLang="ko-KR" dirty="0" err="1"/>
              <a:t>indy-sdk</a:t>
            </a:r>
            <a:r>
              <a:rPr lang="en-US" altLang="ko-KR" dirty="0"/>
              <a:t>’</a:t>
            </a:r>
            <a:r>
              <a:rPr lang="ko-KR" altLang="en-US" dirty="0"/>
              <a:t>를 사용해 </a:t>
            </a:r>
            <a:r>
              <a:rPr lang="en-US" altLang="ko-KR" dirty="0"/>
              <a:t>INDY </a:t>
            </a:r>
            <a:r>
              <a:rPr lang="ko-KR" altLang="en-US" dirty="0"/>
              <a:t>외의 다른 </a:t>
            </a:r>
            <a:r>
              <a:rPr lang="en-US" altLang="ko-KR" dirty="0"/>
              <a:t>DID </a:t>
            </a:r>
            <a:r>
              <a:rPr lang="ko-KR" altLang="en-US" dirty="0"/>
              <a:t>기반의 블록체인과의 상호작용을 위해 개발되고 있으며 </a:t>
            </a:r>
            <a:r>
              <a:rPr lang="en-US" altLang="ko-KR" dirty="0"/>
              <a:t>DID</a:t>
            </a:r>
            <a:r>
              <a:rPr lang="ko-KR" altLang="en-US" dirty="0"/>
              <a:t>를 사용한 </a:t>
            </a:r>
            <a:r>
              <a:rPr lang="en-US" altLang="ko-KR" dirty="0"/>
              <a:t>P2P </a:t>
            </a:r>
            <a:r>
              <a:rPr lang="ko-KR" altLang="en-US" dirty="0"/>
              <a:t>기반의 통신인 </a:t>
            </a:r>
            <a:r>
              <a:rPr lang="en-US" altLang="ko-KR" dirty="0" err="1"/>
              <a:t>DIDComm</a:t>
            </a:r>
            <a:r>
              <a:rPr lang="en-US" altLang="ko-KR" dirty="0"/>
              <a:t> </a:t>
            </a:r>
            <a:r>
              <a:rPr lang="ko-KR" altLang="en-US" dirty="0"/>
              <a:t>기술 또한 구현되어 있다</a:t>
            </a:r>
            <a:r>
              <a:rPr lang="en-US" altLang="ko-KR" dirty="0"/>
              <a:t>. Hyperledger ARIES</a:t>
            </a:r>
            <a:r>
              <a:rPr lang="ko-KR" altLang="en-US" dirty="0"/>
              <a:t>는 </a:t>
            </a:r>
            <a:r>
              <a:rPr lang="en-US" altLang="ko-KR" dirty="0"/>
              <a:t>Hyperledger ANONCREDS</a:t>
            </a:r>
            <a:r>
              <a:rPr lang="ko-KR" altLang="en-US" dirty="0"/>
              <a:t>와 같이 라이브러리 형태로 제공된다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관계 </a:t>
            </a:r>
            <a:r>
              <a:rPr lang="en-US" altLang="ko-KR" dirty="0"/>
              <a:t>: Hyperledger ARIES</a:t>
            </a:r>
            <a:r>
              <a:rPr lang="ko-KR" altLang="en-US" dirty="0"/>
              <a:t>는</a:t>
            </a:r>
            <a:r>
              <a:rPr lang="en-US" altLang="ko-KR" dirty="0"/>
              <a:t> DID </a:t>
            </a:r>
            <a:r>
              <a:rPr lang="ko-KR" altLang="en-US" dirty="0"/>
              <a:t>기능이 구현된 블록체인을 사용하기 위해 만들어 졌으며 이를 구현한 </a:t>
            </a:r>
            <a:r>
              <a:rPr lang="en-US" altLang="ko-KR" dirty="0"/>
              <a:t>Hyperledger INDY</a:t>
            </a:r>
            <a:r>
              <a:rPr lang="ko-KR" altLang="en-US" dirty="0"/>
              <a:t>는 이를 사용하기 위한 에이전트가 필요하므로 서로 상호보안 관계에 있다고 할 수 있다</a:t>
            </a:r>
            <a:r>
              <a:rPr lang="en-US" altLang="ko-KR" dirty="0"/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CBF0AC9-F294-CB76-45AE-B6F017F4DA21}"/>
              </a:ext>
            </a:extLst>
          </p:cNvPr>
          <p:cNvGrpSpPr/>
          <p:nvPr/>
        </p:nvGrpSpPr>
        <p:grpSpPr>
          <a:xfrm>
            <a:off x="1396447" y="539343"/>
            <a:ext cx="3607370" cy="1267944"/>
            <a:chOff x="3066501" y="2363554"/>
            <a:chExt cx="2787615" cy="979811"/>
          </a:xfrm>
        </p:grpSpPr>
        <p:pic>
          <p:nvPicPr>
            <p:cNvPr id="12" name="그래픽 11">
              <a:extLst>
                <a:ext uri="{FF2B5EF4-FFF2-40B4-BE49-F238E27FC236}">
                  <a16:creationId xmlns:a16="http://schemas.microsoft.com/office/drawing/2014/main" id="{B8918244-1D3E-7B88-1E7D-8ABC8BB28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3753" y="2419535"/>
              <a:ext cx="2647315" cy="817553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AA6E52B-B852-A2A4-3A80-88DD6E7860FA}"/>
                </a:ext>
              </a:extLst>
            </p:cNvPr>
            <p:cNvSpPr/>
            <p:nvPr/>
          </p:nvSpPr>
          <p:spPr>
            <a:xfrm>
              <a:off x="3066501" y="2363554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32CA1AA-5CCF-6651-A222-5A7CEC479A0B}"/>
              </a:ext>
            </a:extLst>
          </p:cNvPr>
          <p:cNvGrpSpPr/>
          <p:nvPr/>
        </p:nvGrpSpPr>
        <p:grpSpPr>
          <a:xfrm>
            <a:off x="7168884" y="532648"/>
            <a:ext cx="3607370" cy="1267944"/>
            <a:chOff x="572099" y="247849"/>
            <a:chExt cx="2787615" cy="979811"/>
          </a:xfrm>
        </p:grpSpPr>
        <p:pic>
          <p:nvPicPr>
            <p:cNvPr id="15" name="그래픽 14">
              <a:extLst>
                <a:ext uri="{FF2B5EF4-FFF2-40B4-BE49-F238E27FC236}">
                  <a16:creationId xmlns:a16="http://schemas.microsoft.com/office/drawing/2014/main" id="{595B161F-C10E-CBA8-21EE-296798E2D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6695" y="316503"/>
              <a:ext cx="2618421" cy="842501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5302903-68C1-CF27-84DD-DBCF331FDBFC}"/>
                </a:ext>
              </a:extLst>
            </p:cNvPr>
            <p:cNvSpPr/>
            <p:nvPr/>
          </p:nvSpPr>
          <p:spPr>
            <a:xfrm>
              <a:off x="572099" y="247849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868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B015CEE-CEF3-3D49-830B-4F3E39667BA9}"/>
              </a:ext>
            </a:extLst>
          </p:cNvPr>
          <p:cNvSpPr txBox="1"/>
          <p:nvPr/>
        </p:nvSpPr>
        <p:spPr>
          <a:xfrm>
            <a:off x="302815" y="2275060"/>
            <a:ext cx="117016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Hyperledger URSA : </a:t>
            </a:r>
            <a:r>
              <a:rPr lang="ko-KR" altLang="en-US" dirty="0"/>
              <a:t>암호화 코드 기반 라이브러리로 암호화 관련 기능들을 제공해준다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Hyperledger</a:t>
            </a:r>
            <a:r>
              <a:rPr lang="ko-KR" altLang="en-US" dirty="0"/>
              <a:t> </a:t>
            </a:r>
            <a:r>
              <a:rPr lang="en-US" altLang="ko-KR" dirty="0"/>
              <a:t>URSA</a:t>
            </a:r>
            <a:r>
              <a:rPr lang="ko-KR" altLang="en-US" dirty="0"/>
              <a:t>는 암호화 코드 구현을 위한 시간과 노력을 절약하기 위해 만들어진 프로젝트로 다양한 프로젝트에 </a:t>
            </a:r>
            <a:r>
              <a:rPr lang="en-US" altLang="ko-KR" dirty="0"/>
              <a:t>URSA</a:t>
            </a:r>
            <a:r>
              <a:rPr lang="ko-KR" altLang="en-US" dirty="0"/>
              <a:t>를 사용하는 것으로 암호화 코드 구현 시간을 절약할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현재 대부분의 프로젝트들이 다 다른 암호화 라이브러리를 사용 중이며 대부분의 프로젝트들이 </a:t>
            </a:r>
            <a:r>
              <a:rPr lang="en-US" altLang="ko-KR" dirty="0"/>
              <a:t>Hyperledger URSA</a:t>
            </a:r>
            <a:r>
              <a:rPr lang="ko-KR" altLang="en-US" dirty="0"/>
              <a:t>가 나오기 전에 만들어진 프로젝트들이라 적용시키지 못한 데다가 </a:t>
            </a:r>
            <a:r>
              <a:rPr lang="en-US" altLang="ko-KR" dirty="0"/>
              <a:t>Hyperledger URSA </a:t>
            </a:r>
            <a:r>
              <a:rPr lang="ko-KR" altLang="en-US" dirty="0"/>
              <a:t>자체가 아직 완성이 아니기 때문에 현재 </a:t>
            </a:r>
            <a:r>
              <a:rPr lang="en-US" altLang="ko-KR" dirty="0"/>
              <a:t>Hyperledger URSA</a:t>
            </a:r>
            <a:r>
              <a:rPr lang="ko-KR" altLang="en-US" dirty="0"/>
              <a:t>가 적용 중인지 알 수가 없으므로 관계를 알기 힘들다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관계 </a:t>
            </a:r>
            <a:r>
              <a:rPr lang="en-US" altLang="ko-KR" dirty="0"/>
              <a:t>: </a:t>
            </a:r>
            <a:r>
              <a:rPr lang="ko-KR" altLang="en-US" dirty="0"/>
              <a:t>만약 </a:t>
            </a:r>
            <a:r>
              <a:rPr lang="en-US" altLang="ko-KR" dirty="0"/>
              <a:t>Hyperledger URSA</a:t>
            </a:r>
            <a:r>
              <a:rPr lang="ko-KR" altLang="en-US" dirty="0"/>
              <a:t>가 구현된 프로젝트가 있다면 내부에 포함되어 있다고 할 수 있을 것이다</a:t>
            </a:r>
            <a:r>
              <a:rPr lang="en-US" altLang="ko-KR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EC4D8A-6335-A076-A18A-1F9FFAA660F7}"/>
              </a:ext>
            </a:extLst>
          </p:cNvPr>
          <p:cNvGrpSpPr/>
          <p:nvPr/>
        </p:nvGrpSpPr>
        <p:grpSpPr>
          <a:xfrm>
            <a:off x="4292315" y="450586"/>
            <a:ext cx="3607370" cy="1267944"/>
            <a:chOff x="3218208" y="3618897"/>
            <a:chExt cx="2787615" cy="979811"/>
          </a:xfrm>
        </p:grpSpPr>
        <p:pic>
          <p:nvPicPr>
            <p:cNvPr id="3" name="그래픽 2">
              <a:extLst>
                <a:ext uri="{FF2B5EF4-FFF2-40B4-BE49-F238E27FC236}">
                  <a16:creationId xmlns:a16="http://schemas.microsoft.com/office/drawing/2014/main" id="{A3ED1253-7892-34BC-4F8A-AF9000CA2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14747" y="3767653"/>
              <a:ext cx="2594535" cy="722818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59FC53D-AFA5-990C-5FC0-ACD80224C28C}"/>
                </a:ext>
              </a:extLst>
            </p:cNvPr>
            <p:cNvSpPr/>
            <p:nvPr/>
          </p:nvSpPr>
          <p:spPr>
            <a:xfrm>
              <a:off x="3218208" y="3618897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001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B015CEE-CEF3-3D49-830B-4F3E39667BA9}"/>
              </a:ext>
            </a:extLst>
          </p:cNvPr>
          <p:cNvSpPr txBox="1"/>
          <p:nvPr/>
        </p:nvSpPr>
        <p:spPr>
          <a:xfrm>
            <a:off x="302815" y="2275060"/>
            <a:ext cx="117016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Hyperledger FABRIC : </a:t>
            </a:r>
            <a:r>
              <a:rPr lang="ko-KR" altLang="en-US" dirty="0"/>
              <a:t>기존의 </a:t>
            </a:r>
            <a:r>
              <a:rPr lang="ko-KR" altLang="en-US" dirty="0" err="1"/>
              <a:t>이더리움이</a:t>
            </a:r>
            <a:r>
              <a:rPr lang="ko-KR" altLang="en-US" dirty="0"/>
              <a:t> 가진 </a:t>
            </a:r>
            <a:r>
              <a:rPr lang="en-US" altLang="ko-KR" dirty="0"/>
              <a:t>‘</a:t>
            </a:r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r>
              <a:rPr lang="en-US" altLang="ko-KR" dirty="0"/>
              <a:t>’ </a:t>
            </a:r>
            <a:r>
              <a:rPr lang="ko-KR" altLang="en-US" dirty="0"/>
              <a:t>기능을 공용이 아닌 기업용으로 사용하기 위해 </a:t>
            </a:r>
            <a:r>
              <a:rPr lang="ko-KR" altLang="en-US" dirty="0" err="1"/>
              <a:t>프라이빗</a:t>
            </a:r>
            <a:r>
              <a:rPr lang="ko-KR" altLang="en-US" dirty="0"/>
              <a:t> 블록체인 형태로 구현 시킨 프로젝트이다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Hyperledger CELLO : </a:t>
            </a:r>
            <a:r>
              <a:rPr lang="ko-KR" altLang="en-US" dirty="0"/>
              <a:t>블록체인 네트워크를 효율적으로 관리할 수 있도록 도와주는 블록체인 제공 및 운영 시스템이다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Hyperledger CELLO</a:t>
            </a:r>
            <a:r>
              <a:rPr lang="ko-KR" altLang="en-US" dirty="0"/>
              <a:t>은 블록체인을 빠르게 만들고 효율적으로 관리하기 위해 만들어 졌으며 </a:t>
            </a:r>
            <a:r>
              <a:rPr lang="en-US" altLang="ko-KR" dirty="0"/>
              <a:t>BaaS(Blockchain as a Service) </a:t>
            </a:r>
            <a:r>
              <a:rPr lang="ko-KR" altLang="en-US" dirty="0"/>
              <a:t>플랫폼을 빠르게 제공해준다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Hyperledger FABRIC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같은 블록체인 또한 가능하다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Hyperledger CELLO</a:t>
            </a:r>
            <a:r>
              <a:rPr lang="ko-KR" altLang="en-US" dirty="0"/>
              <a:t>가 </a:t>
            </a:r>
            <a:r>
              <a:rPr lang="en-US" altLang="ko-KR" dirty="0"/>
              <a:t>Hyperledger FABRIC</a:t>
            </a:r>
            <a:r>
              <a:rPr lang="ko-KR" altLang="en-US" dirty="0"/>
              <a:t>과 같은 블록체인 환경을 빠르게 만들어 줌과 동시에 이를 관리할 수 있는 시스템까지 만들어 준다는 것을 의미한다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관계 </a:t>
            </a:r>
            <a:r>
              <a:rPr lang="en-US" altLang="ko-KR" dirty="0"/>
              <a:t>: Hyperledger CELLO</a:t>
            </a:r>
            <a:r>
              <a:rPr lang="ko-KR" altLang="en-US" dirty="0"/>
              <a:t>는 </a:t>
            </a:r>
            <a:r>
              <a:rPr lang="en-US" altLang="ko-KR" dirty="0"/>
              <a:t>Hyperledger FABRIC</a:t>
            </a:r>
            <a:r>
              <a:rPr lang="ko-KR" altLang="en-US" dirty="0"/>
              <a:t>를 관리해주는 시스템으로서 </a:t>
            </a:r>
            <a:r>
              <a:rPr lang="en-US" altLang="ko-KR" dirty="0"/>
              <a:t>Hyperledger CELLO</a:t>
            </a:r>
            <a:r>
              <a:rPr lang="ko-KR" altLang="en-US" dirty="0"/>
              <a:t>가 </a:t>
            </a:r>
            <a:r>
              <a:rPr lang="en-US" altLang="ko-KR" dirty="0"/>
              <a:t>Hyperledger FABRIC </a:t>
            </a:r>
            <a:r>
              <a:rPr lang="ko-KR" altLang="en-US" dirty="0"/>
              <a:t>위에 있을 것이다</a:t>
            </a:r>
            <a:r>
              <a:rPr lang="en-US" altLang="ko-KR" dirty="0"/>
              <a:t>. 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89F31FDE-1671-FAA1-C095-FBED0884B04E}"/>
              </a:ext>
            </a:extLst>
          </p:cNvPr>
          <p:cNvCxnSpPr>
            <a:cxnSpLocks/>
            <a:stCxn id="11" idx="1"/>
            <a:endCxn id="14" idx="3"/>
          </p:cNvCxnSpPr>
          <p:nvPr/>
        </p:nvCxnSpPr>
        <p:spPr>
          <a:xfrm rot="10800000">
            <a:off x="5003818" y="1173315"/>
            <a:ext cx="2165067" cy="12700"/>
          </a:xfrm>
          <a:prstGeom prst="bentConnector3">
            <a:avLst>
              <a:gd name="adj1" fmla="val 50000"/>
            </a:avLst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A7BF9B9B-045F-37B9-2767-907EE40F3D02}"/>
              </a:ext>
            </a:extLst>
          </p:cNvPr>
          <p:cNvGrpSpPr/>
          <p:nvPr/>
        </p:nvGrpSpPr>
        <p:grpSpPr>
          <a:xfrm>
            <a:off x="7168884" y="539343"/>
            <a:ext cx="3607370" cy="1267944"/>
            <a:chOff x="3088648" y="1245903"/>
            <a:chExt cx="2787615" cy="979811"/>
          </a:xfrm>
        </p:grpSpPr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2EC7DA9E-2869-DAB1-CFC2-C3C92B9F7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18208" y="1328994"/>
              <a:ext cx="2528493" cy="77799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9F21F23-237D-DFF7-9492-64408D4CF844}"/>
                </a:ext>
              </a:extLst>
            </p:cNvPr>
            <p:cNvSpPr/>
            <p:nvPr/>
          </p:nvSpPr>
          <p:spPr>
            <a:xfrm>
              <a:off x="3088648" y="1245903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7DBE1F-3566-18D5-7911-24877E2DA789}"/>
              </a:ext>
            </a:extLst>
          </p:cNvPr>
          <p:cNvGrpSpPr/>
          <p:nvPr/>
        </p:nvGrpSpPr>
        <p:grpSpPr>
          <a:xfrm>
            <a:off x="1396447" y="539343"/>
            <a:ext cx="3607370" cy="1267944"/>
            <a:chOff x="3670174" y="347077"/>
            <a:chExt cx="2787615" cy="979811"/>
          </a:xfrm>
        </p:grpSpPr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8CC6694F-B622-C15C-6471-EE01316A3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15279" y="427652"/>
              <a:ext cx="2742510" cy="81866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9A53604-2520-9706-8D5E-ADE960BCAB33}"/>
                </a:ext>
              </a:extLst>
            </p:cNvPr>
            <p:cNvSpPr/>
            <p:nvPr/>
          </p:nvSpPr>
          <p:spPr>
            <a:xfrm>
              <a:off x="3670174" y="347077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08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B015CEE-CEF3-3D49-830B-4F3E39667BA9}"/>
              </a:ext>
            </a:extLst>
          </p:cNvPr>
          <p:cNvSpPr txBox="1"/>
          <p:nvPr/>
        </p:nvSpPr>
        <p:spPr>
          <a:xfrm>
            <a:off x="302815" y="2275060"/>
            <a:ext cx="117016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Hyperledger FIREFLY : </a:t>
            </a:r>
            <a:r>
              <a:rPr lang="ko-KR" altLang="en-US" dirty="0"/>
              <a:t>안전한 </a:t>
            </a:r>
            <a:r>
              <a:rPr lang="en-US" altLang="ko-KR" dirty="0"/>
              <a:t>Web3 </a:t>
            </a:r>
            <a:r>
              <a:rPr lang="ko-KR" altLang="en-US" dirty="0"/>
              <a:t>애플리케이션 구축 및 확장이 가능한 오픈 소스 슈퍼 노드이다</a:t>
            </a:r>
            <a:r>
              <a:rPr lang="en-US" altLang="ko-KR" dirty="0"/>
              <a:t>. </a:t>
            </a:r>
            <a:r>
              <a:rPr lang="ko-KR" altLang="en-US" dirty="0"/>
              <a:t>애플리케이션과 기본 인프라 노드 사이에 위치해 추가 기능을 제공한다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기존에 있는 블록체인에 연결하여 스마트 계약</a:t>
            </a:r>
            <a:r>
              <a:rPr lang="en-US" altLang="ko-KR" dirty="0"/>
              <a:t>, </a:t>
            </a:r>
            <a:r>
              <a:rPr lang="ko-KR" altLang="en-US" dirty="0"/>
              <a:t>토큰</a:t>
            </a:r>
            <a:r>
              <a:rPr lang="en-US" altLang="ko-KR" dirty="0"/>
              <a:t>, </a:t>
            </a:r>
            <a:r>
              <a:rPr lang="ko-KR" altLang="en-US" dirty="0"/>
              <a:t>분산 데이터 관리에 사용할 수 있으며 </a:t>
            </a:r>
            <a:r>
              <a:rPr lang="en-US" altLang="ko-KR" dirty="0"/>
              <a:t>Hyperledger FABRIC </a:t>
            </a:r>
            <a:r>
              <a:rPr lang="ko-KR" altLang="en-US" dirty="0"/>
              <a:t>에도 연결할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관계 </a:t>
            </a:r>
            <a:r>
              <a:rPr lang="en-US" altLang="ko-KR" dirty="0"/>
              <a:t>: Hyperledger FIREFLY</a:t>
            </a:r>
            <a:r>
              <a:rPr lang="ko-KR" altLang="en-US" dirty="0"/>
              <a:t>는 </a:t>
            </a:r>
            <a:r>
              <a:rPr lang="en-US" altLang="ko-KR" dirty="0"/>
              <a:t>Hyperledger FABRIC</a:t>
            </a:r>
            <a:r>
              <a:rPr lang="ko-KR" altLang="en-US" dirty="0"/>
              <a:t>에 연결하여 여러 기능을 제공해주는 도구로 </a:t>
            </a:r>
            <a:r>
              <a:rPr lang="en-US" altLang="ko-KR" dirty="0"/>
              <a:t>Hyperledger FABRIC</a:t>
            </a:r>
            <a:r>
              <a:rPr lang="ko-KR" altLang="en-US" dirty="0"/>
              <a:t>보다 위에 있다고 할 수 있다</a:t>
            </a:r>
            <a:r>
              <a:rPr lang="en-US" altLang="ko-KR" dirty="0"/>
              <a:t>. 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89F31FDE-1671-FAA1-C095-FBED0884B04E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rot="10800000">
            <a:off x="5003818" y="1173315"/>
            <a:ext cx="2165067" cy="12700"/>
          </a:xfrm>
          <a:prstGeom prst="bentConnector3">
            <a:avLst>
              <a:gd name="adj1" fmla="val 50000"/>
            </a:avLst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A7BF9B9B-045F-37B9-2767-907EE40F3D02}"/>
              </a:ext>
            </a:extLst>
          </p:cNvPr>
          <p:cNvGrpSpPr/>
          <p:nvPr/>
        </p:nvGrpSpPr>
        <p:grpSpPr>
          <a:xfrm>
            <a:off x="7168884" y="539343"/>
            <a:ext cx="3607370" cy="1267944"/>
            <a:chOff x="3088648" y="1245903"/>
            <a:chExt cx="2787615" cy="979811"/>
          </a:xfrm>
        </p:grpSpPr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2EC7DA9E-2869-DAB1-CFC2-C3C92B9F7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18208" y="1328994"/>
              <a:ext cx="2528493" cy="77799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9F21F23-237D-DFF7-9492-64408D4CF844}"/>
                </a:ext>
              </a:extLst>
            </p:cNvPr>
            <p:cNvSpPr/>
            <p:nvPr/>
          </p:nvSpPr>
          <p:spPr>
            <a:xfrm>
              <a:off x="3088648" y="1245903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05AD86-CF27-0E24-C113-1D0FF3DC4E73}"/>
              </a:ext>
            </a:extLst>
          </p:cNvPr>
          <p:cNvGrpSpPr/>
          <p:nvPr/>
        </p:nvGrpSpPr>
        <p:grpSpPr>
          <a:xfrm>
            <a:off x="1396447" y="539343"/>
            <a:ext cx="3607370" cy="1267944"/>
            <a:chOff x="3161006" y="4816063"/>
            <a:chExt cx="2787615" cy="979811"/>
          </a:xfrm>
        </p:grpSpPr>
        <p:pic>
          <p:nvPicPr>
            <p:cNvPr id="3" name="그래픽 2">
              <a:extLst>
                <a:ext uri="{FF2B5EF4-FFF2-40B4-BE49-F238E27FC236}">
                  <a16:creationId xmlns:a16="http://schemas.microsoft.com/office/drawing/2014/main" id="{AD460198-B341-30A8-1B7D-1AF687E19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18208" y="4931527"/>
              <a:ext cx="2676177" cy="70385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34490DC-AFB1-7549-A262-81F3C338D01B}"/>
                </a:ext>
              </a:extLst>
            </p:cNvPr>
            <p:cNvSpPr/>
            <p:nvPr/>
          </p:nvSpPr>
          <p:spPr>
            <a:xfrm>
              <a:off x="3161006" y="4816063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926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B015CEE-CEF3-3D49-830B-4F3E39667BA9}"/>
              </a:ext>
            </a:extLst>
          </p:cNvPr>
          <p:cNvSpPr txBox="1"/>
          <p:nvPr/>
        </p:nvSpPr>
        <p:spPr>
          <a:xfrm>
            <a:off x="302815" y="2275060"/>
            <a:ext cx="117016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Hyperledger BESU :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  <a:r>
              <a:rPr lang="ko-KR" altLang="en-US" dirty="0"/>
              <a:t>로 작성된 </a:t>
            </a:r>
            <a:r>
              <a:rPr lang="ko-KR" altLang="en-US" dirty="0" err="1"/>
              <a:t>이더리움</a:t>
            </a:r>
            <a:r>
              <a:rPr lang="ko-KR" altLang="en-US" dirty="0"/>
              <a:t> 클라이언트다</a:t>
            </a:r>
            <a:r>
              <a:rPr lang="en-US" altLang="ko-KR" dirty="0"/>
              <a:t>. </a:t>
            </a:r>
            <a:r>
              <a:rPr lang="ko-KR" altLang="en-US" dirty="0" err="1"/>
              <a:t>이더리움</a:t>
            </a:r>
            <a:r>
              <a:rPr lang="ko-KR" altLang="en-US" dirty="0"/>
              <a:t> 블록체인에 트랜잭션을 보내는 것이 가능하며 합의 알고리즘을 가지고 있어 트랜잭션 유효성 검사</a:t>
            </a:r>
            <a:r>
              <a:rPr lang="en-US" altLang="ko-KR" dirty="0"/>
              <a:t>, </a:t>
            </a:r>
            <a:r>
              <a:rPr lang="ko-KR" altLang="en-US" dirty="0"/>
              <a:t>블록 생산과 관련된 기능들을 구현할 수 있다</a:t>
            </a:r>
            <a:r>
              <a:rPr lang="en-US" altLang="ko-KR" dirty="0"/>
              <a:t>. </a:t>
            </a:r>
            <a:r>
              <a:rPr lang="ko-KR" altLang="en-US" dirty="0"/>
              <a:t>작업 증명 및 </a:t>
            </a:r>
            <a:r>
              <a:rPr lang="en-US" altLang="ko-KR" dirty="0"/>
              <a:t>P2P </a:t>
            </a:r>
            <a:r>
              <a:rPr lang="ko-KR" altLang="en-US" dirty="0"/>
              <a:t>네트워크</a:t>
            </a:r>
            <a:r>
              <a:rPr lang="en-US" altLang="ko-KR" dirty="0"/>
              <a:t>, </a:t>
            </a:r>
            <a:r>
              <a:rPr lang="ko-KR" altLang="en-US" dirty="0"/>
              <a:t>모니터링 기능 또한 가지고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Hyperledger CALIPER : </a:t>
            </a:r>
            <a:r>
              <a:rPr lang="ko-KR" altLang="en-US" dirty="0"/>
              <a:t>블록체인 성능 벤치마크 프레임워크이다</a:t>
            </a:r>
            <a:r>
              <a:rPr lang="en-US" altLang="ko-KR" dirty="0"/>
              <a:t>. </a:t>
            </a:r>
            <a:r>
              <a:rPr lang="ko-KR" altLang="en-US" dirty="0"/>
              <a:t>다양한 테스트를 통해 성능 테스트 결과를 얻을 수 있으며 </a:t>
            </a:r>
            <a:r>
              <a:rPr lang="en-US" altLang="ko-KR" dirty="0"/>
              <a:t>Hyperledger BESU, Hyperledger FABRIC, </a:t>
            </a:r>
            <a:r>
              <a:rPr lang="ko-KR" altLang="en-US" dirty="0" err="1"/>
              <a:t>이더리움</a:t>
            </a:r>
            <a:r>
              <a:rPr lang="ko-KR" altLang="en-US" dirty="0"/>
              <a:t> 등에 연결하여 사용할 수 있다</a:t>
            </a:r>
            <a:r>
              <a:rPr lang="en-US" altLang="ko-KR" dirty="0"/>
              <a:t>. </a:t>
            </a:r>
            <a:r>
              <a:rPr lang="ko-KR" altLang="en-US" dirty="0"/>
              <a:t>트랜잭션</a:t>
            </a:r>
            <a:r>
              <a:rPr lang="en-US" altLang="ko-KR" dirty="0"/>
              <a:t>/</a:t>
            </a:r>
            <a:r>
              <a:rPr lang="ko-KR" altLang="en-US" dirty="0"/>
              <a:t>읽기 처리량</a:t>
            </a:r>
            <a:r>
              <a:rPr lang="en-US" altLang="ko-KR" dirty="0"/>
              <a:t>, </a:t>
            </a:r>
            <a:r>
              <a:rPr lang="ko-KR" altLang="en-US" dirty="0"/>
              <a:t>대기시간</a:t>
            </a:r>
            <a:r>
              <a:rPr lang="en-US" altLang="ko-KR" dirty="0"/>
              <a:t>, </a:t>
            </a:r>
            <a:r>
              <a:rPr lang="ko-KR" altLang="en-US" dirty="0"/>
              <a:t>리소스 소비 등의 지표를 얻을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Hyperledger CALIPER</a:t>
            </a:r>
            <a:r>
              <a:rPr lang="ko-KR" altLang="en-US" dirty="0"/>
              <a:t>은 블록체인의 성능 테스트 도구로 </a:t>
            </a:r>
            <a:r>
              <a:rPr lang="en-US" altLang="ko-KR" dirty="0"/>
              <a:t>Hyperledger BESU, Hyperledger FABRIC</a:t>
            </a:r>
            <a:r>
              <a:rPr lang="ko-KR" altLang="en-US" dirty="0"/>
              <a:t>에 사용하여 테스트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관계 </a:t>
            </a:r>
            <a:r>
              <a:rPr lang="en-US" altLang="ko-KR" dirty="0"/>
              <a:t>: Hyperledger CALIPER</a:t>
            </a:r>
            <a:r>
              <a:rPr lang="ko-KR" altLang="en-US" dirty="0"/>
              <a:t>는 </a:t>
            </a:r>
            <a:r>
              <a:rPr lang="en-US" altLang="ko-KR" dirty="0"/>
              <a:t>Hyperledger BESU, Hyperledger FABRIC </a:t>
            </a:r>
            <a:r>
              <a:rPr lang="ko-KR" altLang="en-US" dirty="0"/>
              <a:t>위에 있다고 할 수 있다</a:t>
            </a:r>
            <a:r>
              <a:rPr lang="en-US" altLang="ko-KR" dirty="0"/>
              <a:t>. 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89F31FDE-1671-FAA1-C095-FBED0884B04E}"/>
              </a:ext>
            </a:extLst>
          </p:cNvPr>
          <p:cNvCxnSpPr>
            <a:cxnSpLocks/>
            <a:stCxn id="11" idx="1"/>
            <a:endCxn id="3" idx="3"/>
          </p:cNvCxnSpPr>
          <p:nvPr/>
        </p:nvCxnSpPr>
        <p:spPr>
          <a:xfrm rot="10800000" flipV="1">
            <a:off x="4224894" y="646867"/>
            <a:ext cx="2421473" cy="464225"/>
          </a:xfrm>
          <a:prstGeom prst="bentConnector3">
            <a:avLst>
              <a:gd name="adj1" fmla="val 50000"/>
            </a:avLst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A7BF9B9B-045F-37B9-2767-907EE40F3D02}"/>
              </a:ext>
            </a:extLst>
          </p:cNvPr>
          <p:cNvGrpSpPr/>
          <p:nvPr/>
        </p:nvGrpSpPr>
        <p:grpSpPr>
          <a:xfrm>
            <a:off x="6646366" y="182644"/>
            <a:ext cx="2641485" cy="928448"/>
            <a:chOff x="3088648" y="1245903"/>
            <a:chExt cx="2787615" cy="979811"/>
          </a:xfrm>
        </p:grpSpPr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2EC7DA9E-2869-DAB1-CFC2-C3C92B9F7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18208" y="1328994"/>
              <a:ext cx="2528493" cy="77799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9F21F23-237D-DFF7-9492-64408D4CF844}"/>
                </a:ext>
              </a:extLst>
            </p:cNvPr>
            <p:cNvSpPr/>
            <p:nvPr/>
          </p:nvSpPr>
          <p:spPr>
            <a:xfrm>
              <a:off x="3088648" y="1245903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5727F85-8D11-3B5E-E935-3D6F1E6E6B1A}"/>
              </a:ext>
            </a:extLst>
          </p:cNvPr>
          <p:cNvGrpSpPr/>
          <p:nvPr/>
        </p:nvGrpSpPr>
        <p:grpSpPr>
          <a:xfrm>
            <a:off x="1583408" y="646869"/>
            <a:ext cx="2641485" cy="928448"/>
            <a:chOff x="8085802" y="4988863"/>
            <a:chExt cx="2200064" cy="77329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7DB0F1B-EB0E-86C6-98C2-56ED87C536A3}"/>
                </a:ext>
              </a:extLst>
            </p:cNvPr>
            <p:cNvSpPr/>
            <p:nvPr/>
          </p:nvSpPr>
          <p:spPr>
            <a:xfrm>
              <a:off x="8085802" y="4988863"/>
              <a:ext cx="2200064" cy="77329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래픽 3">
              <a:extLst>
                <a:ext uri="{FF2B5EF4-FFF2-40B4-BE49-F238E27FC236}">
                  <a16:creationId xmlns:a16="http://schemas.microsoft.com/office/drawing/2014/main" id="{BB70C428-4135-7A0E-6A92-D63FDE143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12276" y="5037761"/>
              <a:ext cx="2147115" cy="675497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CA03AF3-091D-4B18-E4D2-C72A971EBB82}"/>
              </a:ext>
            </a:extLst>
          </p:cNvPr>
          <p:cNvGrpSpPr/>
          <p:nvPr/>
        </p:nvGrpSpPr>
        <p:grpSpPr>
          <a:xfrm>
            <a:off x="6646367" y="1170711"/>
            <a:ext cx="2641484" cy="928447"/>
            <a:chOff x="101668" y="3581353"/>
            <a:chExt cx="2787615" cy="979811"/>
          </a:xfrm>
        </p:grpSpPr>
        <p:pic>
          <p:nvPicPr>
            <p:cNvPr id="16" name="그래픽 15">
              <a:extLst>
                <a:ext uri="{FF2B5EF4-FFF2-40B4-BE49-F238E27FC236}">
                  <a16:creationId xmlns:a16="http://schemas.microsoft.com/office/drawing/2014/main" id="{E8F57ED2-320D-02BB-F4BA-0C323720E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0492" y="3650009"/>
              <a:ext cx="2489966" cy="840462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95FB223-EB8A-70D4-5F4F-A9DB5C34D23D}"/>
                </a:ext>
              </a:extLst>
            </p:cNvPr>
            <p:cNvSpPr/>
            <p:nvPr/>
          </p:nvSpPr>
          <p:spPr>
            <a:xfrm>
              <a:off x="101668" y="3581353"/>
              <a:ext cx="2787615" cy="97981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5D4F2425-A88B-7204-137A-EB4076F57C0F}"/>
              </a:ext>
            </a:extLst>
          </p:cNvPr>
          <p:cNvCxnSpPr>
            <a:cxnSpLocks/>
            <a:stCxn id="17" idx="1"/>
            <a:endCxn id="3" idx="3"/>
          </p:cNvCxnSpPr>
          <p:nvPr/>
        </p:nvCxnSpPr>
        <p:spPr>
          <a:xfrm rot="10800000">
            <a:off x="4224893" y="1111093"/>
            <a:ext cx="2421474" cy="523842"/>
          </a:xfrm>
          <a:prstGeom prst="bentConnector3">
            <a:avLst>
              <a:gd name="adj1" fmla="val 50000"/>
            </a:avLst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83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1394</Words>
  <Application>Microsoft Office PowerPoint</Application>
  <PresentationFormat>와이드스크린</PresentationFormat>
  <Paragraphs>111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its</dc:creator>
  <cp:lastModifiedBy>its</cp:lastModifiedBy>
  <cp:revision>110</cp:revision>
  <dcterms:created xsi:type="dcterms:W3CDTF">2023-02-02T13:53:13Z</dcterms:created>
  <dcterms:modified xsi:type="dcterms:W3CDTF">2023-02-05T16:12:01Z</dcterms:modified>
</cp:coreProperties>
</file>