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6"/>
  </p:notesMasterIdLst>
  <p:handoutMasterIdLst>
    <p:handoutMasterId r:id="rId17"/>
  </p:handoutMasterIdLst>
  <p:sldIdLst>
    <p:sldId id="3288" r:id="rId2"/>
    <p:sldId id="3310" r:id="rId3"/>
    <p:sldId id="3312" r:id="rId4"/>
    <p:sldId id="3296" r:id="rId5"/>
    <p:sldId id="3301" r:id="rId6"/>
    <p:sldId id="3302" r:id="rId7"/>
    <p:sldId id="3305" r:id="rId8"/>
    <p:sldId id="3303" r:id="rId9"/>
    <p:sldId id="3306" r:id="rId10"/>
    <p:sldId id="3304" r:id="rId11"/>
    <p:sldId id="3308" r:id="rId12"/>
    <p:sldId id="3307" r:id="rId13"/>
    <p:sldId id="3309" r:id="rId14"/>
    <p:sldId id="3311" r:id="rId15"/>
  </p:sldIdLst>
  <p:sldSz cx="9145588" cy="5145088"/>
  <p:notesSz cx="6858000" cy="9144000"/>
  <p:custDataLst>
    <p:tags r:id="rId1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4999" indent="-1298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2256" indent="-2619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69514" indent="-3940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6771" indent="-5261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625803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5096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7612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601285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  <p15:guide id="9" orient="horz" pos="233">
          <p15:clr>
            <a:srgbClr val="A4A3A4"/>
          </p15:clr>
        </p15:guide>
        <p15:guide id="10" orient="horz" pos="2976">
          <p15:clr>
            <a:srgbClr val="A4A3A4"/>
          </p15:clr>
        </p15:guide>
        <p15:guide id="11" pos="2881">
          <p15:clr>
            <a:srgbClr val="A4A3A4"/>
          </p15:clr>
        </p15:guide>
        <p15:guide id="12" pos="5397">
          <p15:clr>
            <a:srgbClr val="A4A3A4"/>
          </p15:clr>
        </p15:guide>
        <p15:guide id="13" pos="267">
          <p15:clr>
            <a:srgbClr val="A4A3A4"/>
          </p15:clr>
        </p15:guide>
        <p15:guide id="14" pos="9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233"/>
    <a:srgbClr val="9F7B63"/>
    <a:srgbClr val="F48E77"/>
    <a:srgbClr val="A1BD70"/>
    <a:srgbClr val="889EB6"/>
    <a:srgbClr val="004236"/>
    <a:srgbClr val="169274"/>
    <a:srgbClr val="60AEA9"/>
    <a:srgbClr val="84004C"/>
    <a:srgbClr val="8B2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44" autoAdjust="0"/>
    <p:restoredTop sz="92986" autoAdjust="0"/>
  </p:normalViewPr>
  <p:slideViewPr>
    <p:cSldViewPr>
      <p:cViewPr varScale="1">
        <p:scale>
          <a:sx n="117" d="100"/>
          <a:sy n="117" d="100"/>
        </p:scale>
        <p:origin x="-542" y="-629"/>
      </p:cViewPr>
      <p:guideLst>
        <p:guide orient="horz" pos="328"/>
        <p:guide orient="horz" pos="4183"/>
        <p:guide orient="horz" pos="233"/>
        <p:guide orient="horz" pos="2976"/>
        <p:guide pos="4050"/>
        <p:guide pos="7588"/>
        <p:guide pos="376"/>
        <p:guide pos="1350"/>
        <p:guide pos="2881"/>
        <p:guide pos="5397"/>
        <p:guide pos="267"/>
        <p:guide pos="96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2403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4919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7435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9951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25443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5053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7562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00708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7"/>
          <p:cNvSpPr txBox="1"/>
          <p:nvPr userDrawn="1"/>
        </p:nvSpPr>
        <p:spPr>
          <a:xfrm>
            <a:off x="324322" y="196280"/>
            <a:ext cx="2503076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8" name="文本框 38"/>
          <p:cNvSpPr txBox="1"/>
          <p:nvPr userDrawn="1"/>
        </p:nvSpPr>
        <p:spPr>
          <a:xfrm>
            <a:off x="324322" y="489012"/>
            <a:ext cx="1939524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6381876"/>
      </p:ext>
    </p:extLst>
  </p:cSld>
  <p:clrMapOvr>
    <a:masterClrMapping/>
  </p:clrMapOvr>
  <p:transition spd="med" advClick="0" advTm="0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年度工作概述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196489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Annual work summary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2018/3/28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工作完成情况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85825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Job completion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2018/3/28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成功项目展示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606858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Successful project presentation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2018/3/28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明年工作计划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209313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plan for next yea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2018/3/28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81" y="205683"/>
            <a:ext cx="8231627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981" y="1200823"/>
            <a:ext cx="8231627" cy="3395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5087" cy="5145088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94"/>
            <a:ext cx="1797478" cy="507363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410"/>
            <a:ext cx="1796402" cy="61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2" tIns="32516" rIns="65032" bIns="32516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211680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901" y="274420"/>
            <a:ext cx="7887787" cy="993783"/>
          </a:xfrm>
          <a:prstGeom prst="rect">
            <a:avLst/>
          </a:prstGeom>
        </p:spPr>
        <p:txBody>
          <a:bodyPr vert="horz" lIns="65032" tIns="32516" rIns="65032" bIns="32516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901" y="1369841"/>
            <a:ext cx="7887787" cy="3264804"/>
          </a:xfrm>
          <a:prstGeom prst="rect">
            <a:avLst/>
          </a:prstGeom>
        </p:spPr>
        <p:txBody>
          <a:bodyPr vert="horz" lIns="65032" tIns="32516" rIns="65032" bIns="32516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901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336" y="4769032"/>
            <a:ext cx="3086918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496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83" r:id="rId2"/>
    <p:sldLayoutId id="2147483984" r:id="rId3"/>
    <p:sldLayoutId id="2147483985" r:id="rId4"/>
    <p:sldLayoutId id="2147483986" r:id="rId5"/>
    <p:sldLayoutId id="2147483980" r:id="rId6"/>
    <p:sldLayoutId id="2147483981" r:id="rId7"/>
    <p:sldLayoutId id="2147483987" r:id="rId8"/>
  </p:sldLayoutIdLst>
  <p:transition spd="med" advClick="0" advTm="0">
    <p:push dir="r"/>
  </p:transition>
  <p:txStyles>
    <p:titleStyle>
      <a:lvl1pPr algn="l" defTabSz="650321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80" indent="-162580" algn="l" defTabSz="650321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7741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290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3806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223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38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354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70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386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16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32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482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64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80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96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612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1285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0.jp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1.jp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2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.jpe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原创设计师QQ598969553      _5"/>
          <p:cNvSpPr>
            <a:spLocks noChangeArrowheads="1"/>
          </p:cNvSpPr>
          <p:nvPr/>
        </p:nvSpPr>
        <p:spPr bwMode="auto">
          <a:xfrm>
            <a:off x="1666125" y="1915180"/>
            <a:ext cx="58149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Dogs, Fried Chicken, or Blueberry Muffins?</a:t>
            </a:r>
            <a:endParaRPr lang="en-US" altLang="zh-CN" sz="24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7" name="原创设计师QQ598969553      _6"/>
          <p:cNvSpPr>
            <a:spLocks noChangeArrowheads="1"/>
          </p:cNvSpPr>
          <p:nvPr/>
        </p:nvSpPr>
        <p:spPr bwMode="auto">
          <a:xfrm>
            <a:off x="3780706" y="2488301"/>
            <a:ext cx="1512167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Team 8:</a:t>
            </a:r>
          </a:p>
          <a:p>
            <a:pPr algn="ctr">
              <a:buFont typeface="Arial" charset="0"/>
              <a:buNone/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Hongyu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Li</a:t>
            </a:r>
          </a:p>
          <a:p>
            <a:pPr algn="ctr">
              <a:buFont typeface="Arial" charset="0"/>
              <a:buNone/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Jia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Zheng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Arial" charset="0"/>
              <a:buNone/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Jiaqi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Dong</a:t>
            </a:r>
          </a:p>
          <a:p>
            <a:pPr algn="ctr">
              <a:buFont typeface="Arial" charset="0"/>
              <a:buNone/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Xiaochen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Fan</a:t>
            </a:r>
          </a:p>
          <a:p>
            <a:pPr algn="ctr">
              <a:buFont typeface="Arial" charset="0"/>
              <a:buNone/>
            </a:pP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原创设计师QQ598969553      _12"/>
          <p:cNvSpPr>
            <a:spLocks noChangeArrowheads="1"/>
          </p:cNvSpPr>
          <p:nvPr/>
        </p:nvSpPr>
        <p:spPr bwMode="auto">
          <a:xfrm>
            <a:off x="3646032" y="1211996"/>
            <a:ext cx="178151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Project 03</a:t>
            </a:r>
            <a:endParaRPr lang="en-US" altLang="zh-CN" sz="32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Could This Be Lov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4356010" y="-952812"/>
            <a:ext cx="433569" cy="433651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810782"/>
              </p:ext>
            </p:extLst>
          </p:nvPr>
        </p:nvGraphicFramePr>
        <p:xfrm>
          <a:off x="1476450" y="1276400"/>
          <a:ext cx="60970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412"/>
                <a:gridCol w="1219412"/>
                <a:gridCol w="1219412"/>
                <a:gridCol w="1219412"/>
                <a:gridCol w="1219412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Model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Feature extraction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CV error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Test error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Time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684" marR="7684" marT="7684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SVM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SIFT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0.4546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0.4917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7684" marR="7684" marT="7684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SVM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SURF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0.3208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0.325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7684" marR="7684" marT="7684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SVM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ORB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0.2167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0.225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7684" marR="7684" marT="7684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SVM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RGB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0.2579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0.2367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91</a:t>
                      </a:r>
                    </a:p>
                  </a:txBody>
                  <a:tcPr marL="7684" marR="7684" marT="7684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SVM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HOG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0.1867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0.205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7684" marR="7684" marT="768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31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audio>
              <p:cMediaNode vol="80000" numSld="999" showWhenStopped="0">
                <p:cTn id="2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Could This Be Lov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4356010" y="-952812"/>
            <a:ext cx="433569" cy="43365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594" y="743744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7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audio>
              <p:cMediaNode vol="80000" numSld="999" showWhenStopped="0">
                <p:cTn id="2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Could This Be Lov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4356010" y="-952812"/>
            <a:ext cx="433569" cy="4336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93" y="1234347"/>
            <a:ext cx="8029180" cy="267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7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audio>
              <p:cMediaNode vol="80000" numSld="999" showWhenStopped="0">
                <p:cTn id="2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Could This Be Lov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4356010" y="-952812"/>
            <a:ext cx="433569" cy="43365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749" y="430845"/>
            <a:ext cx="6707176" cy="430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6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audio>
              <p:cMediaNode vol="80000" numSld="999" showWhenStopped="0">
                <p:cTn id="2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Could This Be Lov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4356010" y="-952812"/>
            <a:ext cx="433569" cy="433651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360760"/>
              </p:ext>
            </p:extLst>
          </p:nvPr>
        </p:nvGraphicFramePr>
        <p:xfrm>
          <a:off x="1500070" y="923568"/>
          <a:ext cx="60970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412"/>
                <a:gridCol w="1219412"/>
                <a:gridCol w="1219412"/>
                <a:gridCol w="1219412"/>
                <a:gridCol w="1219412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Model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Feature extraction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CV error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Test error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Time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684" marR="7684" marT="7684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GBM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SIFT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0.2658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0.2716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252</a:t>
                      </a:r>
                    </a:p>
                  </a:txBody>
                  <a:tcPr marL="7684" marR="7684" marT="7684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GBM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RGB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0.1279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0.13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68</a:t>
                      </a:r>
                    </a:p>
                  </a:txBody>
                  <a:tcPr marL="7684" marR="7684" marT="7684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Xgboost</a:t>
                      </a:r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RGB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0.117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0.1683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18</a:t>
                      </a:r>
                    </a:p>
                  </a:txBody>
                  <a:tcPr marL="7684" marR="7684" marT="7684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RF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RGB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0.108333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0.145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24</a:t>
                      </a:r>
                    </a:p>
                  </a:txBody>
                  <a:tcPr marL="7684" marR="7684" marT="7684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SVM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HOG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0.1867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0.205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7684" marR="7684" marT="7684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46798" y="3420367"/>
            <a:ext cx="6179983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Compared to baseline (GBM+SIFT), </a:t>
            </a:r>
            <a:r>
              <a:rPr lang="en-US" altLang="zh-CN" dirty="0" err="1" smtClean="0"/>
              <a:t>Xgboost+RGB</a:t>
            </a:r>
            <a:r>
              <a:rPr lang="en-US" altLang="zh-CN" dirty="0" smtClean="0"/>
              <a:t> is better in each aspects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397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audio>
              <p:cMediaNode vol="80000" numSld="999" showWhenStopped="0">
                <p:cTn id="2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66805" y="628328"/>
            <a:ext cx="712879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Feature </a:t>
            </a:r>
            <a:r>
              <a:rPr lang="en-US" altLang="zh-CN" sz="2400" b="1" dirty="0" smtClean="0"/>
              <a:t>extraction: 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SIFT, RGB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HOG </a:t>
            </a:r>
            <a:r>
              <a:rPr lang="en-US" altLang="zh-CN" sz="2000" dirty="0"/>
              <a:t>(histogram of oriented gradients</a:t>
            </a:r>
            <a:r>
              <a:rPr lang="en-US" altLang="zh-CN" sz="2000" dirty="0" smtClean="0"/>
              <a:t>)—similar with RGB, extract features as black and white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ORB (Oriented FAST and rotated BRIEF</a:t>
            </a:r>
            <a:r>
              <a:rPr lang="en-US" altLang="zh-CN" sz="2000" dirty="0" smtClean="0"/>
              <a:t>)—similar with SIFT, </a:t>
            </a:r>
            <a:r>
              <a:rPr lang="en-US" altLang="zh-CN" sz="2000" dirty="0" smtClean="0"/>
              <a:t>a fast and efficient alternative to SIFT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SURF (speeded up </a:t>
            </a:r>
            <a:r>
              <a:rPr lang="en-US" altLang="zh-CN" sz="2000" dirty="0" smtClean="0"/>
              <a:t>robust </a:t>
            </a:r>
            <a:r>
              <a:rPr lang="en-US" altLang="zh-CN" sz="2000" dirty="0"/>
              <a:t>features</a:t>
            </a:r>
            <a:r>
              <a:rPr lang="en-US" altLang="zh-CN" sz="2000" dirty="0" smtClean="0"/>
              <a:t>)—classic method of feature extraction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306090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66805" y="844352"/>
            <a:ext cx="7128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Model</a:t>
            </a:r>
            <a:r>
              <a:rPr lang="en-US" altLang="zh-CN" sz="2400" b="1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GBM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Xgboost</a:t>
            </a:r>
            <a:r>
              <a:rPr lang="en-US" altLang="zh-CN" sz="2000" dirty="0" smtClean="0"/>
              <a:t>—similar with GBM, a boosting algorithm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Random Forest—decision tree algorithm, not additive model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SVM (supporting vector machine)—when feature extraction is done, seems like supporting vector; therefore, try SVM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50167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Could This Be Lov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4356010" y="-952812"/>
            <a:ext cx="433569" cy="433651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46617"/>
              </p:ext>
            </p:extLst>
          </p:nvPr>
        </p:nvGraphicFramePr>
        <p:xfrm>
          <a:off x="1476450" y="844352"/>
          <a:ext cx="609706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412"/>
                <a:gridCol w="1219412"/>
                <a:gridCol w="1219412"/>
                <a:gridCol w="1219412"/>
                <a:gridCol w="1219412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Model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Feature extraction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CV error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Test error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Time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684" marR="7684" marT="7684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GBM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SIFT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0.2658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0.2716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252</a:t>
                      </a:r>
                    </a:p>
                  </a:txBody>
                  <a:tcPr marL="7684" marR="7684" marT="7684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GBM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SIFT+PCA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0.2725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0.2883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102</a:t>
                      </a:r>
                    </a:p>
                  </a:txBody>
                  <a:tcPr marL="7684" marR="7684" marT="7684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GBM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SIFT+TSNE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0.43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0.7033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22</a:t>
                      </a:r>
                    </a:p>
                  </a:txBody>
                  <a:tcPr marL="7684" marR="7684" marT="7684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GBM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SIFT+LLE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0.4821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0.6467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32</a:t>
                      </a:r>
                    </a:p>
                  </a:txBody>
                  <a:tcPr marL="7684" marR="7684" marT="7684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GBM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SIFT+ISOMAP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0.3912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0.755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32</a:t>
                      </a:r>
                    </a:p>
                  </a:txBody>
                  <a:tcPr marL="7684" marR="7684" marT="7684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GBM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RGB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0.1279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0.13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68</a:t>
                      </a:r>
                    </a:p>
                  </a:txBody>
                  <a:tcPr marL="7684" marR="7684" marT="7684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GBM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RGB+TSNE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0.3667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0.6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18</a:t>
                      </a:r>
                    </a:p>
                  </a:txBody>
                  <a:tcPr marL="7684" marR="7684" marT="7684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GBM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RGB+PCA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0.2625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0.3933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27</a:t>
                      </a:r>
                    </a:p>
                  </a:txBody>
                  <a:tcPr marL="7684" marR="7684" marT="768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audio>
              <p:cMediaNode vol="80000" numSld="999" showWhenStopped="0">
                <p:cTn id="2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Could This Be Lov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4356010" y="-952812"/>
            <a:ext cx="433569" cy="43365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30" y="772344"/>
            <a:ext cx="4199592" cy="335810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790" y="943644"/>
            <a:ext cx="4074158" cy="3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20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audio>
              <p:cMediaNode vol="80000" numSld="999" showWhenStopped="0">
                <p:cTn id="2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Could This Be Lov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4356010" y="-952812"/>
            <a:ext cx="433569" cy="433651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003641"/>
              </p:ext>
            </p:extLst>
          </p:nvPr>
        </p:nvGraphicFramePr>
        <p:xfrm>
          <a:off x="1476450" y="1348408"/>
          <a:ext cx="60970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412"/>
                <a:gridCol w="1219412"/>
                <a:gridCol w="1219412"/>
                <a:gridCol w="1219412"/>
                <a:gridCol w="1219412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Model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Feature extraction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CV error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Test error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Time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684" marR="7684" marT="7684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Xgboost</a:t>
                      </a:r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RGB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0.117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0.1683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18</a:t>
                      </a:r>
                    </a:p>
                  </a:txBody>
                  <a:tcPr marL="7684" marR="7684" marT="7684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Xgboost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HOG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0.216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0.295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7684" marR="7684" marT="7684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Xgboost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ORB(500)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0.256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0.3533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</a:p>
                  </a:txBody>
                  <a:tcPr marL="7684" marR="7684" marT="7684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Xgboost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ORB(50)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0.243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0.325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</a:p>
                  </a:txBody>
                  <a:tcPr marL="7684" marR="7684" marT="7684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Xgboost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SURF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0.278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0.36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11</a:t>
                      </a:r>
                    </a:p>
                  </a:txBody>
                  <a:tcPr marL="7684" marR="7684" marT="768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04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audio>
              <p:cMediaNode vol="80000" numSld="999" showWhenStopped="0">
                <p:cTn id="2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Could This Be Lov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4356010" y="-952812"/>
            <a:ext cx="433569" cy="43365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47" y="916360"/>
            <a:ext cx="4052347" cy="32403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337" y="1060376"/>
            <a:ext cx="3909897" cy="312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7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audio>
              <p:cMediaNode vol="80000" numSld="999" showWhenStopped="0">
                <p:cTn id="2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Could This Be Lov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4356010" y="-952812"/>
            <a:ext cx="433569" cy="433651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791910"/>
              </p:ext>
            </p:extLst>
          </p:nvPr>
        </p:nvGraphicFramePr>
        <p:xfrm>
          <a:off x="1476450" y="1510432"/>
          <a:ext cx="60970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412"/>
                <a:gridCol w="1219412"/>
                <a:gridCol w="1219412"/>
                <a:gridCol w="1219412"/>
                <a:gridCol w="1219412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Model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Feature extraction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CV error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Test error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Time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684" marR="7684" marT="7684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RF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SIFT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0.279167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0.298333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55</a:t>
                      </a:r>
                    </a:p>
                  </a:txBody>
                  <a:tcPr marL="7684" marR="7684" marT="7684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RF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RGB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0.108333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0.145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24</a:t>
                      </a:r>
                    </a:p>
                  </a:txBody>
                  <a:tcPr marL="7684" marR="7684" marT="7684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RF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HOG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0.19375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0.248333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7684" marR="7684" marT="7684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RF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ORB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0.26875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0.31</a:t>
                      </a: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</a:p>
                  </a:txBody>
                  <a:tcPr marL="7684" marR="7684" marT="768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89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audio>
              <p:cMediaNode vol="80000" numSld="999" showWhenStopped="0">
                <p:cTn id="2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Could This Be Lov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4356010" y="-952812"/>
            <a:ext cx="433569" cy="4336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46" y="1163623"/>
            <a:ext cx="4133884" cy="2554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86" y="1302387"/>
            <a:ext cx="3951356" cy="24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7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audio>
              <p:cMediaNode vol="80000" numSld="999" showWhenStopped="0">
                <p:cTn id="2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3FDE6F3-C2C1-497D-9AC0-D418F52504A2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1.pptx"/>
</p:tagLst>
</file>

<file path=ppt/theme/theme1.xml><?xml version="1.0" encoding="utf-8"?>
<a:theme xmlns:a="http://schemas.openxmlformats.org/drawingml/2006/main" name="1_自定义设计方案">
  <a:themeElements>
    <a:clrScheme name="自定义 103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4957"/>
      </a:accent1>
      <a:accent2>
        <a:srgbClr val="7F7F7F"/>
      </a:accent2>
      <a:accent3>
        <a:srgbClr val="FF4957"/>
      </a:accent3>
      <a:accent4>
        <a:srgbClr val="7F7F7F"/>
      </a:accent4>
      <a:accent5>
        <a:srgbClr val="FF4957"/>
      </a:accent5>
      <a:accent6>
        <a:srgbClr val="7F7F7F"/>
      </a:accent6>
      <a:hlink>
        <a:srgbClr val="007FA2"/>
      </a:hlink>
      <a:folHlink>
        <a:srgbClr val="FF495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319</Words>
  <Application>Microsoft Office PowerPoint</Application>
  <PresentationFormat>自定义</PresentationFormat>
  <Paragraphs>192</Paragraphs>
  <Slides>14</Slides>
  <Notes>14</Notes>
  <HiddenSlides>0</HiddenSlides>
  <MMClips>11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http://www.ypppt.com/</cp:keywords>
  <cp:lastModifiedBy/>
  <cp:revision>1</cp:revision>
  <dcterms:created xsi:type="dcterms:W3CDTF">2016-10-17T14:00:15Z</dcterms:created>
  <dcterms:modified xsi:type="dcterms:W3CDTF">2018-03-28T18:15:07Z</dcterms:modified>
</cp:coreProperties>
</file>