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39319200" cy="32918400"/>
  <p:notesSz cx="6858000" cy="9144000"/>
  <p:embeddedFontLst>
    <p:embeddedFont>
      <p:font typeface="Helvetica Neue" panose="02000503000000020004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2384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iSamRng7UNpSk8ZnFylPJQ7AHf0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tefan Caldararu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00"/>
    <a:srgbClr val="FFD700"/>
    <a:srgbClr val="FFD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4"/>
    <p:restoredTop sz="96158"/>
  </p:normalViewPr>
  <p:slideViewPr>
    <p:cSldViewPr snapToGrid="0">
      <p:cViewPr>
        <p:scale>
          <a:sx n="32" d="100"/>
          <a:sy n="32" d="100"/>
        </p:scale>
        <p:origin x="1928" y="136"/>
      </p:cViewPr>
      <p:guideLst>
        <p:guide orient="horz" pos="10368"/>
        <p:guide pos="123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14" Type="http://customschemas.google.com/relationships/presentationmetadata" Target="metadata"/><Relationship Id="rId15" Type="http://schemas.openxmlformats.org/officeDocument/2006/relationships/commentAuthors" Target="commentAuthor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85913" y="1143000"/>
            <a:ext cx="36861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879a1fdd1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g21879a1fdd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85913" y="1143000"/>
            <a:ext cx="368617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184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948940" y="5387342"/>
            <a:ext cx="33421200" cy="11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4914900" y="17289782"/>
            <a:ext cx="29489400" cy="79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/>
            </a:lvl1pPr>
            <a:lvl2pPr lvl="1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/>
            </a:lvl2pPr>
            <a:lvl3pPr lvl="2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/>
            </a:lvl3pPr>
            <a:lvl4pPr lvl="3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4pPr>
            <a:lvl5pPr lvl="4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5pPr>
            <a:lvl6pPr lvl="5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6pPr>
            <a:lvl7pPr lvl="6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7pPr>
            <a:lvl8pPr lvl="7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8pPr>
            <a:lvl9pPr lvl="8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18428507" y="11461800"/>
            <a:ext cx="27896700" cy="84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226364" y="3229350"/>
            <a:ext cx="27896700" cy="24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2682718" y="8206749"/>
            <a:ext cx="33912900" cy="13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0"/>
              <a:buFont typeface="Calibri"/>
              <a:buNone/>
              <a:defRPr sz="28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2682718" y="22029429"/>
            <a:ext cx="339129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9600"/>
              <a:buNone/>
              <a:defRPr sz="96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8640"/>
              <a:buNone/>
              <a:defRPr sz="864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888888"/>
              </a:buClr>
              <a:buSzPts val="7680"/>
              <a:buNone/>
              <a:defRPr sz="768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2703195" y="1752607"/>
            <a:ext cx="339129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2703195" y="8763000"/>
            <a:ext cx="167106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19905345" y="8763000"/>
            <a:ext cx="167106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2708316" y="1752607"/>
            <a:ext cx="339129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2708321" y="8069582"/>
            <a:ext cx="166338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2708321" y="12024360"/>
            <a:ext cx="16633800" cy="17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19905347" y="8069582"/>
            <a:ext cx="167157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1520"/>
              <a:buNone/>
              <a:defRPr sz="11520" b="1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  <a:defRPr sz="9600" b="1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None/>
              <a:defRPr sz="8640" b="1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19905347" y="12024360"/>
            <a:ext cx="16715700" cy="17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2703195" y="1752607"/>
            <a:ext cx="339129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2708316" y="2194560"/>
            <a:ext cx="12681600" cy="7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6715781" y="4739647"/>
            <a:ext cx="1990530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20396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5360"/>
              <a:buChar char="•"/>
              <a:defRPr sz="15360"/>
            </a:lvl1pPr>
            <a:lvl2pPr marL="914400" lvl="1" indent="-108204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2pPr>
            <a:lvl3pPr marL="1371600" lvl="2" indent="-96012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Char char="•"/>
              <a:defRPr sz="11520"/>
            </a:lvl3pPr>
            <a:lvl4pPr marL="1828800" lvl="3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4pPr>
            <a:lvl5pPr marL="2286000" lvl="4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5pPr>
            <a:lvl6pPr marL="2743200" lvl="5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6pPr>
            <a:lvl7pPr marL="3200400" lvl="6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7pPr>
            <a:lvl8pPr marL="3657600" lvl="7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8pPr>
            <a:lvl9pPr marL="4114800" lvl="8" indent="-8382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Char char="•"/>
              <a:defRPr sz="96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2708316" y="9875520"/>
            <a:ext cx="126816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2708316" y="2194560"/>
            <a:ext cx="12681600" cy="7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60"/>
              <a:buFont typeface="Calibri"/>
              <a:buNone/>
              <a:defRPr sz="1536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16715781" y="4739647"/>
            <a:ext cx="1990530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2708316" y="9875520"/>
            <a:ext cx="126816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7680"/>
              <a:buNone/>
              <a:defRPr sz="7680"/>
            </a:lvl1pPr>
            <a:lvl2pPr marL="914400" lvl="1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2pPr>
            <a:lvl3pPr marL="1371600" lvl="2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760"/>
              <a:buNone/>
              <a:defRPr sz="5760"/>
            </a:lvl3pPr>
            <a:lvl4pPr marL="1828800" lvl="3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4pPr>
            <a:lvl5pPr marL="2286000" lvl="4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5pPr>
            <a:lvl6pPr marL="2743200" lvl="5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6pPr>
            <a:lvl7pPr marL="3200400" lvl="6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7pPr>
            <a:lvl8pPr marL="3657600" lvl="7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8pPr>
            <a:lvl9pPr marL="4114800" lvl="8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2703195" y="1752607"/>
            <a:ext cx="339129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9216405" y="2249700"/>
            <a:ext cx="20886300" cy="339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703195" y="1752607"/>
            <a:ext cx="339129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120"/>
              <a:buFont typeface="Calibri"/>
              <a:buNone/>
              <a:defRPr sz="211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703195" y="8763000"/>
            <a:ext cx="339129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1082040" algn="l" rtl="0">
              <a:lnSpc>
                <a:spcPct val="90000"/>
              </a:lnSpc>
              <a:spcBef>
                <a:spcPts val="480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Arial"/>
              <a:buChar char="•"/>
              <a:defRPr sz="1343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6012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1520"/>
              <a:buFont typeface="Arial"/>
              <a:buChar char="•"/>
              <a:defRPr sz="115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3820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•"/>
              <a:defRPr sz="9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77239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7724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8640"/>
              <a:buFont typeface="Arial"/>
              <a:buChar char="•"/>
              <a:defRPr sz="86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70319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3024485" y="30510487"/>
            <a:ext cx="13270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7769185" y="30510487"/>
            <a:ext cx="88467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76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127">
            <a:extLst>
              <a:ext uri="{FF2B5EF4-FFF2-40B4-BE49-F238E27FC236}">
                <a16:creationId xmlns:a16="http://schemas.microsoft.com/office/drawing/2014/main" id="{21B4DBA3-0C68-F76E-AFBD-71CCD2E3404D}"/>
              </a:ext>
            </a:extLst>
          </p:cNvPr>
          <p:cNvSpPr/>
          <p:nvPr/>
        </p:nvSpPr>
        <p:spPr>
          <a:xfrm>
            <a:off x="1" y="17344"/>
            <a:ext cx="39319200" cy="39162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2AE8C33-3510-CDD3-8193-781FF4F74AB6}"/>
              </a:ext>
            </a:extLst>
          </p:cNvPr>
          <p:cNvSpPr/>
          <p:nvPr/>
        </p:nvSpPr>
        <p:spPr>
          <a:xfrm>
            <a:off x="98789" y="4086059"/>
            <a:ext cx="10562924" cy="28778494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Google Shape;99;g21879a1fdd1_1_0"/>
          <p:cNvSpPr txBox="1"/>
          <p:nvPr/>
        </p:nvSpPr>
        <p:spPr>
          <a:xfrm>
            <a:off x="6406226" y="369405"/>
            <a:ext cx="28280799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0" name="Google Shape;100;g21879a1fdd1_1_0"/>
          <p:cNvSpPr txBox="1"/>
          <p:nvPr/>
        </p:nvSpPr>
        <p:spPr>
          <a:xfrm>
            <a:off x="7747828" y="2953278"/>
            <a:ext cx="25233788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dirty="0">
              <a:solidFill>
                <a:schemeClr val="dk1"/>
              </a:solidFill>
            </a:endParaRPr>
          </a:p>
        </p:txBody>
      </p:sp>
      <p:grpSp>
        <p:nvGrpSpPr>
          <p:cNvPr id="103" name="Google Shape;103;g21879a1fdd1_1_0"/>
          <p:cNvGrpSpPr/>
          <p:nvPr/>
        </p:nvGrpSpPr>
        <p:grpSpPr>
          <a:xfrm>
            <a:off x="320243" y="155585"/>
            <a:ext cx="5646002" cy="2265078"/>
            <a:chOff x="235079" y="502910"/>
            <a:chExt cx="5888746" cy="2151490"/>
          </a:xfrm>
          <a:noFill/>
        </p:grpSpPr>
        <p:sp>
          <p:nvSpPr>
            <p:cNvPr id="104" name="Google Shape;104;g21879a1fdd1_1_0"/>
            <p:cNvSpPr/>
            <p:nvPr/>
          </p:nvSpPr>
          <p:spPr>
            <a:xfrm>
              <a:off x="276225" y="647700"/>
              <a:ext cx="5847600" cy="2006700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5" name="Google Shape;105;g21879a1fdd1_1_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5079" y="502910"/>
              <a:ext cx="5439379" cy="1849390"/>
            </a:xfrm>
            <a:prstGeom prst="rect">
              <a:avLst/>
            </a:prstGeom>
            <a:grpFill/>
            <a:ln>
              <a:noFill/>
            </a:ln>
          </p:spPr>
        </p:pic>
      </p:grpSp>
      <p:sp>
        <p:nvSpPr>
          <p:cNvPr id="106" name="Google Shape;106;g21879a1fdd1_1_0"/>
          <p:cNvSpPr txBox="1"/>
          <p:nvPr/>
        </p:nvSpPr>
        <p:spPr>
          <a:xfrm>
            <a:off x="359693" y="2454563"/>
            <a:ext cx="7069875" cy="1311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130" name="Google Shape;102;g21879a1fdd1_1_0">
            <a:extLst>
              <a:ext uri="{FF2B5EF4-FFF2-40B4-BE49-F238E27FC236}">
                <a16:creationId xmlns:a16="http://schemas.microsoft.com/office/drawing/2014/main" id="{B4BB8307-51E3-AE19-BDA4-1D90137AE67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r="60925" b="6270"/>
          <a:stretch/>
        </p:blipFill>
        <p:spPr>
          <a:xfrm>
            <a:off x="34452069" y="2575961"/>
            <a:ext cx="4507438" cy="1153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01;g21879a1fdd1_1_0">
            <a:extLst>
              <a:ext uri="{FF2B5EF4-FFF2-40B4-BE49-F238E27FC236}">
                <a16:creationId xmlns:a16="http://schemas.microsoft.com/office/drawing/2014/main" id="{93054878-D2F2-2810-D73D-69051D3470B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038068" y="16364"/>
            <a:ext cx="3960889" cy="246095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TextBox 131"/>
          <p:cNvSpPr txBox="1"/>
          <p:nvPr/>
        </p:nvSpPr>
        <p:spPr>
          <a:xfrm>
            <a:off x="914400" y="457200"/>
            <a:ext cx="37490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/>
            <a:r>
              <a:rPr sz="6000" b="1"/>
              <a:t>FNODE: Flow-Matching for data-driven simulation of constrained multibody systems</a:t>
            </a:r>
          </a:p>
          <a:p>
            <a:pPr algn="ctr"/>
            <a:r>
              <a:rPr sz="3600"/>
              <a:t>Hongyu Wang¹, Jingquan Wang¹, Dan Negrut¹</a:t>
            </a:r>
          </a:p>
          <a:p>
            <a:pPr algn="ctr"/>
            <a:r>
              <a:rPr sz="3200"/>
              <a:t>¹University of Wisconsin-Madison</a:t>
            </a:r>
          </a:p>
        </p:txBody>
      </p:sp>
      <p:sp>
        <p:nvSpPr>
          <p:cNvPr id="133" name="Rectangle 132"/>
          <p:cNvSpPr/>
          <p:nvPr/>
        </p:nvSpPr>
        <p:spPr>
          <a:xfrm>
            <a:off x="914400" y="4114800"/>
            <a:ext cx="18288000" cy="12801600"/>
          </a:xfrm>
          <a:prstGeom prst="rect">
            <a:avLst/>
          </a:prstGeom>
          <a:solidFill>
            <a:srgbClr val="FAFAFA"/>
          </a:solidFill>
          <a:ln w="38100">
            <a:solidFill>
              <a:srgbClr val="2F55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4" name="TextBox 133"/>
          <p:cNvSpPr txBox="1"/>
          <p:nvPr/>
        </p:nvSpPr>
        <p:spPr>
          <a:xfrm>
            <a:off x="1371600" y="4389120"/>
            <a:ext cx="17373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4800" b="1"/>
              <a:t>Introduction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371600" y="6400800"/>
            <a:ext cx="17373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/>
            <a:r>
              <a:t>• </a:t>
            </a:r>
            <a:r>
              <a:rPr sz="4800" b="0"/>
              <a:t>Multibody dynamics is vital in engineering and science.</a:t>
            </a:r>
          </a:p>
          <a:p>
            <a:pPr/>
            <a:r>
              <a:t>• </a:t>
            </a:r>
            <a:r>
              <a:rPr sz="4800" b="0"/>
              <a:t>Used in robotics, vehicle dynamics, and biomechanics.</a:t>
            </a:r>
          </a:p>
          <a:p>
            <a:pPr/>
            <a:r>
              <a:t>• </a:t>
            </a:r>
            <a:r>
              <a:rPr sz="4800" b="0"/>
              <a:t>Traditional methods face challenges with complex dynamics.</a:t>
            </a:r>
          </a:p>
          <a:p>
            <a:pPr/>
            <a:r>
              <a:t>• </a:t>
            </a:r>
            <a:r>
              <a:rPr sz="4800" b="0"/>
              <a:t>Machine learning offers data-driven simulation.</a:t>
            </a:r>
          </a:p>
          <a:p>
            <a:pPr/>
            <a:r>
              <a:t>• </a:t>
            </a:r>
            <a:r>
              <a:rPr sz="4800" b="0"/>
              <a:t>LSTM and FCNNs struggle with long-term predictions.</a:t>
            </a:r>
          </a:p>
          <a:p>
            <a:pPr/>
            <a:r>
              <a:t>• </a:t>
            </a:r>
            <a:r>
              <a:rPr sz="4800" b="0"/>
              <a:t>Neural ODEs face computational bottlenecks.</a:t>
            </a:r>
          </a:p>
          <a:p>
            <a:pPr/>
            <a:r>
              <a:t>• </a:t>
            </a:r>
            <a:r>
              <a:rPr sz="4800" b="0"/>
              <a:t>Flow-matching algorithms improve learning vector fields.</a:t>
            </a:r>
          </a:p>
          <a:p>
            <a:pPr/>
            <a:r>
              <a:t>• </a:t>
            </a:r>
            <a:r>
              <a:rPr sz="4800" b="0"/>
              <a:t>FNODE enhances efficiency and accuracy.</a:t>
            </a:r>
          </a:p>
        </p:txBody>
      </p:sp>
      <p:sp>
        <p:nvSpPr>
          <p:cNvPr id="136" name="Rectangle 135"/>
          <p:cNvSpPr/>
          <p:nvPr/>
        </p:nvSpPr>
        <p:spPr>
          <a:xfrm>
            <a:off x="20116800" y="4114800"/>
            <a:ext cx="18288000" cy="12801600"/>
          </a:xfrm>
          <a:prstGeom prst="rect">
            <a:avLst/>
          </a:prstGeom>
          <a:solidFill>
            <a:srgbClr val="FAFAFA"/>
          </a:solidFill>
          <a:ln w="38100">
            <a:solidFill>
              <a:srgbClr val="2F55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7" name="TextBox 136"/>
          <p:cNvSpPr txBox="1"/>
          <p:nvPr/>
        </p:nvSpPr>
        <p:spPr>
          <a:xfrm>
            <a:off x="20574000" y="4389120"/>
            <a:ext cx="17373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4800" b="1"/>
              <a:t>Methodology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0574000" y="6400800"/>
            <a:ext cx="17373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/>
            <a:r>
              <a:t>• </a:t>
            </a:r>
            <a:r>
              <a:rPr sz="4800" b="0"/>
              <a:t>FNODE uses multibody dynamics with Lagrange multipliers for constraints.</a:t>
            </a:r>
          </a:p>
          <a:p>
            <a:pPr/>
            <a:r>
              <a:t>• </a:t>
            </a:r>
            <a:r>
              <a:rPr sz="4800" b="0"/>
              <a:t>Operates on an augmented state space to model acceleration directly.</a:t>
            </a:r>
          </a:p>
          <a:p>
            <a:pPr/>
            <a:r>
              <a:t>• </a:t>
            </a:r>
            <a:r>
              <a:rPr sz="4800" b="0"/>
              <a:t>Eliminates the need for ODE solvers in backpropagation.</a:t>
            </a:r>
          </a:p>
          <a:p>
            <a:pPr/>
            <a:r>
              <a:t>• </a:t>
            </a:r>
            <a:r>
              <a:rPr sz="4800" b="0"/>
              <a:t>Improves computational efficiency while maintaining accuracy.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0574000" y="11887200"/>
            <a:ext cx="17373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/>
            <a:r>
              <a:t>• </a:t>
            </a:r>
            <a:r>
              <a:rPr sz="4800" b="0"/>
              <a:t>Uses FFT-based spectral differentiation for periodic systems.</a:t>
            </a:r>
          </a:p>
          <a:p>
            <a:pPr/>
            <a:r>
              <a:t>• </a:t>
            </a:r>
            <a:r>
              <a:rPr sz="4800" b="0"/>
              <a:t>Finite difference methods are applied for non-periodic datasets.</a:t>
            </a:r>
          </a:p>
          <a:p>
            <a:pPr/>
            <a:r>
              <a:t>• </a:t>
            </a:r>
            <a:r>
              <a:rPr sz="4800" b="0"/>
              <a:t>Trained with Adam optimizer for stable convergence.</a:t>
            </a:r>
          </a:p>
        </p:txBody>
      </p:sp>
      <p:sp>
        <p:nvSpPr>
          <p:cNvPr id="140" name="Rectangle 139"/>
          <p:cNvSpPr/>
          <p:nvPr/>
        </p:nvSpPr>
        <p:spPr>
          <a:xfrm>
            <a:off x="914400" y="17373600"/>
            <a:ext cx="18288000" cy="13716000"/>
          </a:xfrm>
          <a:prstGeom prst="rect">
            <a:avLst/>
          </a:prstGeom>
          <a:solidFill>
            <a:srgbClr val="FAFAFA"/>
          </a:solidFill>
          <a:ln w="38100">
            <a:solidFill>
              <a:srgbClr val="2F55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1" name="TextBox 140"/>
          <p:cNvSpPr txBox="1"/>
          <p:nvPr/>
        </p:nvSpPr>
        <p:spPr>
          <a:xfrm>
            <a:off x="1371600" y="17647920"/>
            <a:ext cx="17373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4800" b="1"/>
              <a:t>Numerical Experiments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371600" y="19659600"/>
            <a:ext cx="1737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/>
            <a:r>
              <a:t>• </a:t>
            </a:r>
            <a:r>
              <a:rPr sz="4800" b="0"/>
              <a:t>FNODE evaluated on multiple benchmarks: single and triple mass-spring-damper systems, double pendulum, slider-crank, and cartpole.</a:t>
            </a:r>
          </a:p>
          <a:p>
            <a:pPr/>
            <a:r>
              <a:t>• </a:t>
            </a:r>
            <a:r>
              <a:rPr sz="4800" b="0"/>
              <a:t>Outperformed MBD-NODE, LSTM, and FCNN in accuracy, generalization, and computational efficiency.</a:t>
            </a:r>
          </a:p>
          <a:p>
            <a:pPr/>
            <a:r>
              <a:t>• </a:t>
            </a:r>
            <a:r>
              <a:rPr sz="4800" b="0"/>
              <a:t>In single-mass-spring-damper system, FNODE maintained close agreement with ground truth.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371600" y="25603200"/>
            <a:ext cx="173736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/>
            <a:r>
              <a:t>• </a:t>
            </a:r>
            <a:r>
              <a:rPr sz="4800" b="0"/>
              <a:t>FNODE achieved best accuracy in chaotic double pendulum benchmark despite error accumulation.</a:t>
            </a:r>
          </a:p>
          <a:p>
            <a:pPr/>
            <a:r>
              <a:t>• </a:t>
            </a:r>
            <a:r>
              <a:rPr sz="4800" b="0"/>
              <a:t>Demonstrated ability to maintain accurate long-term predictions in slider-crank mechanism.</a:t>
            </a:r>
          </a:p>
          <a:p>
            <a:pPr/>
            <a:r>
              <a:t>• </a:t>
            </a:r>
            <a:r>
              <a:rPr sz="4800" b="0"/>
              <a:t>FNODE's performance highlights its robustness across various dynamic systems.</a:t>
            </a:r>
          </a:p>
        </p:txBody>
      </p:sp>
      <p:sp>
        <p:nvSpPr>
          <p:cNvPr id="144" name="Rectangle 143"/>
          <p:cNvSpPr/>
          <p:nvPr/>
        </p:nvSpPr>
        <p:spPr>
          <a:xfrm>
            <a:off x="20116800" y="17373600"/>
            <a:ext cx="18288000" cy="6400800"/>
          </a:xfrm>
          <a:prstGeom prst="rect">
            <a:avLst/>
          </a:prstGeom>
          <a:solidFill>
            <a:srgbClr val="FAFAFA"/>
          </a:solidFill>
          <a:ln w="38100">
            <a:solidFill>
              <a:srgbClr val="2F55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5" name="TextBox 144"/>
          <p:cNvSpPr txBox="1"/>
          <p:nvPr/>
        </p:nvSpPr>
        <p:spPr>
          <a:xfrm>
            <a:off x="20574000" y="17647920"/>
            <a:ext cx="17373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4800" b="1"/>
              <a:t>Discussion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20574000" y="19659600"/>
            <a:ext cx="17373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/>
            <a:r>
              <a:t>• </a:t>
            </a:r>
            <a:r>
              <a:rPr sz="4800" b="0"/>
              <a:t>FNODE trains faster than MBD-NODE by avoiding adjoint sensitivity.</a:t>
            </a:r>
          </a:p>
          <a:p>
            <a:pPr/>
            <a:r>
              <a:t>• </a:t>
            </a:r>
            <a:r>
              <a:rPr sz="4800" b="0"/>
              <a:t>Achieves lower prediction error compared to black-box baselines.</a:t>
            </a:r>
          </a:p>
          <a:p>
            <a:pPr/>
            <a:r>
              <a:t>• </a:t>
            </a:r>
            <a:r>
              <a:rPr sz="4800" b="0"/>
              <a:t>Scalable for data-driven simulation of constrained multibody systems.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20574000" y="21945600"/>
            <a:ext cx="17373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/>
            <a:r>
              <a:t>• </a:t>
            </a:r>
            <a:r>
              <a:rPr sz="4800" b="0"/>
              <a:t>Bypasses embedding an ODE solver in backpropagation.</a:t>
            </a:r>
          </a:p>
          <a:p>
            <a:pPr/>
            <a:r>
              <a:t>• </a:t>
            </a:r>
            <a:r>
              <a:rPr sz="4800" b="0"/>
              <a:t>Competitive with MBD-NODE in terms of accuracy.</a:t>
            </a:r>
          </a:p>
          <a:p>
            <a:pPr/>
            <a:r>
              <a:t>• </a:t>
            </a:r>
            <a:r>
              <a:rPr sz="4800" b="0"/>
              <a:t>Potential for higher-dimensional and contact-rich systems.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20116800" y="24688800"/>
            <a:ext cx="18288000" cy="6400800"/>
          </a:xfrm>
          <a:prstGeom prst="rect">
            <a:avLst/>
          </a:prstGeom>
          <a:solidFill>
            <a:srgbClr val="FAFAFA"/>
          </a:solidFill>
          <a:ln w="38100">
            <a:solidFill>
              <a:srgbClr val="2F559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" name="TextBox 148"/>
          <p:cNvSpPr txBox="1"/>
          <p:nvPr/>
        </p:nvSpPr>
        <p:spPr>
          <a:xfrm>
            <a:off x="20574000" y="24963120"/>
            <a:ext cx="17373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4800" b="1"/>
              <a:t>Conclusions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20574000" y="26974800"/>
            <a:ext cx="17373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/>
            <a:r>
              <a:t>• </a:t>
            </a:r>
            <a:r>
              <a:rPr sz="4800" b="0"/>
              <a:t>FNODE models multibody dynamics with data-driven methods.</a:t>
            </a:r>
          </a:p>
          <a:p>
            <a:pPr/>
            <a:r>
              <a:t>• </a:t>
            </a:r>
            <a:r>
              <a:rPr sz="4800" b="0"/>
              <a:t>Learns accelerations, removing the adjoint bottleneck.</a:t>
            </a:r>
          </a:p>
          <a:p>
            <a:pPr/>
            <a:r>
              <a:t>• </a:t>
            </a:r>
            <a:r>
              <a:rPr sz="4800" b="0"/>
              <a:t>Trains faster, outperforming LSTM and FCNN baselines.</a:t>
            </a:r>
          </a:p>
          <a:p>
            <a:pPr/>
            <a:r>
              <a:t>• </a:t>
            </a:r>
            <a:r>
              <a:rPr sz="4800" b="0"/>
              <a:t>Offers high accuracy and multiscale robustness.</a:t>
            </a:r>
          </a:p>
          <a:p>
            <a:pPr/>
            <a:r>
              <a:t>• </a:t>
            </a:r>
            <a:r>
              <a:rPr sz="4800" b="0"/>
              <a:t>Future work: noise-resilient acceleration estimation.</a:t>
            </a:r>
          </a:p>
          <a:p>
            <a:pPr/>
            <a:r>
              <a:t>• </a:t>
            </a:r>
            <a:r>
              <a:rPr sz="4800" b="0"/>
              <a:t>Applications in PDE systems and closed-loop control.</a:t>
            </a:r>
          </a:p>
        </p:txBody>
      </p:sp>
    </p:spTree>
    <p:extLst>
      <p:ext uri="{BB962C8B-B14F-4D97-AF65-F5344CB8AC3E}">
        <p14:creationId xmlns:p14="http://schemas.microsoft.com/office/powerpoint/2010/main" val="206528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13903</TotalTime>
  <Words>30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Helvetica Neue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Conlain Kelly</dc:creator>
  <cp:lastModifiedBy>Justin Wang</cp:lastModifiedBy>
  <cp:revision>74</cp:revision>
  <dcterms:created xsi:type="dcterms:W3CDTF">2017-04-23T21:38:40Z</dcterms:created>
  <dcterms:modified xsi:type="dcterms:W3CDTF">2025-08-29T19:41:24Z</dcterms:modified>
</cp:coreProperties>
</file>