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metadata" ContentType="application/binary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39319200" cy="32918400"/>
  <p:notesSz cx="6858000" cy="9144000"/>
  <p:embeddedFontLst>
    <p:embeddedFont>
      <p:font typeface="Helvetica Neue" panose="02000503000000020004" pitchFamily="2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2384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iSamRng7UNpSk8ZnFylPJQ7AHf0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Caldararu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00"/>
    <a:srgbClr val="FFD700"/>
    <a:srgbClr val="FFD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4"/>
    <p:restoredTop sz="96158"/>
  </p:normalViewPr>
  <p:slideViewPr>
    <p:cSldViewPr snapToGrid="0">
      <p:cViewPr>
        <p:scale>
          <a:sx n="32" d="100"/>
          <a:sy n="32" d="100"/>
        </p:scale>
        <p:origin x="1928" y="136"/>
      </p:cViewPr>
      <p:guideLst>
        <p:guide orient="horz" pos="10368"/>
        <p:guide pos="123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14" Type="http://customschemas.google.com/relationships/presentationmetadata" Target="metadata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85913" y="1143000"/>
            <a:ext cx="36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879a1fdd1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g21879a1fdd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85913" y="1143000"/>
            <a:ext cx="36861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21848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948940" y="5387342"/>
            <a:ext cx="33421200" cy="114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4914900" y="17289782"/>
            <a:ext cx="29489400" cy="79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/>
            </a:lvl1pPr>
            <a:lvl2pPr lvl="1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2pPr>
            <a:lvl3pPr lvl="2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/>
            </a:lvl3pPr>
            <a:lvl4pPr lvl="3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4pPr>
            <a:lvl5pPr lvl="4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5pPr>
            <a:lvl6pPr lvl="5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6pPr>
            <a:lvl7pPr lvl="6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7pPr>
            <a:lvl8pPr lvl="7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8pPr>
            <a:lvl9pPr lvl="8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18428507" y="11461800"/>
            <a:ext cx="27896700" cy="84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226364" y="3229350"/>
            <a:ext cx="27896700" cy="24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2682718" y="8206749"/>
            <a:ext cx="33912900" cy="13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2682718" y="22029429"/>
            <a:ext cx="339129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 sz="9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8640"/>
              <a:buNone/>
              <a:defRPr sz="864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2703195" y="1752607"/>
            <a:ext cx="33912900" cy="6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2703195" y="8763000"/>
            <a:ext cx="167106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19905345" y="8763000"/>
            <a:ext cx="167106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2708316" y="1752607"/>
            <a:ext cx="33912900" cy="6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2708321" y="8069582"/>
            <a:ext cx="16633800" cy="3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2708321" y="12024360"/>
            <a:ext cx="16633800" cy="176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19905347" y="8069582"/>
            <a:ext cx="16715700" cy="3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19905347" y="12024360"/>
            <a:ext cx="16715700" cy="176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2703195" y="1752607"/>
            <a:ext cx="33912900" cy="6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2708316" y="2194560"/>
            <a:ext cx="12681600" cy="76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6715781" y="4739647"/>
            <a:ext cx="19905300" cy="233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120396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5360"/>
              <a:buChar char="•"/>
              <a:defRPr sz="15360"/>
            </a:lvl1pPr>
            <a:lvl2pPr marL="914400" lvl="1" indent="-108204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440"/>
              <a:buChar char="•"/>
              <a:defRPr sz="13439"/>
            </a:lvl2pPr>
            <a:lvl3pPr marL="1371600" lvl="2" indent="-96012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11520"/>
            </a:lvl3pPr>
            <a:lvl4pPr marL="1828800" lvl="3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4pPr>
            <a:lvl5pPr marL="2286000" lvl="4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5pPr>
            <a:lvl6pPr marL="2743200" lvl="5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6pPr>
            <a:lvl7pPr marL="3200400" lvl="6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7pPr>
            <a:lvl8pPr marL="3657600" lvl="7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8pPr>
            <a:lvl9pPr marL="4114800" lvl="8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2708316" y="9875520"/>
            <a:ext cx="12681600" cy="18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2708316" y="2194560"/>
            <a:ext cx="12681600" cy="76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16715781" y="4739647"/>
            <a:ext cx="19905300" cy="233934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2708316" y="9875520"/>
            <a:ext cx="12681600" cy="18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2703195" y="1752607"/>
            <a:ext cx="33912900" cy="6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9216405" y="2249700"/>
            <a:ext cx="20886300" cy="339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703195" y="1752607"/>
            <a:ext cx="33912900" cy="6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Calibri"/>
              <a:buNone/>
              <a:defRPr sz="2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703195" y="8763000"/>
            <a:ext cx="339129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1082040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6012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382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7724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>
            <a:extLst>
              <a:ext uri="{FF2B5EF4-FFF2-40B4-BE49-F238E27FC236}">
                <a16:creationId xmlns:a16="http://schemas.microsoft.com/office/drawing/2014/main" id="{21B4DBA3-0C68-F76E-AFBD-71CCD2E3404D}"/>
              </a:ext>
            </a:extLst>
          </p:cNvPr>
          <p:cNvSpPr/>
          <p:nvPr/>
        </p:nvSpPr>
        <p:spPr>
          <a:xfrm>
            <a:off x="1" y="17344"/>
            <a:ext cx="39319200" cy="39162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2AE8C33-3510-CDD3-8193-781FF4F74AB6}"/>
              </a:ext>
            </a:extLst>
          </p:cNvPr>
          <p:cNvSpPr/>
          <p:nvPr/>
        </p:nvSpPr>
        <p:spPr>
          <a:xfrm>
            <a:off x="98789" y="4086059"/>
            <a:ext cx="10562924" cy="2877849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Google Shape;99;g21879a1fdd1_1_0"/>
          <p:cNvSpPr txBox="1"/>
          <p:nvPr/>
        </p:nvSpPr>
        <p:spPr>
          <a:xfrm>
            <a:off x="6406226" y="369405"/>
            <a:ext cx="28280799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00" name="Google Shape;100;g21879a1fdd1_1_0"/>
          <p:cNvSpPr txBox="1"/>
          <p:nvPr/>
        </p:nvSpPr>
        <p:spPr>
          <a:xfrm>
            <a:off x="7747828" y="2953278"/>
            <a:ext cx="2523378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dirty="0">
              <a:solidFill>
                <a:schemeClr val="dk1"/>
              </a:solidFill>
            </a:endParaRPr>
          </a:p>
        </p:txBody>
      </p:sp>
      <p:grpSp>
        <p:nvGrpSpPr>
          <p:cNvPr id="103" name="Google Shape;103;g21879a1fdd1_1_0"/>
          <p:cNvGrpSpPr/>
          <p:nvPr/>
        </p:nvGrpSpPr>
        <p:grpSpPr>
          <a:xfrm>
            <a:off x="320243" y="155585"/>
            <a:ext cx="5646002" cy="2265078"/>
            <a:chOff x="235079" y="502910"/>
            <a:chExt cx="5888746" cy="2151490"/>
          </a:xfrm>
          <a:noFill/>
        </p:grpSpPr>
        <p:sp>
          <p:nvSpPr>
            <p:cNvPr id="104" name="Google Shape;104;g21879a1fdd1_1_0"/>
            <p:cNvSpPr/>
            <p:nvPr/>
          </p:nvSpPr>
          <p:spPr>
            <a:xfrm>
              <a:off x="276225" y="647700"/>
              <a:ext cx="5847600" cy="2006700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5" name="Google Shape;105;g21879a1fdd1_1_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5079" y="502910"/>
              <a:ext cx="5439379" cy="1849390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106" name="Google Shape;106;g21879a1fdd1_1_0"/>
          <p:cNvSpPr txBox="1"/>
          <p:nvPr/>
        </p:nvSpPr>
        <p:spPr>
          <a:xfrm>
            <a:off x="359693" y="2454563"/>
            <a:ext cx="7069875" cy="131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30" name="Google Shape;102;g21879a1fdd1_1_0">
            <a:extLst>
              <a:ext uri="{FF2B5EF4-FFF2-40B4-BE49-F238E27FC236}">
                <a16:creationId xmlns:a16="http://schemas.microsoft.com/office/drawing/2014/main" id="{B4BB8307-51E3-AE19-BDA4-1D90137AE67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60925" b="6270"/>
          <a:stretch/>
        </p:blipFill>
        <p:spPr>
          <a:xfrm>
            <a:off x="34452069" y="2575961"/>
            <a:ext cx="4507438" cy="1153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01;g21879a1fdd1_1_0">
            <a:extLst>
              <a:ext uri="{FF2B5EF4-FFF2-40B4-BE49-F238E27FC236}">
                <a16:creationId xmlns:a16="http://schemas.microsoft.com/office/drawing/2014/main" id="{93054878-D2F2-2810-D73D-69051D3470B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038068" y="16364"/>
            <a:ext cx="3960889" cy="246095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var_Poster_Title_Author"/>
          <p:cNvSpPr txBox="1"/>
          <p:nvPr/>
        </p:nvSpPr>
        <p:spPr>
          <a:xfrm>
            <a:off x="0" y="0"/>
            <a:ext cx="41550336" cy="3478377"/>
          </a:xfrm>
          <a:prstGeom prst="rect">
            <a:avLst/>
          </a:prstGeom>
          <a:noFill/>
          <a:ln w="63500">
            <a:solidFill>
              <a:srgbClr val="2F5597"/>
            </a:solidFill>
            <a:prstDash val="solid"/>
          </a:ln>
        </p:spPr>
        <p:txBody>
          <a:bodyPr wrap="square">
            <a:noAutofit/>
          </a:bodyPr>
          <a:lstStyle/>
          <a:p/>
          <a:p>
            <a:pPr algn="l"/>
            <a:r>
              <a:rPr sz="4000" b="0" i="0">
                <a:latin typeface="Arial"/>
              </a:rPr>
              <a:t/>
            </a:r>
          </a:p>
        </p:txBody>
      </p:sp>
      <p:sp>
        <p:nvSpPr>
          <p:cNvPr id="133" name="var_Introduction"/>
          <p:cNvSpPr txBox="1"/>
          <p:nvPr/>
        </p:nvSpPr>
        <p:spPr>
          <a:xfrm>
            <a:off x="0" y="3478377"/>
            <a:ext cx="21139539" cy="8645461"/>
          </a:xfrm>
          <a:prstGeom prst="rect">
            <a:avLst/>
          </a:prstGeom>
          <a:noFill/>
          <a:ln w="63500">
            <a:solidFill>
              <a:srgbClr val="2F5597"/>
            </a:solidFill>
            <a:prstDash val="solid"/>
          </a:ln>
        </p:spPr>
        <p:txBody>
          <a:bodyPr wrap="square">
            <a:noAutofit/>
          </a:bodyPr>
          <a:lstStyle/>
          <a:p/>
          <a:p>
            <a:pPr algn="l"/>
            <a:r>
              <a:rPr sz="4000" b="0" i="0">
                <a:latin typeface="Arial"/>
              </a:rPr>
              <a:t/>
            </a:r>
          </a:p>
        </p:txBody>
      </p:sp>
      <p:sp>
        <p:nvSpPr>
          <p:cNvPr id="134" name="var_Methodology"/>
          <p:cNvSpPr txBox="1"/>
          <p:nvPr/>
        </p:nvSpPr>
        <p:spPr>
          <a:xfrm>
            <a:off x="21139539" y="3478377"/>
            <a:ext cx="20410796" cy="8645461"/>
          </a:xfrm>
          <a:prstGeom prst="rect">
            <a:avLst/>
          </a:prstGeom>
          <a:noFill/>
          <a:ln w="63500">
            <a:solidFill>
              <a:srgbClr val="2F5597"/>
            </a:solidFill>
            <a:prstDash val="solid"/>
          </a:ln>
        </p:spPr>
        <p:txBody>
          <a:bodyPr wrap="square">
            <a:noAutofit/>
          </a:bodyPr>
          <a:lstStyle/>
          <a:p/>
          <a:p>
            <a:pPr algn="l"/>
            <a:r>
              <a:rPr sz="4000" b="0" i="0">
                <a:latin typeface="Arial"/>
              </a:rPr>
              <a:t/>
            </a:r>
          </a:p>
        </p:txBody>
      </p:sp>
      <p:sp>
        <p:nvSpPr>
          <p:cNvPr id="135" name="var_Experiments"/>
          <p:cNvSpPr txBox="1"/>
          <p:nvPr/>
        </p:nvSpPr>
        <p:spPr>
          <a:xfrm>
            <a:off x="0" y="12123838"/>
            <a:ext cx="26242425" cy="22659937"/>
          </a:xfrm>
          <a:prstGeom prst="rect">
            <a:avLst/>
          </a:prstGeom>
          <a:noFill/>
          <a:ln w="63500">
            <a:solidFill>
              <a:srgbClr val="2F5597"/>
            </a:solidFill>
            <a:prstDash val="solid"/>
          </a:ln>
        </p:spPr>
        <p:txBody>
          <a:bodyPr wrap="square">
            <a:noAutofit/>
          </a:bodyPr>
          <a:lstStyle/>
          <a:p/>
          <a:p>
            <a:pPr algn="l"/>
            <a:r>
              <a:rPr sz="4000" b="0" i="0">
                <a:latin typeface="Arial"/>
              </a:rPr>
              <a:t/>
            </a:r>
          </a:p>
        </p:txBody>
      </p:sp>
      <p:sp>
        <p:nvSpPr>
          <p:cNvPr id="136" name="var_Discussion"/>
          <p:cNvSpPr txBox="1"/>
          <p:nvPr/>
        </p:nvSpPr>
        <p:spPr>
          <a:xfrm>
            <a:off x="26242425" y="12123838"/>
            <a:ext cx="15307910" cy="14002490"/>
          </a:xfrm>
          <a:prstGeom prst="rect">
            <a:avLst/>
          </a:prstGeom>
          <a:noFill/>
          <a:ln w="63500">
            <a:solidFill>
              <a:srgbClr val="2F5597"/>
            </a:solidFill>
            <a:prstDash val="solid"/>
          </a:ln>
        </p:spPr>
        <p:txBody>
          <a:bodyPr wrap="square">
            <a:noAutofit/>
          </a:bodyPr>
          <a:lstStyle/>
          <a:p/>
          <a:p>
            <a:pPr algn="l"/>
            <a:r>
              <a:rPr sz="4000" b="0" i="0">
                <a:latin typeface="Arial"/>
              </a:rPr>
              <a:t/>
            </a:r>
          </a:p>
        </p:txBody>
      </p:sp>
      <p:sp>
        <p:nvSpPr>
          <p:cNvPr id="137" name="var_Conclusions"/>
          <p:cNvSpPr txBox="1"/>
          <p:nvPr/>
        </p:nvSpPr>
        <p:spPr>
          <a:xfrm>
            <a:off x="26242425" y="26126329"/>
            <a:ext cx="15307910" cy="8657446"/>
          </a:xfrm>
          <a:prstGeom prst="rect">
            <a:avLst/>
          </a:prstGeom>
          <a:noFill/>
          <a:ln w="63500">
            <a:solidFill>
              <a:srgbClr val="2F5597"/>
            </a:solidFill>
            <a:prstDash val="solid"/>
          </a:ln>
        </p:spPr>
        <p:txBody>
          <a:bodyPr wrap="square">
            <a:noAutofit/>
          </a:bodyPr>
          <a:lstStyle/>
          <a:p/>
          <a:p>
            <a:pPr algn="l"/>
            <a:r>
              <a:rPr sz="4000" b="0" i="0">
                <a:latin typeface="Arial"/>
              </a:rPr>
              <a:t/>
            </a:r>
          </a:p>
        </p:txBody>
      </p:sp>
      <p:sp>
        <p:nvSpPr>
          <p:cNvPr id="138" name="p_Poster_Title_Author__t0"/>
          <p:cNvSpPr txBox="1"/>
          <p:nvPr/>
        </p:nvSpPr>
        <p:spPr>
          <a:xfrm>
            <a:off x="109728" y="109728"/>
            <a:ext cx="41330880" cy="1448409"/>
          </a:xfrm>
          <a:prstGeom prst="rect">
            <a:avLst/>
          </a:prstGeom>
          <a:solidFill>
            <a:srgbClr val="2F5597"/>
          </a:solidFill>
        </p:spPr>
        <p:txBody>
          <a:bodyPr wrap="square">
            <a:noAutofit/>
          </a:bodyPr>
          <a:lstStyle/>
          <a:p/>
          <a:p>
            <a:pPr algn="ctr">
              <a:defRPr sz="6000"/>
            </a:pPr>
            <a:r>
              <a:rPr b="1" i="0">
                <a:solidFill>
                  <a:srgbClr val="FFFFFF"/>
                </a:solidFill>
              </a:rPr>
              <a:t>FNODE: Flow-Matching for data-driven simulation of constrained multibody systems</a:t>
            </a:r>
          </a:p>
        </p:txBody>
      </p:sp>
      <p:sp>
        <p:nvSpPr>
          <p:cNvPr id="139" name="p_Poster_Title_Author__t1"/>
          <p:cNvSpPr txBox="1"/>
          <p:nvPr/>
        </p:nvSpPr>
        <p:spPr>
          <a:xfrm>
            <a:off x="109728" y="1558137"/>
            <a:ext cx="41330880" cy="1810512"/>
          </a:xfrm>
          <a:prstGeom prst="rect">
            <a:avLst/>
          </a:prstGeom>
          <a:solidFill>
            <a:srgbClr val="2F5597"/>
          </a:solidFill>
        </p:spPr>
        <p:txBody>
          <a:bodyPr wrap="square">
            <a:noAutofit/>
          </a:bodyPr>
          <a:lstStyle/>
          <a:p/>
          <a:p>
            <a:pPr algn="ctr">
              <a:defRPr sz="3600"/>
            </a:pPr>
            <a:r>
              <a:rPr b="0" i="0">
                <a:solidFill>
                  <a:srgbClr val="FFFFFF"/>
                </a:solidFill>
              </a:rPr>
              <a:t>Hongyu Wang¹, Jingquan Wang¹, Dan Negrut¹</a:t>
            </a:r>
          </a:p>
          <a:p>
            <a:pPr algn="ctr">
              <a:defRPr sz="3600"/>
            </a:pPr>
            <a:r>
              <a:rPr b="0" i="0">
                <a:solidFill>
                  <a:srgbClr val="FFFFFF"/>
                </a:solidFill>
              </a:rPr>
              <a:t>¹University of Wisconsin-Madison</a:t>
            </a:r>
          </a:p>
        </p:txBody>
      </p:sp>
      <p:sp>
        <p:nvSpPr>
          <p:cNvPr id="140" name="p_Introduction__t0"/>
          <p:cNvSpPr txBox="1"/>
          <p:nvPr/>
        </p:nvSpPr>
        <p:spPr>
          <a:xfrm>
            <a:off x="109728" y="3588105"/>
            <a:ext cx="20920083" cy="1170432"/>
          </a:xfrm>
          <a:prstGeom prst="rect">
            <a:avLst/>
          </a:prstGeom>
          <a:solidFill>
            <a:srgbClr val="2F5597"/>
          </a:solidFill>
        </p:spPr>
        <p:txBody>
          <a:bodyPr wrap="square">
            <a:noAutofit/>
          </a:bodyPr>
          <a:lstStyle/>
          <a:p/>
          <a:p>
            <a:pPr algn="l">
              <a:defRPr sz="6000"/>
            </a:pPr>
            <a:r>
              <a:rPr b="1" i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41" name="p_Introduction__t1"/>
          <p:cNvSpPr txBox="1"/>
          <p:nvPr/>
        </p:nvSpPr>
        <p:spPr>
          <a:xfrm>
            <a:off x="109728" y="4758537"/>
            <a:ext cx="20920083" cy="725557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4800"/>
            </a:pPr>
            <a:r>
              <a:rPr b="0" i="0"/>
              <a:t>•Multibody dynamics is key in engineering and science.</a:t>
            </a:r>
          </a:p>
          <a:p>
            <a:pPr algn="l">
              <a:defRPr sz="4800"/>
            </a:pPr>
            <a:r>
              <a:rPr b="0" i="0"/>
              <a:t>•Used in robotics, vehicle dynamics, and biomechanics.</a:t>
            </a:r>
          </a:p>
          <a:p>
            <a:pPr algn="l">
              <a:defRPr sz="4800"/>
            </a:pPr>
            <a:r>
              <a:rPr b="0" i="0"/>
              <a:t>•Traditional methods face challenges with complex dynamics.</a:t>
            </a:r>
          </a:p>
          <a:p>
            <a:pPr algn="l">
              <a:defRPr sz="4800"/>
            </a:pPr>
            <a:r>
              <a:rPr b="0" i="0"/>
              <a:t>•Machine learning offers data-driven potential.</a:t>
            </a:r>
          </a:p>
          <a:p>
            <a:pPr algn="l">
              <a:defRPr sz="4800"/>
            </a:pPr>
            <a:r>
              <a:rPr b="0" i="0"/>
              <a:t>•Early methods struggled with long-term prediction.</a:t>
            </a:r>
          </a:p>
          <a:p>
            <a:pPr algn="l">
              <a:defRPr sz="4800"/>
            </a:pPr>
            <a:r>
              <a:rPr b="0" i="0"/>
              <a:t>•Neural ODEs use neural vector fields with ODE solvers.</a:t>
            </a:r>
          </a:p>
          <a:p>
            <a:pPr algn="l">
              <a:defRPr sz="4800"/>
            </a:pPr>
            <a:r>
              <a:rPr b="0" i="0"/>
              <a:t>•Flow-matching algorithms supervise derivatives.</a:t>
            </a:r>
          </a:p>
          <a:p>
            <a:pPr algn="l">
              <a:defRPr sz="4800"/>
            </a:pPr>
            <a:r>
              <a:rPr b="0" i="0"/>
              <a:t>•FNODE approximates accelerations directly.</a:t>
            </a:r>
          </a:p>
        </p:txBody>
      </p:sp>
      <p:sp>
        <p:nvSpPr>
          <p:cNvPr id="142" name="p_Methodology__t0"/>
          <p:cNvSpPr txBox="1"/>
          <p:nvPr/>
        </p:nvSpPr>
        <p:spPr>
          <a:xfrm>
            <a:off x="21249267" y="3588105"/>
            <a:ext cx="20191340" cy="1170432"/>
          </a:xfrm>
          <a:prstGeom prst="rect">
            <a:avLst/>
          </a:prstGeom>
          <a:solidFill>
            <a:srgbClr val="2F5597"/>
          </a:solidFill>
        </p:spPr>
        <p:txBody>
          <a:bodyPr wrap="square">
            <a:noAutofit/>
          </a:bodyPr>
          <a:lstStyle/>
          <a:p/>
          <a:p>
            <a:pPr algn="l">
              <a:defRPr sz="6000"/>
            </a:pPr>
            <a:r>
              <a:rPr b="1" i="0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143" name="p_Methodology__t1"/>
          <p:cNvSpPr txBox="1"/>
          <p:nvPr/>
        </p:nvSpPr>
        <p:spPr>
          <a:xfrm>
            <a:off x="21249267" y="4758537"/>
            <a:ext cx="20191340" cy="71012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4800"/>
            </a:pPr>
            <a:r>
              <a:rPr b="0" i="0"/>
              <a:t>•FNODE uses multibody dynamics.</a:t>
            </a:r>
          </a:p>
          <a:p>
            <a:pPr algn="l">
              <a:defRPr sz="4800"/>
            </a:pPr>
            <a:r>
              <a:rPr b="0" i="0"/>
              <a:t>•Predicts acceleration directly.</a:t>
            </a:r>
          </a:p>
        </p:txBody>
      </p:sp>
      <p:sp>
        <p:nvSpPr>
          <p:cNvPr id="144" name="p_Methodology__t2"/>
          <p:cNvSpPr txBox="1"/>
          <p:nvPr/>
        </p:nvSpPr>
        <p:spPr>
          <a:xfrm>
            <a:off x="21249267" y="10133556"/>
            <a:ext cx="20191340" cy="188055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4800"/>
            </a:pPr>
            <a:r>
              <a:rPr b="0" i="0"/>
              <a:t>•Uses Lagrange multipliers.</a:t>
            </a:r>
          </a:p>
          <a:p>
            <a:pPr algn="l">
              <a:defRPr sz="4800"/>
            </a:pPr>
            <a:r>
              <a:rPr b="0" i="0"/>
              <a:t>•Enhances accuracy.</a:t>
            </a:r>
          </a:p>
          <a:p>
            <a:pPr algn="l">
              <a:defRPr sz="4800"/>
            </a:pPr>
            <a:r>
              <a:rPr b="0" i="0"/>
              <a:t>•Reduces computational load.</a:t>
            </a:r>
          </a:p>
          <a:p>
            <a:pPr algn="l">
              <a:defRPr sz="4800"/>
            </a:pPr>
            <a:r>
              <a:rPr b="0" i="0"/>
              <a:t>•Efficient with FFT.</a:t>
            </a:r>
          </a:p>
          <a:p>
            <a:pPr algn="l">
              <a:defRPr sz="4800"/>
            </a:pPr>
            <a:r>
              <a:rPr b="0" i="0"/>
              <a:t>•Handles non-periodic data.</a:t>
            </a:r>
          </a:p>
          <a:p>
            <a:pPr algn="l">
              <a:defRPr sz="4800"/>
            </a:pPr>
            <a:r>
              <a:rPr b="0" i="0"/>
              <a:t>•Minimizes prediction error.</a:t>
            </a:r>
          </a:p>
          <a:p>
            <a:pPr algn="l">
              <a:defRPr sz="4800"/>
            </a:pPr>
            <a:r>
              <a:rPr b="0" i="0"/>
              <a:t>•Adam ensures fast training.</a:t>
            </a:r>
          </a:p>
        </p:txBody>
      </p:sp>
      <p:sp>
        <p:nvSpPr>
          <p:cNvPr id="145" name="p_Experiments__t0"/>
          <p:cNvSpPr txBox="1"/>
          <p:nvPr/>
        </p:nvSpPr>
        <p:spPr>
          <a:xfrm>
            <a:off x="109728" y="12233566"/>
            <a:ext cx="26022969" cy="1170432"/>
          </a:xfrm>
          <a:prstGeom prst="rect">
            <a:avLst/>
          </a:prstGeom>
          <a:solidFill>
            <a:srgbClr val="2F5597"/>
          </a:solidFill>
        </p:spPr>
        <p:txBody>
          <a:bodyPr wrap="square">
            <a:noAutofit/>
          </a:bodyPr>
          <a:lstStyle/>
          <a:p/>
          <a:p>
            <a:pPr algn="l">
              <a:defRPr sz="6000"/>
            </a:pPr>
            <a:r>
              <a:rPr b="1" i="0">
                <a:solidFill>
                  <a:srgbClr val="FFFFFF"/>
                </a:solidFill>
              </a:rPr>
              <a:t>Experiments</a:t>
            </a:r>
          </a:p>
        </p:txBody>
      </p:sp>
      <p:sp>
        <p:nvSpPr>
          <p:cNvPr id="146" name="p_Experiments__t1"/>
          <p:cNvSpPr txBox="1"/>
          <p:nvPr/>
        </p:nvSpPr>
        <p:spPr>
          <a:xfrm>
            <a:off x="109728" y="13403998"/>
            <a:ext cx="26022969" cy="331766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4800"/>
            </a:pPr>
            <a:r>
              <a:rPr b="0" i="0"/>
              <a:t>•FNODE tested on mass-spring-damper, pendulum, slider-crank, and cartpole.</a:t>
            </a:r>
          </a:p>
          <a:p>
            <a:pPr algn="l">
              <a:defRPr sz="4800"/>
            </a:pPr>
            <a:r>
              <a:rPr b="0" i="0"/>
              <a:t>•Outperformed others in single-mass-spring-damper.</a:t>
            </a:r>
          </a:p>
          <a:p>
            <a:pPr algn="l">
              <a:defRPr sz="4800"/>
            </a:pPr>
            <a:r>
              <a:rPr b="0" i="0"/>
              <a:t>•Best in triple-mass-spring-damper for multiscale dynamics.</a:t>
            </a:r>
          </a:p>
          <a:p>
            <a:pPr algn="l">
              <a:defRPr sz="4800"/>
            </a:pPr>
            <a:r>
              <a:rPr b="0" i="0"/>
              <a:t>•Reproduced chaotic patterns in double pendulum.</a:t>
            </a:r>
          </a:p>
          <a:p>
            <a:pPr algn="l">
              <a:defRPr sz="4800"/>
            </a:pPr>
            <a:r>
              <a:rPr b="0" i="0"/>
              <a:t>•Accurate long-term in slider-crank.</a:t>
            </a:r>
          </a:p>
          <a:p>
            <a:pPr algn="l">
              <a:defRPr sz="4800"/>
            </a:pPr>
            <a:r>
              <a:rPr b="0" i="0"/>
              <a:t>•Matched ground truth in cart-pole, efficient training.</a:t>
            </a:r>
          </a:p>
        </p:txBody>
      </p:sp>
      <p:sp>
        <p:nvSpPr>
          <p:cNvPr id="147" name="p_Experiments__t2"/>
          <p:cNvSpPr txBox="1"/>
          <p:nvPr/>
        </p:nvSpPr>
        <p:spPr>
          <a:xfrm>
            <a:off x="109728" y="30185951"/>
            <a:ext cx="26022969" cy="448809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4800"/>
            </a:pPr>
            <a:r>
              <a:rPr b="0" i="0"/>
              <a:t>•Benchmarks: mass-spring-damper, pendulum, slider-crank, cartpole.</a:t>
            </a:r>
          </a:p>
          <a:p>
            <a:pPr algn="l">
              <a:defRPr sz="4800"/>
            </a:pPr>
            <a:r>
              <a:rPr b="0" i="0"/>
              <a:t>•FNODE excelled in single-mass-spring-damper.</a:t>
            </a:r>
          </a:p>
          <a:p>
            <a:pPr algn="l">
              <a:defRPr sz="4800"/>
            </a:pPr>
            <a:r>
              <a:rPr b="0" i="0"/>
              <a:t>•Top performance in triple-mass-spring-damper.</a:t>
            </a:r>
          </a:p>
          <a:p>
            <a:pPr algn="l">
              <a:defRPr sz="4800"/>
            </a:pPr>
            <a:r>
              <a:rPr b="0" i="0"/>
              <a:t>•Outperformed in double pendulum.</a:t>
            </a:r>
          </a:p>
          <a:p>
            <a:pPr algn="l">
              <a:defRPr sz="4800"/>
            </a:pPr>
            <a:r>
              <a:rPr b="0" i="0"/>
              <a:t>•Surpassed others in slider-crank.</a:t>
            </a:r>
          </a:p>
          <a:p>
            <a:pPr algn="l">
              <a:defRPr sz="4800"/>
            </a:pPr>
            <a:r>
              <a:rPr b="0" i="0"/>
              <a:t>•Competitive in cart-pole, efficient training.</a:t>
            </a:r>
          </a:p>
        </p:txBody>
      </p:sp>
      <p:sp>
        <p:nvSpPr>
          <p:cNvPr id="148" name="p_Discussion__t0"/>
          <p:cNvSpPr txBox="1"/>
          <p:nvPr/>
        </p:nvSpPr>
        <p:spPr>
          <a:xfrm>
            <a:off x="26352153" y="12233566"/>
            <a:ext cx="15088454" cy="1170432"/>
          </a:xfrm>
          <a:prstGeom prst="rect">
            <a:avLst/>
          </a:prstGeom>
          <a:solidFill>
            <a:srgbClr val="2F5597"/>
          </a:solidFill>
        </p:spPr>
        <p:txBody>
          <a:bodyPr wrap="square">
            <a:noAutofit/>
          </a:bodyPr>
          <a:lstStyle/>
          <a:p/>
          <a:p>
            <a:pPr algn="l">
              <a:defRPr sz="6000"/>
            </a:pPr>
            <a:r>
              <a:rPr b="1" i="0">
                <a:solidFill>
                  <a:srgbClr val="FFFFFF"/>
                </a:solidFill>
              </a:rPr>
              <a:t>Discussion</a:t>
            </a:r>
          </a:p>
        </p:txBody>
      </p:sp>
      <p:sp>
        <p:nvSpPr>
          <p:cNvPr id="149" name="p_Discussion__t1"/>
          <p:cNvSpPr txBox="1"/>
          <p:nvPr/>
        </p:nvSpPr>
        <p:spPr>
          <a:xfrm>
            <a:off x="26352153" y="13403998"/>
            <a:ext cx="15088454" cy="407790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4800"/>
            </a:pPr>
            <a:r>
              <a:rPr b="0" i="0"/>
              <a:t>•FNODE trains faster than MBD-NODE.</a:t>
            </a:r>
          </a:p>
          <a:p>
            <a:pPr algn="l">
              <a:defRPr sz="4800"/>
            </a:pPr>
            <a:r>
              <a:rPr b="0" i="0"/>
              <a:t>•Lower prediction error than baselines.</a:t>
            </a:r>
          </a:p>
          <a:p>
            <a:pPr algn="l">
              <a:defRPr sz="4800"/>
            </a:pPr>
            <a:r>
              <a:rPr b="0" i="0"/>
              <a:t>•Efficient physics-informed formulation.</a:t>
            </a:r>
          </a:p>
          <a:p>
            <a:pPr algn="l">
              <a:defRPr sz="4800"/>
            </a:pPr>
            <a:r>
              <a:rPr b="0" i="0"/>
              <a:t>•Outperforms in chaotic systems.</a:t>
            </a:r>
          </a:p>
          <a:p>
            <a:pPr algn="l">
              <a:defRPr sz="4800"/>
            </a:pPr>
            <a:r>
              <a:rPr b="0" i="0"/>
              <a:t>•Accuracy relies on precise targets.</a:t>
            </a:r>
          </a:p>
          <a:p>
            <a:pPr algn="l">
              <a:defRPr sz="4800"/>
            </a:pPr>
            <a:r>
              <a:rPr b="0" i="0"/>
              <a:t>•Balances efficiency and accuracy.</a:t>
            </a:r>
          </a:p>
        </p:txBody>
      </p:sp>
      <p:sp>
        <p:nvSpPr>
          <p:cNvPr id="150" name="p_Discussion__t2"/>
          <p:cNvSpPr txBox="1"/>
          <p:nvPr/>
        </p:nvSpPr>
        <p:spPr>
          <a:xfrm>
            <a:off x="26352153" y="20768265"/>
            <a:ext cx="15088454" cy="524833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4800"/>
            </a:pPr>
            <a:r>
              <a:rPr b="0" i="0"/>
              <a:t>•FNODE avoids adjoint sensitivity.</a:t>
            </a:r>
          </a:p>
          <a:p>
            <a:pPr algn="l">
              <a:defRPr sz="4800"/>
            </a:pPr>
            <a:r>
              <a:rPr b="0" i="0"/>
              <a:t>•Matches MBD-NODE performance.</a:t>
            </a:r>
          </a:p>
          <a:p>
            <a:pPr algn="l">
              <a:defRPr sz="4800"/>
            </a:pPr>
            <a:r>
              <a:rPr b="0" i="0"/>
              <a:t>•No significant overhead.</a:t>
            </a:r>
          </a:p>
          <a:p>
            <a:pPr algn="l">
              <a:defRPr sz="4800"/>
            </a:pPr>
            <a:r>
              <a:rPr b="0" i="0"/>
              <a:t>•Stable long-term predictions.</a:t>
            </a:r>
          </a:p>
          <a:p>
            <a:pPr algn="l">
              <a:defRPr sz="4800"/>
            </a:pPr>
            <a:r>
              <a:rPr b="0" i="0"/>
              <a:t>•Uses FFT and FD for accuracy.</a:t>
            </a:r>
          </a:p>
          <a:p>
            <a:pPr algn="l">
              <a:defRPr sz="4800"/>
            </a:pPr>
            <a:r>
              <a:rPr b="0" i="0"/>
              <a:t>•Scalable simulation framework.</a:t>
            </a:r>
          </a:p>
        </p:txBody>
      </p:sp>
      <p:sp>
        <p:nvSpPr>
          <p:cNvPr id="151" name="p_Conclusions__t0"/>
          <p:cNvSpPr txBox="1"/>
          <p:nvPr/>
        </p:nvSpPr>
        <p:spPr>
          <a:xfrm>
            <a:off x="26352153" y="26236057"/>
            <a:ext cx="15088454" cy="1170432"/>
          </a:xfrm>
          <a:prstGeom prst="rect">
            <a:avLst/>
          </a:prstGeom>
          <a:solidFill>
            <a:srgbClr val="2F5597"/>
          </a:solidFill>
        </p:spPr>
        <p:txBody>
          <a:bodyPr wrap="square">
            <a:noAutofit/>
          </a:bodyPr>
          <a:lstStyle/>
          <a:p/>
          <a:p>
            <a:pPr algn="l">
              <a:defRPr sz="6000"/>
            </a:pPr>
            <a:r>
              <a:rPr b="1" i="0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152" name="p_Conclusions__t1"/>
          <p:cNvSpPr txBox="1"/>
          <p:nvPr/>
        </p:nvSpPr>
        <p:spPr>
          <a:xfrm>
            <a:off x="26352153" y="27406489"/>
            <a:ext cx="15088454" cy="726755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4800"/>
            </a:pPr>
            <a:r>
              <a:rPr b="0" i="0"/>
              <a:t>•FNODE models dynamics by learning accelerations.</a:t>
            </a:r>
          </a:p>
          <a:p>
            <a:pPr algn="l">
              <a:defRPr sz="4800"/>
            </a:pPr>
            <a:r>
              <a:rPr b="0" i="0"/>
              <a:t>•Removes Neural ODEs' adjoint bottleneck for faster training.</a:t>
            </a:r>
          </a:p>
          <a:p>
            <a:pPr algn="l">
              <a:defRPr sz="4800"/>
            </a:pPr>
            <a:r>
              <a:rPr b="0" i="0"/>
              <a:t>•Beats LSTM and FCNN in accuracy and efficiency.</a:t>
            </a:r>
          </a:p>
          <a:p>
            <a:pPr algn="l">
              <a:defRPr sz="4800"/>
            </a:pPr>
            <a:r>
              <a:rPr b="0" i="0"/>
              <a:t>•Open-source for reproducibility.</a:t>
            </a:r>
          </a:p>
          <a:p>
            <a:pPr algn="l">
              <a:defRPr sz="4800"/>
            </a:pPr>
            <a:r>
              <a:rPr b="0" i="0"/>
              <a:t>•Relies on accurate acceleration targets with FFT and FD.</a:t>
            </a:r>
          </a:p>
          <a:p>
            <a:pPr algn="l">
              <a:defRPr sz="4800"/>
            </a:pPr>
            <a:r>
              <a:rPr b="0" i="0"/>
              <a:t>•Future: noise-resilient methods and less error growth.</a:t>
            </a:r>
          </a:p>
          <a:p>
            <a:pPr algn="l">
              <a:defRPr sz="4800"/>
            </a:pPr>
            <a:r>
              <a:rPr b="0" i="0"/>
              <a:t>•Extend to higher-dimensional and PDE systems.</a:t>
            </a:r>
          </a:p>
        </p:txBody>
      </p:sp>
      <p:pic>
        <p:nvPicPr>
          <p:cNvPr id="153" name="p_Methodology__f0" descr="fnode-picture-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68401" y="5468660"/>
            <a:ext cx="16153072" cy="4664895"/>
          </a:xfrm>
          <a:prstGeom prst="rect">
            <a:avLst/>
          </a:prstGeom>
        </p:spPr>
      </p:pic>
      <p:pic>
        <p:nvPicPr>
          <p:cNvPr id="154" name="p_Experiments__f0" descr="fnode-picture-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4398" y="16721663"/>
            <a:ext cx="10333627" cy="13464288"/>
          </a:xfrm>
          <a:prstGeom prst="rect">
            <a:avLst/>
          </a:prstGeom>
        </p:spPr>
      </p:pic>
      <p:pic>
        <p:nvPicPr>
          <p:cNvPr id="155" name="p_Discussion__f0" descr="fnode-table-8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60998" y="17481902"/>
            <a:ext cx="12070763" cy="328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8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13903</TotalTime>
  <Words>30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Helvetica Neue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Conlain Kelly</dc:creator>
  <cp:lastModifiedBy>Justin Wang</cp:lastModifiedBy>
  <cp:revision>74</cp:revision>
  <dcterms:created xsi:type="dcterms:W3CDTF">2017-04-23T21:38:40Z</dcterms:created>
  <dcterms:modified xsi:type="dcterms:W3CDTF">2025-08-29T19:41:24Z</dcterms:modified>
</cp:coreProperties>
</file>