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ar_Poster_Title_Authors"/>
          <p:cNvSpPr txBox="1"/>
          <p:nvPr/>
        </p:nvSpPr>
        <p:spPr>
          <a:xfrm>
            <a:off x="0" y="0"/>
            <a:ext cx="43891200" cy="3291840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3" name="var_Abstract"/>
          <p:cNvSpPr txBox="1"/>
          <p:nvPr/>
        </p:nvSpPr>
        <p:spPr>
          <a:xfrm>
            <a:off x="0" y="3291840"/>
            <a:ext cx="15879156" cy="8115677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4" name="var_Introduction"/>
          <p:cNvSpPr txBox="1"/>
          <p:nvPr/>
        </p:nvSpPr>
        <p:spPr>
          <a:xfrm>
            <a:off x="0" y="11407517"/>
            <a:ext cx="15879156" cy="7193246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5" name="var_Methodology"/>
          <p:cNvSpPr txBox="1"/>
          <p:nvPr/>
        </p:nvSpPr>
        <p:spPr>
          <a:xfrm>
            <a:off x="0" y="18600763"/>
            <a:ext cx="15879156" cy="14317636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6" name="var_Numerical_Experiments"/>
          <p:cNvSpPr txBox="1"/>
          <p:nvPr/>
        </p:nvSpPr>
        <p:spPr>
          <a:xfrm>
            <a:off x="15879156" y="3291840"/>
            <a:ext cx="13257016" cy="21472584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7" name="var_Discussion"/>
          <p:cNvSpPr txBox="1"/>
          <p:nvPr/>
        </p:nvSpPr>
        <p:spPr>
          <a:xfrm>
            <a:off x="15879156" y="24764424"/>
            <a:ext cx="13257016" cy="8153975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8" name="var_Conclusions"/>
          <p:cNvSpPr txBox="1"/>
          <p:nvPr/>
        </p:nvSpPr>
        <p:spPr>
          <a:xfrm>
            <a:off x="29136172" y="3291840"/>
            <a:ext cx="14755027" cy="25729774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9" name="var_Acknowledgements"/>
          <p:cNvSpPr txBox="1"/>
          <p:nvPr/>
        </p:nvSpPr>
        <p:spPr>
          <a:xfrm>
            <a:off x="29136172" y="29021614"/>
            <a:ext cx="14755027" cy="3896785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0" name="p_Poster_Title_Authors__t0"/>
          <p:cNvSpPr txBox="1"/>
          <p:nvPr/>
        </p:nvSpPr>
        <p:spPr>
          <a:xfrm>
            <a:off x="109728" y="109728"/>
            <a:ext cx="43671744" cy="1365504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6600"/>
            </a:pPr>
            <a:r>
              <a:rPr b="1" i="0">
                <a:solidFill>
                  <a:srgbClr val="FFFFFF"/>
                </a:solidFill>
              </a:rPr>
              <a:t>FNODE: Flow-Matching for Data-Driven Simulation of Constrained Multibody Systems</a:t>
            </a:r>
          </a:p>
        </p:txBody>
      </p:sp>
      <p:sp>
        <p:nvSpPr>
          <p:cNvPr id="11" name="p_Poster_Title_Authors__t1"/>
          <p:cNvSpPr txBox="1"/>
          <p:nvPr/>
        </p:nvSpPr>
        <p:spPr>
          <a:xfrm>
            <a:off x="109728" y="1475232"/>
            <a:ext cx="43671744" cy="1706879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4800"/>
            </a:pPr>
            <a:r>
              <a:rPr b="0" i="0">
                <a:solidFill>
                  <a:srgbClr val="FFFFFF"/>
                </a:solidFill>
              </a:rPr>
              <a:t>Hongyu Wang¹, Jingquan Wang¹, Dan Negrut¹</a:t>
            </a:r>
          </a:p>
          <a:p>
            <a:pPr algn="ctr">
              <a:defRPr sz="4800"/>
            </a:pPr>
            <a:r>
              <a:rPr b="0" i="0">
                <a:solidFill>
                  <a:srgbClr val="FFFFFF"/>
                </a:solidFill>
              </a:rPr>
              <a:t>¹University of Wisconsin-Madison</a:t>
            </a:r>
          </a:p>
        </p:txBody>
      </p:sp>
      <p:sp>
        <p:nvSpPr>
          <p:cNvPr id="12" name="p_Abstract__t0"/>
          <p:cNvSpPr txBox="1"/>
          <p:nvPr/>
        </p:nvSpPr>
        <p:spPr>
          <a:xfrm>
            <a:off x="109728" y="3401568"/>
            <a:ext cx="1565970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13" name="p_Abstract__t1"/>
          <p:cNvSpPr txBox="1"/>
          <p:nvPr/>
        </p:nvSpPr>
        <p:spPr>
          <a:xfrm>
            <a:off x="109728" y="4572000"/>
            <a:ext cx="15659700" cy="672578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•Introduces Flow-Matching Neural Ordinary Differential Equation (FNODE).</a:t>
            </a:r>
          </a:p>
          <a:p>
            <a:pPr algn="l">
              <a:defRPr sz="4800"/>
            </a:pPr>
            <a:r>
              <a:rPr b="0" i="0"/>
              <a:t>•Aims to improve computational cost and long-term prediction accuracy.</a:t>
            </a:r>
          </a:p>
          <a:p>
            <a:pPr algn="l">
              <a:defRPr sz="4800"/>
            </a:pPr>
            <a:r>
              <a:rPr b="0" i="0"/>
              <a:t>•Models constrained multibody systems effectively.</a:t>
            </a:r>
          </a:p>
          <a:p>
            <a:pPr algn="l">
              <a:defRPr sz="4800"/>
            </a:pPr>
            <a:r>
              <a:rPr b="0" i="0"/>
              <a:t>•Learns acceleration vector fields directly from trajectory data.</a:t>
            </a:r>
          </a:p>
        </p:txBody>
      </p:sp>
      <p:sp>
        <p:nvSpPr>
          <p:cNvPr id="14" name="p_Introduction__t0"/>
          <p:cNvSpPr txBox="1"/>
          <p:nvPr/>
        </p:nvSpPr>
        <p:spPr>
          <a:xfrm>
            <a:off x="109728" y="11517245"/>
            <a:ext cx="1565970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5" name="p_Introduction__t1"/>
          <p:cNvSpPr txBox="1"/>
          <p:nvPr/>
        </p:nvSpPr>
        <p:spPr>
          <a:xfrm>
            <a:off x="109728" y="12687677"/>
            <a:ext cx="15659700" cy="580335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•Multibody dynamics key in engineering/science.</a:t>
            </a:r>
          </a:p>
          <a:p>
            <a:pPr algn="l">
              <a:defRPr sz="4800"/>
            </a:pPr>
            <a:r>
              <a:rPr b="0" i="0"/>
              <a:t>•Traditional models struggle with complexity.</a:t>
            </a:r>
          </a:p>
          <a:p>
            <a:pPr algn="l">
              <a:defRPr sz="4800"/>
            </a:pPr>
            <a:r>
              <a:rPr b="0" i="0"/>
              <a:t>•Machine learning, especially NODEs, advances modeling.</a:t>
            </a:r>
          </a:p>
          <a:p>
            <a:pPr algn="l">
              <a:defRPr sz="4800"/>
            </a:pPr>
            <a:r>
              <a:rPr b="0" i="0"/>
              <a:t>•FNODEs improve on NODE bottlenecks.</a:t>
            </a:r>
          </a:p>
        </p:txBody>
      </p:sp>
      <p:sp>
        <p:nvSpPr>
          <p:cNvPr id="16" name="p_Methodology__t0"/>
          <p:cNvSpPr txBox="1"/>
          <p:nvPr/>
        </p:nvSpPr>
        <p:spPr>
          <a:xfrm>
            <a:off x="109728" y="18710491"/>
            <a:ext cx="1565970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7" name="p_Methodology__t1"/>
          <p:cNvSpPr txBox="1"/>
          <p:nvPr/>
        </p:nvSpPr>
        <p:spPr>
          <a:xfrm>
            <a:off x="109728" y="19880923"/>
            <a:ext cx="15659700" cy="40696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•Introduces FNODE's framework for learning acceleration vector fields.</a:t>
            </a:r>
          </a:p>
          <a:p>
            <a:pPr algn="l">
              <a:defRPr sz="4800"/>
            </a:pPr>
            <a:r>
              <a:rPr b="0" i="0"/>
              <a:t>•Details numerical differentiation techniques for deriving acceleration.</a:t>
            </a:r>
          </a:p>
        </p:txBody>
      </p:sp>
      <p:sp>
        <p:nvSpPr>
          <p:cNvPr id="18" name="p_Methodology__t2"/>
          <p:cNvSpPr txBox="1"/>
          <p:nvPr/>
        </p:nvSpPr>
        <p:spPr>
          <a:xfrm>
            <a:off x="109728" y="27568546"/>
            <a:ext cx="15659700" cy="52401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•Aims for a balance between noise robustness and accuracy in acceleration data.</a:t>
            </a:r>
          </a:p>
          <a:p>
            <a:pPr algn="l">
              <a:defRPr sz="4800"/>
            </a:pPr>
            <a:r>
              <a:rPr b="0" i="0"/>
              <a:t>•Highlights the importance of accurate acceleration targets.</a:t>
            </a:r>
          </a:p>
          <a:p>
            <a:pPr algn="l">
              <a:defRPr sz="4800"/>
            </a:pPr>
            <a:r>
              <a:rPr b="0" i="0"/>
              <a:t>•Provides insights into model structure and training methodologies.</a:t>
            </a:r>
          </a:p>
        </p:txBody>
      </p:sp>
      <p:sp>
        <p:nvSpPr>
          <p:cNvPr id="19" name="p_Numerical_Experiments__t0"/>
          <p:cNvSpPr txBox="1"/>
          <p:nvPr/>
        </p:nvSpPr>
        <p:spPr>
          <a:xfrm>
            <a:off x="15988884" y="3401568"/>
            <a:ext cx="1303756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Numerical Experiments</a:t>
            </a:r>
          </a:p>
        </p:txBody>
      </p:sp>
      <p:sp>
        <p:nvSpPr>
          <p:cNvPr id="20" name="p_Numerical_Experiments__t1"/>
          <p:cNvSpPr txBox="1"/>
          <p:nvPr/>
        </p:nvSpPr>
        <p:spPr>
          <a:xfrm>
            <a:off x="15988884" y="4572000"/>
            <a:ext cx="13037560" cy="803629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•Explored systems: mass-spring-damper, double pendulum, slider-crank.</a:t>
            </a:r>
          </a:p>
          <a:p>
            <a:pPr algn="l">
              <a:defRPr sz="4800"/>
            </a:pPr>
            <a:r>
              <a:rPr b="0" i="0"/>
              <a:t>•FNODE shows enhanced accuracy over traditional methods.</a:t>
            </a:r>
          </a:p>
          <a:p>
            <a:pPr algn="l">
              <a:defRPr sz="4800"/>
            </a:pPr>
            <a:r>
              <a:rPr b="0" i="0"/>
              <a:t>•Better generalization capability demonstrated through varied tests.</a:t>
            </a:r>
          </a:p>
        </p:txBody>
      </p:sp>
      <p:sp>
        <p:nvSpPr>
          <p:cNvPr id="21" name="p_Numerical_Experiments__t2"/>
          <p:cNvSpPr txBox="1"/>
          <p:nvPr/>
        </p:nvSpPr>
        <p:spPr>
          <a:xfrm>
            <a:off x="15988884" y="15447964"/>
            <a:ext cx="13037560" cy="92067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•Comparative analysis highlights computational efficiency.</a:t>
            </a:r>
          </a:p>
          <a:p>
            <a:pPr algn="l">
              <a:defRPr sz="4800"/>
            </a:pPr>
            <a:r>
              <a:rPr b="0" i="0"/>
              <a:t>•Baseline methods benchmarked against FNODE’s novel approach.</a:t>
            </a:r>
          </a:p>
          <a:p>
            <a:pPr algn="l">
              <a:defRPr sz="4800"/>
            </a:pPr>
            <a:r>
              <a:rPr b="0" i="0"/>
              <a:t>•Insights suggest potential for wide applicability in physics-based modeling.</a:t>
            </a:r>
          </a:p>
        </p:txBody>
      </p:sp>
      <p:sp>
        <p:nvSpPr>
          <p:cNvPr id="22" name="p_Discussion__t0"/>
          <p:cNvSpPr txBox="1"/>
          <p:nvPr/>
        </p:nvSpPr>
        <p:spPr>
          <a:xfrm>
            <a:off x="15988884" y="24874152"/>
            <a:ext cx="1303756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23" name="p_Discussion__t1"/>
          <p:cNvSpPr txBox="1"/>
          <p:nvPr/>
        </p:nvSpPr>
        <p:spPr>
          <a:xfrm>
            <a:off x="15988884" y="26044584"/>
            <a:ext cx="13037560" cy="676408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shows faster training, enhancing efficiency.</a:t>
            </a:r>
          </a:p>
          <a:p>
            <a:pPr algn="l">
              <a:defRPr sz="4800"/>
            </a:pPr>
            <a:r>
              <a:rPr b="0" i="0"/>
              <a:t>•Lower prediction errors through improved accuracy.</a:t>
            </a:r>
          </a:p>
          <a:p>
            <a:pPr algn="l">
              <a:defRPr sz="4800"/>
            </a:pPr>
            <a:r>
              <a:rPr b="0" i="0"/>
              <a:t>•Efficient multiscale dynamics handling.</a:t>
            </a:r>
          </a:p>
          <a:p>
            <a:pPr algn="l">
              <a:defRPr sz="4800"/>
            </a:pPr>
            <a:r>
              <a:rPr b="0" i="0"/>
              <a:t>•Notable data efficiency and robustness.</a:t>
            </a:r>
          </a:p>
        </p:txBody>
      </p:sp>
      <p:sp>
        <p:nvSpPr>
          <p:cNvPr id="24" name="p_Conclusions__t0"/>
          <p:cNvSpPr txBox="1"/>
          <p:nvPr/>
        </p:nvSpPr>
        <p:spPr>
          <a:xfrm>
            <a:off x="29245900" y="3401568"/>
            <a:ext cx="14535571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25" name="p_Conclusions__t1"/>
          <p:cNvSpPr txBox="1"/>
          <p:nvPr/>
        </p:nvSpPr>
        <p:spPr>
          <a:xfrm>
            <a:off x="29245900" y="4572000"/>
            <a:ext cx="14535571" cy="82408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advances data-driven modeling of dynamical systems.</a:t>
            </a:r>
          </a:p>
          <a:p>
            <a:pPr algn="l">
              <a:defRPr sz="4800"/>
            </a:pPr>
            <a:r>
              <a:rPr b="0" i="0"/>
              <a:t>•Identifies efficient and accurate modeling methods.</a:t>
            </a:r>
          </a:p>
          <a:p>
            <a:pPr algn="l">
              <a:defRPr sz="4800"/>
            </a:pPr>
            <a:r>
              <a:rPr b="0" i="0"/>
              <a:t>•Points out limitations in current approaches.</a:t>
            </a:r>
          </a:p>
        </p:txBody>
      </p:sp>
      <p:sp>
        <p:nvSpPr>
          <p:cNvPr id="26" name="p_Conclusions__t2"/>
          <p:cNvSpPr txBox="1"/>
          <p:nvPr/>
        </p:nvSpPr>
        <p:spPr>
          <a:xfrm>
            <a:off x="29245900" y="19500590"/>
            <a:ext cx="14535571" cy="94112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•Suggests development of noise-resilient techniques.</a:t>
            </a:r>
          </a:p>
          <a:p>
            <a:pPr algn="l">
              <a:defRPr sz="4800"/>
            </a:pPr>
            <a:r>
              <a:rPr b="0" i="0"/>
              <a:t>•Emphasizes need for acceleration estimation improvements.</a:t>
            </a:r>
          </a:p>
          <a:p>
            <a:pPr algn="l">
              <a:defRPr sz="4800"/>
            </a:pPr>
            <a:r>
              <a:rPr b="0" i="0"/>
              <a:t>•Recommends extensions for long-term accuracy and complex systems handling.</a:t>
            </a:r>
          </a:p>
        </p:txBody>
      </p:sp>
      <p:sp>
        <p:nvSpPr>
          <p:cNvPr id="27" name="p_Acknowledgements__t0"/>
          <p:cNvSpPr txBox="1"/>
          <p:nvPr/>
        </p:nvSpPr>
        <p:spPr>
          <a:xfrm>
            <a:off x="29245900" y="29131342"/>
            <a:ext cx="14535571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28" name="p_Acknowledgements__t1"/>
          <p:cNvSpPr txBox="1"/>
          <p:nvPr/>
        </p:nvSpPr>
        <p:spPr>
          <a:xfrm>
            <a:off x="29245900" y="30301774"/>
            <a:ext cx="14535571" cy="250689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•Grant supported by the National Science Foundation.</a:t>
            </a:r>
          </a:p>
          <a:p>
            <a:pPr algn="l">
              <a:defRPr sz="4800"/>
            </a:pPr>
            <a:r>
              <a:rPr b="0" i="0"/>
              <a:t>•Project number: CMMI2153855.</a:t>
            </a:r>
          </a:p>
        </p:txBody>
      </p:sp>
      <p:pic>
        <p:nvPicPr>
          <p:cNvPr id="29" name="p_Methodology__f0" descr="paper-pictur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98" y="23950616"/>
            <a:ext cx="12527760" cy="3617930"/>
          </a:xfrm>
          <a:prstGeom prst="rect">
            <a:avLst/>
          </a:prstGeom>
        </p:spPr>
      </p:pic>
      <p:pic>
        <p:nvPicPr>
          <p:cNvPr id="30" name="p_Numerical_Experiments__f0" descr="paper-table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2640" y="12608299"/>
            <a:ext cx="10430048" cy="2839664"/>
          </a:xfrm>
          <a:prstGeom prst="rect">
            <a:avLst/>
          </a:prstGeom>
        </p:spPr>
      </p:pic>
      <p:pic>
        <p:nvPicPr>
          <p:cNvPr id="31" name="p_Conclusions__f0" descr="paper-picture-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9458" y="12812863"/>
            <a:ext cx="11628456" cy="6687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