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9" r:id="rId4"/>
    <p:sldId id="262" r:id="rId5"/>
    <p:sldId id="289" r:id="rId6"/>
    <p:sldId id="294" r:id="rId7"/>
    <p:sldId id="291" r:id="rId8"/>
    <p:sldId id="295" r:id="rId9"/>
    <p:sldId id="266" r:id="rId10"/>
    <p:sldId id="269" r:id="rId11"/>
    <p:sldId id="267" r:id="rId12"/>
    <p:sldId id="268" r:id="rId13"/>
    <p:sldId id="290" r:id="rId14"/>
    <p:sldId id="281" r:id="rId15"/>
    <p:sldId id="283" r:id="rId16"/>
    <p:sldId id="286" r:id="rId17"/>
    <p:sldId id="285" r:id="rId18"/>
    <p:sldId id="28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45"/>
    <p:restoredTop sz="86349"/>
  </p:normalViewPr>
  <p:slideViewPr>
    <p:cSldViewPr snapToGrid="0" snapToObjects="1">
      <p:cViewPr varScale="1">
        <p:scale>
          <a:sx n="66" d="100"/>
          <a:sy n="66" d="100"/>
        </p:scale>
        <p:origin x="1232" y="56"/>
      </p:cViewPr>
      <p:guideLst/>
    </p:cSldViewPr>
  </p:slideViewPr>
  <p:outlineViewPr>
    <p:cViewPr>
      <p:scale>
        <a:sx n="33" d="100"/>
        <a:sy n="33" d="100"/>
      </p:scale>
      <p:origin x="0" y="-532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D25F0-1D0F-4449-A6DC-E0F712BCC1B8}" type="datetimeFigureOut">
              <a:rPr lang="en-US" smtClean="0"/>
              <a:t>6/10/20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9796-B79E-DF46-A137-432C061930FC}" type="slidenum">
              <a:rPr lang="en-US" smtClean="0"/>
              <a:t>‹#›</a:t>
            </a:fld>
            <a:endParaRPr lang="en-US"/>
          </a:p>
        </p:txBody>
      </p:sp>
    </p:spTree>
    <p:extLst>
      <p:ext uri="{BB962C8B-B14F-4D97-AF65-F5344CB8AC3E}">
        <p14:creationId xmlns:p14="http://schemas.microsoft.com/office/powerpoint/2010/main" val="1434334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1F9796-B79E-DF46-A137-432C061930FC}" type="slidenum">
              <a:rPr lang="en-US" smtClean="0"/>
              <a:t>5</a:t>
            </a:fld>
            <a:endParaRPr lang="en-US"/>
          </a:p>
        </p:txBody>
      </p:sp>
    </p:spTree>
    <p:extLst>
      <p:ext uri="{BB962C8B-B14F-4D97-AF65-F5344CB8AC3E}">
        <p14:creationId xmlns:p14="http://schemas.microsoft.com/office/powerpoint/2010/main" val="365860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1F9796-B79E-DF46-A137-432C061930FC}" type="slidenum">
              <a:rPr lang="en-US" smtClean="0"/>
              <a:t>6</a:t>
            </a:fld>
            <a:endParaRPr lang="en-US"/>
          </a:p>
        </p:txBody>
      </p:sp>
    </p:spTree>
    <p:extLst>
      <p:ext uri="{BB962C8B-B14F-4D97-AF65-F5344CB8AC3E}">
        <p14:creationId xmlns:p14="http://schemas.microsoft.com/office/powerpoint/2010/main" val="105290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BD38B-573C-40BE-A3E8-9E2DC7A9BA5D}" type="slidenum">
              <a:rPr lang="en-US" smtClean="0"/>
              <a:t>9</a:t>
            </a:fld>
            <a:endParaRPr lang="en-US"/>
          </a:p>
        </p:txBody>
      </p:sp>
    </p:spTree>
    <p:extLst>
      <p:ext uri="{BB962C8B-B14F-4D97-AF65-F5344CB8AC3E}">
        <p14:creationId xmlns:p14="http://schemas.microsoft.com/office/powerpoint/2010/main" val="2515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6792990C-3C68-A846-84CD-4F62E2637BA3}" type="datetime1">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39718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19B3B-26B0-8A43-8BFD-9EF26F721E6D}" type="datetime1">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65228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74C01-63A3-4540-81D1-C484C59C95EB}" type="datetime1">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10031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5DA5F6-9FF7-3C4E-97D2-4EF355CE5581}" type="datetime1">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55624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C998A-1D65-CC4B-9631-CC6833AF9AF2}" type="datetime1">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81000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5775FC-188B-A745-B439-C8151AD3FFDE}" type="datetime1">
              <a:rPr lang="en-US" smtClean="0"/>
              <a:t>6/10/20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8483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A11A5-9074-C143-86FC-8341F7424A1A}" type="datetime1">
              <a:rPr lang="en-US" smtClean="0"/>
              <a:t>6/10/20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174397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AEC5F8-EC4A-6946-878E-E39C6EFBC12D}" type="datetime1">
              <a:rPr lang="en-US" smtClean="0"/>
              <a:t>6/10/20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211405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11AE9-6C54-AB4F-A910-6F4E326BECF5}" type="datetime1">
              <a:rPr lang="en-US" smtClean="0"/>
              <a:t>6/10/20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76310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D1CA4-E323-0B46-8B67-406A01F17744}" type="datetime1">
              <a:rPr lang="en-US" smtClean="0"/>
              <a:t>6/10/20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7930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42CFAC-2C7F-864C-896F-2BD529D1B033}" type="datetime1">
              <a:rPr lang="en-US" smtClean="0"/>
              <a:t>6/10/20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ABC26-8E14-9145-A31B-43C6AB38034C}" type="slidenum">
              <a:rPr lang="en-US" smtClean="0"/>
              <a:t>‹#›</a:t>
            </a:fld>
            <a:endParaRPr lang="en-US"/>
          </a:p>
        </p:txBody>
      </p:sp>
    </p:spTree>
    <p:extLst>
      <p:ext uri="{BB962C8B-B14F-4D97-AF65-F5344CB8AC3E}">
        <p14:creationId xmlns:p14="http://schemas.microsoft.com/office/powerpoint/2010/main" val="9280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F7192-6C66-FE48-8F2A-B0B18246DA3C}" type="datetime1">
              <a:rPr lang="en-US" smtClean="0"/>
              <a:t>6/10/20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ABC26-8E14-9145-A31B-43C6AB38034C}" type="slidenum">
              <a:rPr lang="en-US" smtClean="0"/>
              <a:t>‹#›</a:t>
            </a:fld>
            <a:endParaRPr lang="en-US"/>
          </a:p>
        </p:txBody>
      </p:sp>
    </p:spTree>
    <p:extLst>
      <p:ext uri="{BB962C8B-B14F-4D97-AF65-F5344CB8AC3E}">
        <p14:creationId xmlns:p14="http://schemas.microsoft.com/office/powerpoint/2010/main" val="123405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ongyuGong/RCM-Question-Answe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Recurrent Chunking Mechanisms for Long-Text Machine Reading Comprehension</a:t>
            </a:r>
          </a:p>
        </p:txBody>
      </p:sp>
      <p:sp>
        <p:nvSpPr>
          <p:cNvPr id="3" name="Subtitle 2"/>
          <p:cNvSpPr>
            <a:spLocks noGrp="1"/>
          </p:cNvSpPr>
          <p:nvPr>
            <p:ph type="subTitle" idx="1"/>
          </p:nvPr>
        </p:nvSpPr>
        <p:spPr/>
        <p:txBody>
          <a:bodyPr>
            <a:normAutofit lnSpcReduction="10000"/>
          </a:bodyPr>
          <a:lstStyle/>
          <a:p>
            <a:r>
              <a:rPr lang="en-US" dirty="0" err="1"/>
              <a:t>Hongyu</a:t>
            </a:r>
            <a:r>
              <a:rPr lang="en-US" dirty="0"/>
              <a:t> Gong</a:t>
            </a:r>
            <a:r>
              <a:rPr lang="en-US" baseline="30000" dirty="0"/>
              <a:t>1</a:t>
            </a:r>
            <a:r>
              <a:rPr lang="en-US" dirty="0"/>
              <a:t>, </a:t>
            </a:r>
            <a:r>
              <a:rPr lang="en-US" dirty="0" err="1"/>
              <a:t>Yelong</a:t>
            </a:r>
            <a:r>
              <a:rPr lang="en-US" dirty="0"/>
              <a:t> Shen</a:t>
            </a:r>
            <a:r>
              <a:rPr lang="en-US" baseline="30000" dirty="0"/>
              <a:t>2</a:t>
            </a:r>
            <a:r>
              <a:rPr lang="en-US" dirty="0"/>
              <a:t>, Dian Yu</a:t>
            </a:r>
            <a:r>
              <a:rPr lang="en-US" baseline="30000" dirty="0"/>
              <a:t>3</a:t>
            </a:r>
            <a:r>
              <a:rPr lang="en-US" dirty="0"/>
              <a:t>, </a:t>
            </a:r>
            <a:r>
              <a:rPr lang="en-US" dirty="0" err="1"/>
              <a:t>Jianshu</a:t>
            </a:r>
            <a:r>
              <a:rPr lang="en-US" dirty="0"/>
              <a:t> Chen</a:t>
            </a:r>
            <a:r>
              <a:rPr lang="en-US" baseline="30000" dirty="0"/>
              <a:t>3</a:t>
            </a:r>
            <a:r>
              <a:rPr lang="en-US" dirty="0"/>
              <a:t>, Dong Yu</a:t>
            </a:r>
            <a:r>
              <a:rPr lang="en-US" baseline="30000" dirty="0"/>
              <a:t>3</a:t>
            </a:r>
          </a:p>
          <a:p>
            <a:r>
              <a:rPr lang="en-US" baseline="30000" dirty="0"/>
              <a:t>1</a:t>
            </a:r>
            <a:r>
              <a:rPr lang="en-US" dirty="0"/>
              <a:t>University of Illinois at Urbana-Champaign</a:t>
            </a:r>
          </a:p>
          <a:p>
            <a:r>
              <a:rPr lang="en-US" baseline="30000" dirty="0"/>
              <a:t>2</a:t>
            </a:r>
            <a:r>
              <a:rPr lang="en-US" dirty="0"/>
              <a:t>Microsoft Dynamics 365 AI</a:t>
            </a:r>
          </a:p>
          <a:p>
            <a:r>
              <a:rPr lang="en-US" baseline="30000" dirty="0"/>
              <a:t>3</a:t>
            </a:r>
            <a:r>
              <a:rPr lang="en-US" dirty="0"/>
              <a:t>Tencent AI Lab</a:t>
            </a:r>
            <a:endParaRPr lang="en-US" baseline="30000" dirty="0"/>
          </a:p>
        </p:txBody>
      </p:sp>
    </p:spTree>
    <p:extLst>
      <p:ext uri="{BB962C8B-B14F-4D97-AF65-F5344CB8AC3E}">
        <p14:creationId xmlns:p14="http://schemas.microsoft.com/office/powerpoint/2010/main" val="116535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7139-4966-47C0-A9E0-7FE26D710201}"/>
              </a:ext>
            </a:extLst>
          </p:cNvPr>
          <p:cNvSpPr>
            <a:spLocks noGrp="1"/>
          </p:cNvSpPr>
          <p:nvPr>
            <p:ph type="title"/>
          </p:nvPr>
        </p:nvSpPr>
        <p:spPr/>
        <p:txBody>
          <a:bodyPr/>
          <a:lstStyle/>
          <a:p>
            <a:r>
              <a:rPr lang="en-US" dirty="0"/>
              <a:t>Chunk</a:t>
            </a:r>
            <a:r>
              <a:rPr lang="en-US" altLang="zh-CN" dirty="0"/>
              <a:t>ing</a:t>
            </a:r>
            <a:r>
              <a:rPr lang="en-US" dirty="0"/>
              <a:t> Scorer: Score Segments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273E82-D1CE-4462-8403-4853D0B2E225}"/>
                  </a:ext>
                </a:extLst>
              </p:cNvPr>
              <p:cNvSpPr>
                <a:spLocks noGrp="1"/>
              </p:cNvSpPr>
              <p:nvPr>
                <p:ph idx="1"/>
              </p:nvPr>
            </p:nvSpPr>
            <p:spPr/>
            <p:txBody>
              <a:bodyPr/>
              <a:lstStyle/>
              <a:p>
                <a:r>
                  <a:rPr lang="en-US" dirty="0"/>
                  <a:t>Assign </a:t>
                </a:r>
                <a:r>
                  <a:rPr lang="en-US" altLang="zh-CN" dirty="0"/>
                  <a:t>score</a:t>
                </a:r>
                <a:r>
                  <a:rPr lang="en-US" dirty="0"/>
                  <a:t> to each </a:t>
                </a:r>
                <a:r>
                  <a:rPr lang="en-US" altLang="zh-CN" dirty="0"/>
                  <a:t>segment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r>
                            <a:rPr lang="en-US" i="1">
                              <a:latin typeface="Cambria Math" panose="02040503050406030204" pitchFamily="18" charset="0"/>
                            </a:rPr>
                            <m:t>(</m:t>
                          </m:r>
                          <m:r>
                            <a:rPr lang="en-US" b="1" i="1">
                              <a:latin typeface="Cambria Math" panose="02040503050406030204" pitchFamily="18" charset="0"/>
                            </a:rPr>
                            <m:t>𝑾</m:t>
                          </m:r>
                        </m:e>
                        <m:sub>
                          <m:r>
                            <a:rPr lang="en-US" i="1">
                              <a:latin typeface="Cambria Math" panose="02040503050406030204" pitchFamily="18" charset="0"/>
                            </a:rPr>
                            <m:t>𝑐</m:t>
                          </m:r>
                        </m:sub>
                      </m:sSub>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𝑐</m:t>
                          </m:r>
                        </m:sub>
                      </m:sSub>
                      <m:r>
                        <a:rPr lang="en-US" i="1">
                          <a:latin typeface="Cambria Math" panose="02040503050406030204" pitchFamily="18" charset="0"/>
                        </a:rPr>
                        <m:t>)</m:t>
                      </m:r>
                    </m:oMath>
                  </m:oMathPara>
                </a14:m>
                <a:endParaRPr lang="en-US" dirty="0"/>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altLang="zh-CN" b="1" i="1">
                            <a:solidFill>
                              <a:prstClr val="black"/>
                            </a:solidFill>
                            <a:latin typeface="Cambria Math" panose="02040503050406030204" pitchFamily="18" charset="0"/>
                          </a:rPr>
                          <m:t>𝑾</m:t>
                        </m:r>
                      </m:e>
                      <m:sub>
                        <m:r>
                          <a:rPr lang="en-US" i="1">
                            <a:solidFill>
                              <a:prstClr val="black"/>
                            </a:solidFill>
                            <a:latin typeface="Cambria Math" panose="02040503050406030204" pitchFamily="18" charset="0"/>
                          </a:rPr>
                          <m:t>𝑐</m:t>
                        </m:r>
                      </m:sub>
                    </m:sSub>
                  </m:oMath>
                </a14:m>
                <a:r>
                  <a:rPr lang="en-US" altLang="zh-CN" dirty="0">
                    <a:solidFill>
                      <a:prstClr val="black"/>
                    </a:solidFill>
                  </a:rPr>
                  <a:t>,</a:t>
                </a:r>
                <a:r>
                  <a:rPr lang="zh-CN" alt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𝒃</m:t>
                        </m:r>
                      </m:e>
                      <m:sub>
                        <m:r>
                          <a:rPr lang="en-US" i="1">
                            <a:solidFill>
                              <a:prstClr val="black"/>
                            </a:solidFill>
                            <a:latin typeface="Cambria Math" panose="02040503050406030204" pitchFamily="18" charset="0"/>
                          </a:rPr>
                          <m:t>𝑐</m:t>
                        </m:r>
                      </m:sub>
                    </m:sSub>
                  </m:oMath>
                </a14:m>
                <a:r>
                  <a:rPr lang="en-US" altLang="zh-CN" dirty="0">
                    <a:solidFill>
                      <a:prstClr val="black"/>
                    </a:solidFill>
                  </a:rPr>
                  <a:t>:</a:t>
                </a:r>
                <a:r>
                  <a:rPr lang="zh-CN" altLang="en-US" dirty="0">
                    <a:solidFill>
                      <a:prstClr val="black"/>
                    </a:solidFill>
                  </a:rPr>
                  <a:t> </a:t>
                </a:r>
                <a:r>
                  <a:rPr lang="en-US" altLang="zh-CN" dirty="0">
                    <a:solidFill>
                      <a:prstClr val="black"/>
                    </a:solidFill>
                  </a:rPr>
                  <a:t>model</a:t>
                </a:r>
                <a:r>
                  <a:rPr lang="zh-CN" altLang="en-US" dirty="0">
                    <a:solidFill>
                      <a:prstClr val="black"/>
                    </a:solidFill>
                  </a:rPr>
                  <a:t> </a:t>
                </a:r>
                <a:r>
                  <a:rPr lang="en-US" altLang="zh-CN" dirty="0">
                    <a:solidFill>
                      <a:prstClr val="black"/>
                    </a:solidFill>
                  </a:rPr>
                  <a:t>parameters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𝑐</m:t>
                        </m:r>
                      </m:sub>
                    </m:sSub>
                  </m:oMath>
                </a14:m>
                <a:r>
                  <a:rPr lang="en-US" altLang="zh-CN" dirty="0"/>
                  <a:t>:</a:t>
                </a:r>
                <a:r>
                  <a:rPr lang="zh-CN" altLang="en-US" dirty="0"/>
                  <a:t> </a:t>
                </a:r>
                <a:r>
                  <a:rPr lang="en-US" altLang="zh-CN" dirty="0"/>
                  <a:t>score</a:t>
                </a:r>
                <a:r>
                  <a:rPr lang="zh-CN" altLang="en-US" dirty="0"/>
                  <a:t> </a:t>
                </a:r>
                <a:r>
                  <a:rPr lang="en-US" altLang="zh-CN" dirty="0"/>
                  <a:t>that</a:t>
                </a:r>
                <a:r>
                  <a:rPr lang="zh-CN" altLang="en-US" dirty="0"/>
                  <a:t> </a:t>
                </a:r>
                <a:r>
                  <a:rPr lang="en-US" altLang="zh-CN" dirty="0"/>
                  <a:t>indicate</a:t>
                </a:r>
                <a:r>
                  <a:rPr lang="zh-CN" altLang="en-US" dirty="0"/>
                  <a:t> </a:t>
                </a:r>
                <a:r>
                  <a:rPr lang="en-US" altLang="zh-CN" dirty="0"/>
                  <a:t>how</a:t>
                </a:r>
                <a:r>
                  <a:rPr lang="zh-CN" altLang="en-US" dirty="0"/>
                  <a:t> </a:t>
                </a:r>
                <a:r>
                  <a:rPr lang="en-US" altLang="zh-CN" dirty="0"/>
                  <a:t>likely</a:t>
                </a:r>
                <a:r>
                  <a:rPr lang="zh-CN" altLang="en-US" dirty="0"/>
                  <a:t> </a:t>
                </a:r>
                <a:r>
                  <a:rPr lang="en-US" altLang="zh-CN" dirty="0"/>
                  <a:t>the</a:t>
                </a:r>
                <a:r>
                  <a:rPr lang="zh-CN" altLang="en-US" dirty="0"/>
                  <a:t> </a:t>
                </a:r>
                <a:r>
                  <a:rPr lang="en-US" altLang="zh-CN" dirty="0"/>
                  <a:t>true</a:t>
                </a:r>
                <a:r>
                  <a:rPr lang="zh-CN" altLang="en-US" dirty="0"/>
                  <a:t> </a:t>
                </a:r>
                <a:r>
                  <a:rPr lang="en-US" altLang="zh-CN" dirty="0"/>
                  <a:t>answers</a:t>
                </a:r>
                <a:r>
                  <a:rPr lang="zh-CN" altLang="en-US" dirty="0"/>
                  <a:t> </a:t>
                </a:r>
                <a:r>
                  <a:rPr lang="en-US" altLang="zh-CN" dirty="0"/>
                  <a:t>is</a:t>
                </a:r>
                <a:r>
                  <a:rPr lang="zh-CN" altLang="en-US" dirty="0"/>
                  <a:t> </a:t>
                </a:r>
                <a:r>
                  <a:rPr lang="en-US" altLang="zh-CN" dirty="0"/>
                  <a:t>contained</a:t>
                </a:r>
                <a:r>
                  <a:rPr lang="zh-CN" altLang="en-US" dirty="0"/>
                  <a:t> </a:t>
                </a:r>
                <a:r>
                  <a:rPr lang="en-US" altLang="zh-CN" dirty="0"/>
                  <a:t>in</a:t>
                </a:r>
                <a:r>
                  <a:rPr lang="zh-CN" altLang="en-US" dirty="0"/>
                  <a:t> </a:t>
                </a:r>
                <a:r>
                  <a:rPr lang="en-US" altLang="zh-CN" dirty="0"/>
                  <a:t>segment</a:t>
                </a:r>
                <a:r>
                  <a:rPr lang="zh-CN" altLang="en-US" dirty="0"/>
                  <a:t> </a:t>
                </a:r>
                <a14:m>
                  <m:oMath xmlns:m="http://schemas.openxmlformats.org/officeDocument/2006/math">
                    <m:r>
                      <a:rPr lang="en-US" i="1">
                        <a:latin typeface="Cambria Math" panose="02040503050406030204" pitchFamily="18" charset="0"/>
                      </a:rPr>
                      <m:t>𝑐</m:t>
                    </m:r>
                  </m:oMath>
                </a14:m>
                <a:endParaRPr lang="en-US" altLang="zh-CN" dirty="0"/>
              </a:p>
              <a:p>
                <a:r>
                  <a:rPr lang="en-US" altLang="zh-CN" dirty="0"/>
                  <a:t>Supervised training with cross-entropy loss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m:rPr>
                              <m:sty m:val="p"/>
                            </m:rPr>
                            <a:rPr lang="en-US" altLang="zh-CN" b="0" i="1" smtClean="0">
                              <a:latin typeface="Cambria Math" panose="02040503050406030204" pitchFamily="18" charset="0"/>
                            </a:rPr>
                            <m:t>cs</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𝑐</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𝑐</m:t>
                              </m:r>
                            </m:sub>
                          </m:sSub>
                          <m:r>
                            <m:rPr>
                              <m:sty m:val="p"/>
                            </m:rPr>
                            <a:rPr lang="en-US" altLang="zh-CN" b="0" i="1" smtClean="0">
                              <a:latin typeface="Cambria Math" panose="02040503050406030204" pitchFamily="18" charset="0"/>
                            </a:rPr>
                            <m:t>log</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𝑐</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𝑐</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(1−</m:t>
                                  </m:r>
                                  <m:r>
                                    <a:rPr lang="en-US" altLang="zh-CN" i="1">
                                      <a:latin typeface="Cambria Math" panose="02040503050406030204" pitchFamily="18" charset="0"/>
                                    </a:rPr>
                                    <m:t>𝑦</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m:t>
                              </m:r>
                              <m:r>
                                <m:rPr>
                                  <m:sty m:val="p"/>
                                </m:rPr>
                                <a:rPr lang="en-US" altLang="zh-CN" i="1">
                                  <a:latin typeface="Cambria Math" panose="02040503050406030204" pitchFamily="18" charset="0"/>
                                </a:rPr>
                                <m:t>log</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m:t>
                              </m:r>
                            </m:e>
                          </m:nary>
                        </m:e>
                      </m:nary>
                    </m:oMath>
                  </m:oMathPara>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𝑐</m:t>
                        </m:r>
                      </m:sub>
                    </m:sSub>
                  </m:oMath>
                </a14:m>
                <a:r>
                  <a:rPr lang="en-US" altLang="zh-CN" dirty="0"/>
                  <a:t>: binary variable indicating whether segment </a:t>
                </a:r>
                <a14:m>
                  <m:oMath xmlns:m="http://schemas.openxmlformats.org/officeDocument/2006/math">
                    <m:r>
                      <a:rPr lang="en-US" altLang="zh-CN" b="0" i="1" smtClean="0">
                        <a:latin typeface="Cambria Math" panose="02040503050406030204" pitchFamily="18" charset="0"/>
                      </a:rPr>
                      <m:t>𝑐</m:t>
                    </m:r>
                  </m:oMath>
                </a14:m>
                <a:r>
                  <a:rPr lang="en-US" altLang="zh-CN" dirty="0"/>
                  <a:t> contains true answer</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𝑐</m:t>
                        </m:r>
                      </m:sub>
                    </m:sSub>
                  </m:oMath>
                </a14:m>
                <a:r>
                  <a:rPr lang="en-US" altLang="zh-CN" dirty="0"/>
                  <a:t>: predicted likelihood of segment </a:t>
                </a:r>
                <a14:m>
                  <m:oMath xmlns:m="http://schemas.openxmlformats.org/officeDocument/2006/math">
                    <m:r>
                      <a:rPr lang="en-US" altLang="zh-CN" i="1">
                        <a:latin typeface="Cambria Math" panose="02040503050406030204" pitchFamily="18" charset="0"/>
                      </a:rPr>
                      <m:t>𝑐</m:t>
                    </m:r>
                  </m:oMath>
                </a14:m>
                <a:r>
                  <a:rPr lang="en-US" altLang="zh-CN" dirty="0"/>
                  <a:t> containing an answer</a:t>
                </a:r>
              </a:p>
            </p:txBody>
          </p:sp>
        </mc:Choice>
        <mc:Fallback xmlns="">
          <p:sp>
            <p:nvSpPr>
              <p:cNvPr id="3" name="Content Placeholder 2">
                <a:extLst>
                  <a:ext uri="{FF2B5EF4-FFF2-40B4-BE49-F238E27FC236}">
                    <a16:creationId xmlns:a16="http://schemas.microsoft.com/office/drawing/2014/main" id="{19273E82-D1CE-4462-8403-4853D0B2E225}"/>
                  </a:ext>
                </a:extLst>
              </p:cNvPr>
              <p:cNvSpPr>
                <a:spLocks noGrp="1" noRot="1" noChangeAspect="1" noMove="1" noResize="1" noEditPoints="1" noAdjustHandles="1" noChangeArrowheads="1" noChangeShapeType="1" noTextEdit="1"/>
              </p:cNvSpPr>
              <p:nvPr>
                <p:ph idx="1"/>
              </p:nvPr>
            </p:nvSpPr>
            <p:spPr>
              <a:blipFill>
                <a:blip r:embed="rId2"/>
                <a:stretch>
                  <a:fillRect l="-965" t="-2632" b="-195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FC51682-D9E9-EB4B-B72B-DE5088F2C0E4}"/>
              </a:ext>
            </a:extLst>
          </p:cNvPr>
          <p:cNvSpPr>
            <a:spLocks noGrp="1"/>
          </p:cNvSpPr>
          <p:nvPr>
            <p:ph type="sldNum" sz="quarter" idx="12"/>
          </p:nvPr>
        </p:nvSpPr>
        <p:spPr/>
        <p:txBody>
          <a:bodyPr/>
          <a:lstStyle/>
          <a:p>
            <a:fld id="{227ABC26-8E14-9145-A31B-43C6AB38034C}" type="slidenum">
              <a:rPr lang="en-US" smtClean="0"/>
              <a:t>10</a:t>
            </a:fld>
            <a:endParaRPr lang="en-US"/>
          </a:p>
        </p:txBody>
      </p:sp>
      <p:sp>
        <p:nvSpPr>
          <p:cNvPr id="5" name="Action Button: Return 4">
            <a:hlinkClick r:id="rId3" action="ppaction://hlinksldjump" highlightClick="1"/>
            <a:extLst>
              <a:ext uri="{FF2B5EF4-FFF2-40B4-BE49-F238E27FC236}">
                <a16:creationId xmlns:a16="http://schemas.microsoft.com/office/drawing/2014/main" id="{C057E087-E4D7-AA41-AE48-467341CE7635}"/>
              </a:ext>
            </a:extLst>
          </p:cNvPr>
          <p:cNvSpPr/>
          <p:nvPr/>
        </p:nvSpPr>
        <p:spPr>
          <a:xfrm>
            <a:off x="9505950" y="5589858"/>
            <a:ext cx="685800" cy="45720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8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7139-4966-47C0-A9E0-7FE26D710201}"/>
              </a:ext>
            </a:extLst>
          </p:cNvPr>
          <p:cNvSpPr>
            <a:spLocks noGrp="1"/>
          </p:cNvSpPr>
          <p:nvPr>
            <p:ph type="title"/>
          </p:nvPr>
        </p:nvSpPr>
        <p:spPr/>
        <p:txBody>
          <a:bodyPr/>
          <a:lstStyle/>
          <a:p>
            <a:r>
              <a:rPr lang="en-US" dirty="0"/>
              <a:t>Policy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273E82-D1CE-4462-8403-4853D0B2E225}"/>
                  </a:ext>
                </a:extLst>
              </p:cNvPr>
              <p:cNvSpPr>
                <a:spLocks noGrp="1"/>
              </p:cNvSpPr>
              <p:nvPr>
                <p:ph idx="1"/>
              </p:nvPr>
            </p:nvSpPr>
            <p:spPr/>
            <p:txBody>
              <a:bodyPr>
                <a:normAutofit/>
              </a:bodyPr>
              <a:lstStyle/>
              <a:p>
                <a:r>
                  <a:rPr lang="en-US" dirty="0"/>
                  <a:t>Action </a:t>
                </a:r>
                <a14:m>
                  <m:oMath xmlns:m="http://schemas.openxmlformats.org/officeDocument/2006/math">
                    <m:r>
                      <a:rPr lang="en-US" i="1">
                        <a:latin typeface="Cambria Math" panose="02040503050406030204" pitchFamily="18" charset="0"/>
                      </a:rPr>
                      <m:t>𝑎</m:t>
                    </m:r>
                  </m:oMath>
                </a14:m>
                <a:r>
                  <a:rPr lang="en-US" dirty="0"/>
                  <a:t>: stride size to move from the current to the next segment </a:t>
                </a:r>
                <a14:m>
                  <m:oMath xmlns:m="http://schemas.openxmlformats.org/officeDocument/2006/math">
                    <m:r>
                      <a:rPr lang="en-US" i="1">
                        <a:latin typeface="Cambria Math" panose="02040503050406030204" pitchFamily="18" charset="0"/>
                      </a:rPr>
                      <m:t>𝑐</m:t>
                    </m:r>
                  </m:oMath>
                </a14:m>
                <a:endParaRPr lang="en-US" dirty="0"/>
              </a:p>
              <a:p>
                <a:pPr lvl="1"/>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=−16</m:t>
                    </m:r>
                  </m:oMath>
                </a14:m>
                <a:r>
                  <a:rPr lang="en-US" dirty="0">
                    <a:latin typeface="Cambria Math" panose="02040503050406030204" pitchFamily="18" charset="0"/>
                  </a:rPr>
                  <a:t>: move to the left by 16 words</a:t>
                </a:r>
              </a:p>
              <a:p>
                <a:pPr lvl="1"/>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=32</m:t>
                    </m:r>
                  </m:oMath>
                </a14:m>
                <a:r>
                  <a:rPr lang="en-US" dirty="0"/>
                  <a:t>: move to the right by 32 words</a:t>
                </a:r>
              </a:p>
              <a:p>
                <a:r>
                  <a:rPr lang="en-US" dirty="0"/>
                  <a:t>Action space </a:t>
                </a:r>
                <a14:m>
                  <m:oMath xmlns:m="http://schemas.openxmlformats.org/officeDocument/2006/math">
                    <m:r>
                      <a:rPr lang="en-US" i="1">
                        <a:latin typeface="Cambria Math" panose="02040503050406030204" pitchFamily="18" charset="0"/>
                      </a:rPr>
                      <m:t>𝐴</m:t>
                    </m:r>
                  </m:oMath>
                </a14:m>
                <a:r>
                  <a:rPr lang="en-US" dirty="0"/>
                  <a:t>:  a set of actions (stride sizes)</a:t>
                </a:r>
              </a:p>
              <a:p>
                <a:r>
                  <a:rPr lang="en-US" altLang="zh-CN" dirty="0"/>
                  <a:t>State</a:t>
                </a:r>
                <a:r>
                  <a:rPr lang="zh-CN" altLang="en-US" dirty="0"/>
                  <a:t> </a:t>
                </a:r>
                <a14:m>
                  <m:oMath xmlns:m="http://schemas.openxmlformats.org/officeDocument/2006/math">
                    <m:r>
                      <a:rPr lang="en-US" altLang="zh-CN" i="1">
                        <a:latin typeface="Cambria Math" panose="02040503050406030204" pitchFamily="18" charset="0"/>
                      </a:rPr>
                      <m:t>𝑠</m:t>
                    </m:r>
                  </m:oMath>
                </a14:m>
                <a:r>
                  <a:rPr lang="en-US" altLang="zh-CN" dirty="0"/>
                  <a:t>:</a:t>
                </a:r>
                <a:r>
                  <a:rPr lang="zh-CN" altLang="en-US" dirty="0"/>
                  <a:t> </a:t>
                </a:r>
                <a:r>
                  <a:rPr lang="en-US" altLang="zh-CN" dirty="0"/>
                  <a:t>all</a:t>
                </a:r>
                <a:r>
                  <a:rPr lang="zh-CN" altLang="en-US" dirty="0"/>
                  <a:t> </a:t>
                </a:r>
                <a:r>
                  <a:rPr lang="en-US" altLang="zh-CN" dirty="0"/>
                  <a:t>segments</a:t>
                </a:r>
                <a:r>
                  <a:rPr lang="zh-CN" altLang="en-US" dirty="0"/>
                  <a:t> </a:t>
                </a:r>
                <a:r>
                  <a:rPr lang="en-US" altLang="zh-CN" dirty="0"/>
                  <a:t>that</a:t>
                </a:r>
                <a:r>
                  <a:rPr lang="zh-CN" altLang="en-US" dirty="0"/>
                  <a:t> </a:t>
                </a:r>
                <a:r>
                  <a:rPr lang="en-US" altLang="zh-CN" dirty="0"/>
                  <a:t>have</a:t>
                </a:r>
                <a:r>
                  <a:rPr lang="zh-CN" altLang="en-US" dirty="0"/>
                  <a:t> </a:t>
                </a:r>
                <a:r>
                  <a:rPr lang="en-US" altLang="zh-CN" dirty="0"/>
                  <a:t>been</a:t>
                </a:r>
                <a:r>
                  <a:rPr lang="zh-CN" altLang="en-US" dirty="0"/>
                  <a:t> </a:t>
                </a:r>
                <a:r>
                  <a:rPr lang="en-US" altLang="zh-CN" dirty="0"/>
                  <a:t>read</a:t>
                </a:r>
                <a:r>
                  <a:rPr lang="zh-CN" altLang="en-US" dirty="0"/>
                  <a:t> </a:t>
                </a:r>
                <a:r>
                  <a:rPr lang="en-US" altLang="zh-CN" dirty="0"/>
                  <a:t>in</a:t>
                </a:r>
                <a:r>
                  <a:rPr lang="zh-CN" altLang="en-US" dirty="0"/>
                  <a:t> </a:t>
                </a:r>
                <a:r>
                  <a:rPr lang="en-US" altLang="zh-CN" dirty="0"/>
                  <a:t>a</a:t>
                </a:r>
                <a:r>
                  <a:rPr lang="zh-CN" altLang="en-US" dirty="0"/>
                  <a:t> </a:t>
                </a:r>
                <a:r>
                  <a:rPr lang="en-US" altLang="zh-CN" dirty="0"/>
                  <a:t>document</a:t>
                </a:r>
                <a:endParaRPr lang="en-US" dirty="0"/>
              </a:p>
              <a:p>
                <a:r>
                  <a:rPr lang="en-US" altLang="zh-CN" dirty="0"/>
                  <a:t>Chunking</a:t>
                </a:r>
                <a:r>
                  <a:rPr lang="zh-CN" altLang="en-US" dirty="0"/>
                  <a:t> </a:t>
                </a:r>
                <a:r>
                  <a:rPr lang="en-US" altLang="zh-CN" dirty="0"/>
                  <a:t>policy:</a:t>
                </a:r>
                <a:r>
                  <a:rPr lang="zh-CN" altLang="en-US" dirty="0"/>
                  <a:t> </a:t>
                </a:r>
                <a:r>
                  <a:rPr lang="en-US" altLang="zh-CN" dirty="0"/>
                  <a:t>estimate</a:t>
                </a:r>
                <a:r>
                  <a:rPr lang="zh-CN" altLang="en-US" dirty="0"/>
                  <a:t> </a:t>
                </a:r>
                <a:r>
                  <a:rPr lang="en-US" altLang="zh-CN" dirty="0"/>
                  <a:t>probability</a:t>
                </a:r>
                <a:r>
                  <a:rPr lang="zh-CN" altLang="en-US" dirty="0"/>
                  <a:t> </a:t>
                </a:r>
                <a:r>
                  <a:rPr lang="en-US" altLang="zh-CN" dirty="0"/>
                  <a:t>of</a:t>
                </a:r>
                <a:r>
                  <a:rPr lang="zh-CN" altLang="en-US" dirty="0"/>
                  <a:t> </a:t>
                </a:r>
                <a:r>
                  <a:rPr lang="en-US" altLang="zh-CN" dirty="0"/>
                  <a:t>action </a:t>
                </a:r>
                <a14:m>
                  <m:oMath xmlns:m="http://schemas.openxmlformats.org/officeDocument/2006/math">
                    <m:r>
                      <a:rPr lang="en-US" altLang="zh-CN" b="0" i="1" smtClean="0">
                        <a:latin typeface="Cambria Math" panose="02040503050406030204" pitchFamily="18" charset="0"/>
                      </a:rPr>
                      <m:t>𝑎</m:t>
                    </m:r>
                  </m:oMath>
                </a14:m>
                <a:r>
                  <a:rPr lang="en-US" altLang="zh-CN" dirty="0"/>
                  <a:t> in state </a:t>
                </a:r>
                <a14:m>
                  <m:oMath xmlns:m="http://schemas.openxmlformats.org/officeDocument/2006/math">
                    <m:r>
                      <a:rPr lang="en-US" altLang="zh-CN" i="1">
                        <a:latin typeface="Cambria Math" panose="02040503050406030204" pitchFamily="18" charset="0"/>
                      </a:rPr>
                      <m:t>𝑠</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altLang="zh-CN" i="1">
                              <a:latin typeface="Cambria Math" panose="02040503050406030204" pitchFamily="18" charset="0"/>
                            </a:rPr>
                            <m:t>𝑝</m:t>
                          </m:r>
                        </m:e>
                        <m:sup>
                          <m:r>
                            <m:rPr>
                              <m:sty m:val="p"/>
                            </m:rPr>
                            <a:rPr lang="en-US" altLang="zh-CN" i="1">
                              <a:latin typeface="Cambria Math" panose="02040503050406030204" pitchFamily="18" charset="0"/>
                            </a:rPr>
                            <m:t>act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softmax</m:t>
                      </m:r>
                      <m:d>
                        <m:dPr>
                          <m:ctrlPr>
                            <a:rPr lang="en-US" altLang="zh-CN"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𝑎</m:t>
                              </m:r>
                            </m:sub>
                          </m:sSub>
                        </m:e>
                      </m:d>
                    </m:oMath>
                  </m:oMathPara>
                </a14:m>
                <a:endParaRPr lang="en-US" altLang="zh-CN" b="0" i="1" dirty="0">
                  <a:latin typeface="Cambria Math" panose="02040503050406030204" pitchFamily="18" charset="0"/>
                </a:endParaRPr>
              </a:p>
              <a:p>
                <a:pPr marL="0" indent="0">
                  <a:buNone/>
                </a:pPr>
                <a:r>
                  <a:rPr lang="en-US" dirty="0"/>
                  <a:t>	</a:t>
                </a:r>
                <a:r>
                  <a:rPr lang="en-US" altLang="zh-CN" dirty="0"/>
                  <a:t>-</a:t>
                </a:r>
                <a:r>
                  <a:rPr lang="zh-CN" alt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𝑎</m:t>
                        </m:r>
                      </m:sub>
                    </m:sSub>
                  </m:oMath>
                </a14:m>
                <a:r>
                  <a:rPr lang="en-US" dirty="0"/>
                  <a:t>: model parameters of the policy network</a:t>
                </a:r>
              </a:p>
              <a:p>
                <a:pPr marL="0" indent="0">
                  <a:buNone/>
                </a:pPr>
                <a:r>
                  <a:rPr lang="en-US" dirty="0"/>
                  <a:t>	</a:t>
                </a:r>
                <a:r>
                  <a:rPr lang="en-US" altLang="zh-CN" dirty="0"/>
                  <a:t>-</a:t>
                </a:r>
                <a:r>
                  <a:rPr lang="zh-CN" altLang="en-US" dirty="0"/>
                  <a:t> </a:t>
                </a:r>
                <a14:m>
                  <m:oMath xmlns:m="http://schemas.openxmlformats.org/officeDocument/2006/math">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i="1">
                            <a:latin typeface="Cambria Math" panose="02040503050406030204" pitchFamily="18" charset="0"/>
                          </a:rPr>
                          <m:t>𝑐</m:t>
                        </m:r>
                      </m:sub>
                    </m:sSub>
                  </m:oMath>
                </a14:m>
                <a:r>
                  <a:rPr lang="en-US" dirty="0"/>
                  <a:t>: global representation of the segment </a:t>
                </a:r>
                <a14:m>
                  <m:oMath xmlns:m="http://schemas.openxmlformats.org/officeDocument/2006/math">
                    <m:r>
                      <a:rPr lang="en-US" i="1">
                        <a:latin typeface="Cambria Math" panose="02040503050406030204" pitchFamily="18" charset="0"/>
                      </a:rPr>
                      <m:t>𝑐</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9273E82-D1CE-4462-8403-4853D0B2E225}"/>
                  </a:ext>
                </a:extLst>
              </p:cNvPr>
              <p:cNvSpPr>
                <a:spLocks noGrp="1" noRot="1" noChangeAspect="1" noMove="1" noResize="1" noEditPoints="1" noAdjustHandles="1" noChangeArrowheads="1" noChangeShapeType="1" noTextEdit="1"/>
              </p:cNvSpPr>
              <p:nvPr>
                <p:ph idx="1"/>
              </p:nvPr>
            </p:nvSpPr>
            <p:spPr>
              <a:blipFill>
                <a:blip r:embed="rId2"/>
                <a:stretch>
                  <a:fillRect l="-965" t="-2632" b="-2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876028-D3F4-E243-89C2-B9FDA2B4A9CB}"/>
              </a:ext>
            </a:extLst>
          </p:cNvPr>
          <p:cNvSpPr>
            <a:spLocks noGrp="1"/>
          </p:cNvSpPr>
          <p:nvPr>
            <p:ph type="sldNum" sz="quarter" idx="12"/>
          </p:nvPr>
        </p:nvSpPr>
        <p:spPr/>
        <p:txBody>
          <a:bodyPr/>
          <a:lstStyle/>
          <a:p>
            <a:fld id="{227ABC26-8E14-9145-A31B-43C6AB38034C}" type="slidenum">
              <a:rPr lang="en-US" smtClean="0"/>
              <a:t>11</a:t>
            </a:fld>
            <a:endParaRPr lang="en-US"/>
          </a:p>
        </p:txBody>
      </p:sp>
    </p:spTree>
    <p:extLst>
      <p:ext uri="{BB962C8B-B14F-4D97-AF65-F5344CB8AC3E}">
        <p14:creationId xmlns:p14="http://schemas.microsoft.com/office/powerpoint/2010/main" val="388550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7139-4966-47C0-A9E0-7FE26D710201}"/>
              </a:ext>
            </a:extLst>
          </p:cNvPr>
          <p:cNvSpPr>
            <a:spLocks noGrp="1"/>
          </p:cNvSpPr>
          <p:nvPr>
            <p:ph type="title"/>
          </p:nvPr>
        </p:nvSpPr>
        <p:spPr/>
        <p:txBody>
          <a:bodyPr/>
          <a:lstStyle/>
          <a:p>
            <a:r>
              <a:rPr lang="en-US" dirty="0"/>
              <a:t>Policy Network: Reward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273E82-D1CE-4462-8403-4853D0B2E225}"/>
                  </a:ext>
                </a:extLst>
              </p:cNvPr>
              <p:cNvSpPr>
                <a:spLocks noGrp="1"/>
              </p:cNvSpPr>
              <p:nvPr>
                <p:ph idx="1"/>
              </p:nvPr>
            </p:nvSpPr>
            <p:spPr>
              <a:xfrm>
                <a:off x="838200" y="1825625"/>
                <a:ext cx="10515600" cy="4351338"/>
              </a:xfrm>
            </p:spPr>
            <p:txBody>
              <a:bodyPr>
                <a:normAutofit lnSpcReduction="10000"/>
              </a:bodyPr>
              <a:lstStyle/>
              <a:p>
                <a:r>
                  <a:rPr lang="en-US" dirty="0"/>
                  <a:t>Span </a:t>
                </a:r>
                <a14:m>
                  <m:oMath xmlns:m="http://schemas.openxmlformats.org/officeDocument/2006/math">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𝑗</m:t>
                            </m:r>
                          </m:e>
                          <m:sup>
                            <m:r>
                              <a:rPr lang="en-US" i="1">
                                <a:latin typeface="Cambria Math" panose="02040503050406030204" pitchFamily="18" charset="0"/>
                              </a:rPr>
                              <m:t>∗</m:t>
                            </m:r>
                          </m:sup>
                        </m:sSup>
                      </m:e>
                    </m:d>
                    <m:r>
                      <a:rPr lang="en-US" b="0" i="0" smtClean="0">
                        <a:latin typeface="Cambria Math" panose="02040503050406030204" pitchFamily="18" charset="0"/>
                      </a:rPr>
                      <m:t>:</m:t>
                    </m:r>
                  </m:oMath>
                </a14:m>
                <a:r>
                  <a:rPr lang="en-US" dirty="0"/>
                  <a:t> correct answer span in segment </a:t>
                </a:r>
                <a14:m>
                  <m:oMath xmlns:m="http://schemas.openxmlformats.org/officeDocument/2006/math">
                    <m:r>
                      <a:rPr lang="en-US" i="1">
                        <a:latin typeface="Cambria Math" panose="02040503050406030204" pitchFamily="18" charset="0"/>
                      </a:rPr>
                      <m:t>𝑐</m:t>
                    </m:r>
                  </m:oMath>
                </a14:m>
                <a:endParaRPr lang="en-US" i="1" dirty="0">
                  <a:latin typeface="Cambria Math" panose="02040503050406030204" pitchFamily="18" charset="0"/>
                </a:endParaRPr>
              </a:p>
              <a:p>
                <a:r>
                  <a:rPr lang="en-US" dirty="0"/>
                  <a:t>Reward </a:t>
                </a:r>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altLang="zh-CN" dirty="0"/>
                  <a:t>: the probability of extracting correct answers in subsequent segments after taking action</a:t>
                </a:r>
                <a:r>
                  <a:rPr lang="zh-CN" altLang="en-US" dirty="0"/>
                  <a:t> </a:t>
                </a:r>
                <a14:m>
                  <m:oMath xmlns:m="http://schemas.openxmlformats.org/officeDocument/2006/math">
                    <m:r>
                      <a:rPr lang="en-US" i="1">
                        <a:latin typeface="Cambria Math" panose="02040503050406030204" pitchFamily="18" charset="0"/>
                      </a:rPr>
                      <m:t>𝑎</m:t>
                    </m:r>
                  </m:oMath>
                </a14:m>
                <a:r>
                  <a:rPr lang="zh-CN" altLang="en-US" dirty="0"/>
                  <a:t> </a:t>
                </a:r>
                <a:r>
                  <a:rPr lang="en-US" altLang="zh-CN" dirty="0"/>
                  <a:t>in</a:t>
                </a:r>
                <a:r>
                  <a:rPr lang="zh-CN" altLang="en-US" dirty="0"/>
                  <a:t> </a:t>
                </a:r>
                <a:r>
                  <a:rPr lang="en-US" altLang="zh-CN" dirty="0"/>
                  <a:t>state</a:t>
                </a:r>
                <a:r>
                  <a:rPr lang="zh-CN" altLang="en-US" dirty="0"/>
                  <a:t> </a:t>
                </a:r>
                <a14:m>
                  <m:oMath xmlns:m="http://schemas.openxmlformats.org/officeDocument/2006/math">
                    <m:r>
                      <a:rPr lang="en-US" altLang="zh-CN" i="1">
                        <a:latin typeface="Cambria Math" panose="02040503050406030204" pitchFamily="18" charset="0"/>
                      </a:rPr>
                      <m:t>𝑠</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𝑐</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𝑐</m:t>
                              </m:r>
                            </m:sub>
                          </m:sSub>
                        </m:e>
                      </m:d>
                      <m:r>
                        <a:rPr lang="en-US" i="1">
                          <a:latin typeface="Cambria Math" panose="02040503050406030204" pitchFamily="18" charset="0"/>
                        </a:rPr>
                        <m:t>𝑅</m:t>
                      </m:r>
                      <m:d>
                        <m:dPr>
                          <m:ctrlPr>
                            <a:rPr lang="en-US" i="1">
                              <a:latin typeface="Cambria Math" panose="02040503050406030204" pitchFamily="18" charset="0"/>
                            </a:rPr>
                          </m:ctrlPr>
                        </m:dPr>
                        <m:e>
                          <m:sSup>
                            <m:sSupPr>
                              <m:ctrlPr>
                                <a:rPr lang="en-US" altLang="zh-CN" i="1">
                                  <a:latin typeface="Cambria Math" panose="02040503050406030204" pitchFamily="18" charset="0"/>
                                </a:rPr>
                              </m:ctrlPr>
                            </m:sSupPr>
                            <m:e>
                              <m:r>
                                <a:rPr lang="en-US" i="1">
                                  <a:latin typeface="Cambria Math" panose="02040503050406030204" pitchFamily="18" charset="0"/>
                                </a:rPr>
                                <m:t>𝑠</m:t>
                              </m:r>
                            </m:e>
                            <m:sup>
                              <m:r>
                                <a:rPr lang="en-US" altLang="zh-CN" i="1">
                                  <a:latin typeface="Cambria Math" panose="02040503050406030204" pitchFamily="18" charset="0"/>
                                </a:rPr>
                                <m:t>′</m:t>
                              </m:r>
                            </m:sup>
                          </m:sSup>
                          <m:r>
                            <a:rPr lang="en-US" i="1">
                              <a:latin typeface="Cambria Math" panose="02040503050406030204" pitchFamily="18" charset="0"/>
                            </a:rPr>
                            <m:t>,</m:t>
                          </m:r>
                          <m:sSup>
                            <m:sSupPr>
                              <m:ctrlPr>
                                <a:rPr lang="en-US" altLang="zh-CN" i="1">
                                  <a:latin typeface="Cambria Math" panose="02040503050406030204" pitchFamily="18" charset="0"/>
                                </a:rPr>
                              </m:ctrlPr>
                            </m:sSupPr>
                            <m:e>
                              <m:r>
                                <a:rPr lang="en-US" i="1">
                                  <a:latin typeface="Cambria Math" panose="02040503050406030204" pitchFamily="18" charset="0"/>
                                </a:rPr>
                                <m:t>𝑎</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oMath>
                  </m:oMathPara>
                </a14:m>
                <a:endParaRPr lang="en-US" i="1" dirty="0">
                  <a:latin typeface="Cambria Math" panose="02040503050406030204" pitchFamily="18" charset="0"/>
                </a:endParaRPr>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𝕝</m:t>
                    </m:r>
                    <m:d>
                      <m:dPr>
                        <m:ctrlPr>
                          <a:rPr lang="en-US" i="1">
                            <a:latin typeface="Cambria Math" panose="02040503050406030204" pitchFamily="18" charset="0"/>
                          </a:rPr>
                        </m:ctrlPr>
                      </m:dPr>
                      <m:e>
                        <m:r>
                          <m:rPr>
                            <m:sty m:val="p"/>
                          </m:rPr>
                          <a:rPr lang="en-US" i="1">
                            <a:latin typeface="Cambria Math" panose="02040503050406030204" pitchFamily="18" charset="0"/>
                          </a:rPr>
                          <m:t>segment</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 </m:t>
                        </m:r>
                        <m:r>
                          <m:rPr>
                            <m:sty m:val="p"/>
                          </m:rPr>
                          <a:rPr lang="en-US" i="1">
                            <a:latin typeface="Cambria Math" panose="02040503050406030204" pitchFamily="18" charset="0"/>
                          </a:rPr>
                          <m:t>contains</m:t>
                        </m:r>
                        <m:r>
                          <a:rPr lang="en-US" i="1">
                            <a:latin typeface="Cambria Math" panose="02040503050406030204" pitchFamily="18" charset="0"/>
                          </a:rPr>
                          <m:t> </m:t>
                        </m:r>
                        <m:r>
                          <m:rPr>
                            <m:sty m:val="p"/>
                          </m:rPr>
                          <a:rPr lang="en-US" i="1">
                            <a:latin typeface="Cambria Math" panose="02040503050406030204" pitchFamily="18" charset="0"/>
                          </a:rPr>
                          <m:t>answer</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r>
                          <m:rPr>
                            <m:sty m:val="p"/>
                          </m:rPr>
                          <a:rPr lang="en-US" i="1">
                            <a:latin typeface="Cambria Math" panose="02040503050406030204" pitchFamily="18" charset="0"/>
                          </a:rPr>
                          <m:t>start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𝑗</m:t>
                            </m:r>
                          </m:e>
                          <m:sup>
                            <m:r>
                              <a:rPr lang="en-US" i="1">
                                <a:latin typeface="Cambria Math" panose="02040503050406030204" pitchFamily="18" charset="0"/>
                              </a:rPr>
                              <m:t>∗</m:t>
                            </m:r>
                          </m:sup>
                        </m:sSup>
                      </m:sub>
                      <m:sup>
                        <m:r>
                          <m:rPr>
                            <m:sty m:val="p"/>
                          </m:rPr>
                          <a:rPr lang="en-US" i="1">
                            <a:latin typeface="Cambria Math" panose="02040503050406030204" pitchFamily="18" charset="0"/>
                          </a:rPr>
                          <m:t>end</m:t>
                        </m:r>
                      </m:sup>
                    </m:sSubSup>
                  </m:oMath>
                </a14:m>
                <a:r>
                  <a:rPr lang="en-US" i="1" dirty="0">
                    <a:latin typeface="Cambria Math" panose="02040503050406030204" pitchFamily="18" charset="0"/>
                  </a:rPr>
                  <a:t>, </a:t>
                </a:r>
                <a:r>
                  <a:rPr lang="en-US" dirty="0"/>
                  <a:t>the probability of the correct answer being extracted from segment </a:t>
                </a:r>
                <a14:m>
                  <m:oMath xmlns:m="http://schemas.openxmlformats.org/officeDocument/2006/math">
                    <m:r>
                      <a:rPr lang="en-US" i="1">
                        <a:latin typeface="Cambria Math" panose="02040503050406030204" pitchFamily="18" charset="0"/>
                      </a:rPr>
                      <m:t>𝑐</m:t>
                    </m:r>
                  </m:oMath>
                </a14:m>
                <a:endParaRPr lang="en-US" i="1" dirty="0">
                  <a:latin typeface="Cambria Math" panose="02040503050406030204" pitchFamily="18" charset="0"/>
                </a:endParaRPr>
              </a:p>
              <a:p>
                <a:r>
                  <a:rPr lang="en-US" dirty="0"/>
                  <a:t>Reinforcement learning</a:t>
                </a:r>
                <a:r>
                  <a:rPr lang="en-US" altLang="zh-CN" dirty="0"/>
                  <a:t>:</a:t>
                </a:r>
                <a:r>
                  <a:rPr lang="zh-CN" altLang="en-US" dirty="0"/>
                  <a:t> </a:t>
                </a:r>
                <a:r>
                  <a:rPr lang="en-US" altLang="zh-CN" dirty="0"/>
                  <a:t>maximize expected</a:t>
                </a:r>
                <a:r>
                  <a:rPr lang="zh-CN" altLang="en-US" dirty="0"/>
                  <a:t> </a:t>
                </a:r>
                <a:r>
                  <a:rPr lang="en-US" altLang="zh-CN" dirty="0"/>
                  <a:t>rewards</a:t>
                </a:r>
                <a:r>
                  <a:rPr lang="zh-CN" altLang="en-US" dirty="0"/>
                  <a:t> </a:t>
                </a:r>
                <a:r>
                  <a:rPr lang="en-US" altLang="zh-CN" dirty="0"/>
                  <a:t>by</a:t>
                </a:r>
                <a:r>
                  <a:rPr lang="zh-CN" altLang="en-US" dirty="0"/>
                  <a:t> </a:t>
                </a:r>
                <a:r>
                  <a:rPr lang="en-US" altLang="zh-CN" dirty="0"/>
                  <a:t>the</a:t>
                </a:r>
                <a:r>
                  <a:rPr lang="zh-CN" altLang="en-US" dirty="0"/>
                  <a:t> </a:t>
                </a:r>
                <a:r>
                  <a:rPr lang="en-US" altLang="zh-CN" dirty="0"/>
                  <a:t>chunking</a:t>
                </a:r>
                <a:r>
                  <a:rPr lang="zh-CN" altLang="en-US" dirty="0"/>
                  <a:t> </a:t>
                </a:r>
                <a:r>
                  <a:rPr lang="en-US" altLang="zh-CN" dirty="0"/>
                  <a:t>policy</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cp</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sub>
                        <m:sup/>
                        <m:e>
                          <m:sSup>
                            <m:sSupPr>
                              <m:ctrlPr>
                                <a:rPr lang="en-US" i="1">
                                  <a:latin typeface="Cambria Math" panose="02040503050406030204" pitchFamily="18" charset="0"/>
                                </a:rPr>
                              </m:ctrlPr>
                            </m:sSupPr>
                            <m:e>
                              <m:r>
                                <a:rPr lang="en-US" altLang="zh-CN" i="1">
                                  <a:latin typeface="Cambria Math" panose="02040503050406030204" pitchFamily="18" charset="0"/>
                                </a:rPr>
                                <m:t>𝑝</m:t>
                              </m:r>
                            </m:e>
                            <m:sup>
                              <m:r>
                                <m:rPr>
                                  <m:sty m:val="p"/>
                                </m:rPr>
                                <a:rPr lang="en-US" altLang="zh-CN" i="1">
                                  <a:latin typeface="Cambria Math" panose="02040503050406030204" pitchFamily="18" charset="0"/>
                                </a:rPr>
                                <m:t>act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e>
                          </m:d>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nary>
                    </m:oMath>
                  </m:oMathPara>
                </a14:m>
                <a:endParaRPr lang="en-US" i="1"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19273E82-D1CE-4462-8403-4853D0B2E22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86" t="-3509" b="-467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572249-698D-D948-966A-E4B6AEE002AE}"/>
              </a:ext>
            </a:extLst>
          </p:cNvPr>
          <p:cNvSpPr>
            <a:spLocks noGrp="1"/>
          </p:cNvSpPr>
          <p:nvPr>
            <p:ph type="sldNum" sz="quarter" idx="12"/>
          </p:nvPr>
        </p:nvSpPr>
        <p:spPr/>
        <p:txBody>
          <a:bodyPr/>
          <a:lstStyle/>
          <a:p>
            <a:fld id="{227ABC26-8E14-9145-A31B-43C6AB38034C}" type="slidenum">
              <a:rPr lang="en-US" smtClean="0"/>
              <a:t>12</a:t>
            </a:fld>
            <a:endParaRPr lang="en-US"/>
          </a:p>
        </p:txBody>
      </p:sp>
    </p:spTree>
    <p:extLst>
      <p:ext uri="{BB962C8B-B14F-4D97-AF65-F5344CB8AC3E}">
        <p14:creationId xmlns:p14="http://schemas.microsoft.com/office/powerpoint/2010/main" val="407104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7732-14BA-CE40-BAD1-D0AF4EA124FB}"/>
              </a:ext>
            </a:extLst>
          </p:cNvPr>
          <p:cNvSpPr>
            <a:spLocks noGrp="1"/>
          </p:cNvSpPr>
          <p:nvPr>
            <p:ph type="title"/>
          </p:nvPr>
        </p:nvSpPr>
        <p:spPr/>
        <p:txBody>
          <a:bodyPr/>
          <a:lstStyle/>
          <a:p>
            <a:r>
              <a:rPr lang="en-US" dirty="0"/>
              <a:t>Model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DBE02E-0450-E14F-8C10-359045948353}"/>
                  </a:ext>
                </a:extLst>
              </p:cNvPr>
              <p:cNvSpPr>
                <a:spLocks noGrp="1"/>
              </p:cNvSpPr>
              <p:nvPr>
                <p:ph idx="1"/>
              </p:nvPr>
            </p:nvSpPr>
            <p:spPr/>
            <p:txBody>
              <a:bodyPr/>
              <a:lstStyle/>
              <a:p>
                <a:r>
                  <a:rPr lang="en-US" dirty="0"/>
                  <a:t>Supervised learning</a:t>
                </a:r>
              </a:p>
              <a:p>
                <a:pPr lvl="1"/>
                <a:r>
                  <a:rPr lang="en-US" dirty="0"/>
                  <a:t>Loss of answer extractor:</a:t>
                </a:r>
                <a:r>
                  <a:rPr lang="zh-CN" alt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m:rPr>
                            <m:sty m:val="p"/>
                          </m:rPr>
                          <a:rPr lang="en-US" i="1">
                            <a:latin typeface="Cambria Math" panose="02040503050406030204" pitchFamily="18" charset="0"/>
                          </a:rPr>
                          <m:t>ans</m:t>
                        </m:r>
                      </m:sub>
                    </m:sSub>
                  </m:oMath>
                </a14:m>
                <a:endParaRPr lang="en-US" dirty="0"/>
              </a:p>
              <a:p>
                <a:pPr lvl="1"/>
                <a:r>
                  <a:rPr lang="en-US" dirty="0"/>
                  <a:t>Loss of chunking scorer: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cs</m:t>
                        </m:r>
                      </m:sub>
                    </m:sSub>
                  </m:oMath>
                </a14:m>
                <a:endParaRPr lang="en-US" dirty="0"/>
              </a:p>
              <a:p>
                <a:r>
                  <a:rPr lang="en-US" dirty="0"/>
                  <a:t>Reinforcement learning</a:t>
                </a:r>
              </a:p>
              <a:p>
                <a:pPr lvl="1"/>
                <a:r>
                  <a:rPr lang="en-US" dirty="0"/>
                  <a:t>Loss of policy network</a:t>
                </a:r>
                <a:r>
                  <a:rPr lang="en-US" altLang="zh-CN" dirty="0"/>
                  <a:t>:</a:t>
                </a:r>
                <a:r>
                  <a:rPr lang="zh-CN" altLang="en-US" dirty="0"/>
                  <a:t> </a:t>
                </a:r>
                <a14:m>
                  <m:oMath xmlns:m="http://schemas.openxmlformats.org/officeDocument/2006/math">
                    <m:sSub>
                      <m:sSubPr>
                        <m:ctrlPr>
                          <a:rPr lang="en-US"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cp</m:t>
                        </m:r>
                      </m:sub>
                    </m:sSub>
                  </m:oMath>
                </a14:m>
                <a:endParaRPr lang="en-US" dirty="0"/>
              </a:p>
              <a:p>
                <a:pPr lvl="0"/>
                <a:r>
                  <a:rPr lang="en-US" dirty="0">
                    <a:solidFill>
                      <a:prstClr val="black"/>
                    </a:solidFill>
                  </a:rPr>
                  <a:t>Mixture of supervised and reinforcement learning</a:t>
                </a:r>
              </a:p>
              <a:p>
                <a:pPr lvl="1"/>
                <a:r>
                  <a:rPr lang="en-US" dirty="0"/>
                  <a:t>Total loss </a:t>
                </a:r>
                <a14:m>
                  <m:oMath xmlns:m="http://schemas.openxmlformats.org/officeDocument/2006/math">
                    <m:r>
                      <a:rPr lang="en-US" b="0" i="1" smtClean="0">
                        <a:latin typeface="Cambria Math" panose="02040503050406030204" pitchFamily="18" charset="0"/>
                      </a:rPr>
                      <m:t>𝐿</m:t>
                    </m:r>
                  </m:oMath>
                </a14:m>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altLang="zh-CN"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m:rPr>
                              <m:sty m:val="p"/>
                            </m:rPr>
                            <a:rPr lang="en-US" i="1">
                              <a:latin typeface="Cambria Math" panose="02040503050406030204" pitchFamily="18" charset="0"/>
                            </a:rPr>
                            <m:t>ans</m:t>
                          </m:r>
                        </m:sub>
                      </m:sSub>
                      <m:r>
                        <a:rPr lang="en-US" altLang="zh-CN"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m:rPr>
                              <m:sty m:val="p"/>
                            </m:rPr>
                            <a:rPr lang="en-US" altLang="zh-CN" b="0" i="1" smtClean="0">
                              <a:latin typeface="Cambria Math" panose="02040503050406030204" pitchFamily="18" charset="0"/>
                            </a:rPr>
                            <m:t>c</m:t>
                          </m:r>
                          <m:r>
                            <m:rPr>
                              <m:sty m:val="p"/>
                            </m:rPr>
                            <a:rPr lang="en-US" i="1">
                              <a:latin typeface="Cambria Math" panose="02040503050406030204" pitchFamily="18" charset="0"/>
                            </a:rPr>
                            <m:t>s</m:t>
                          </m:r>
                        </m:sub>
                      </m:sSub>
                      <m:r>
                        <a:rPr lang="en-US" altLang="zh-CN"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m:rPr>
                              <m:sty m:val="p"/>
                            </m:rPr>
                            <a:rPr lang="en-US" altLang="zh-CN" b="0" i="1" smtClean="0">
                              <a:latin typeface="Cambria Math" panose="02040503050406030204" pitchFamily="18" charset="0"/>
                            </a:rPr>
                            <m:t>cp</m:t>
                          </m:r>
                        </m:sub>
                      </m:sSub>
                    </m:oMath>
                  </m:oMathPara>
                </a14:m>
                <a:endParaRPr lang="en-US" dirty="0"/>
              </a:p>
              <a:p>
                <a:pPr marL="457200" lvl="1" indent="0">
                  <a:buNone/>
                </a:pP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BADBE02E-0450-E14F-8C10-359045948353}"/>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7376E4-56A3-7741-B366-F6D911749084}"/>
              </a:ext>
            </a:extLst>
          </p:cNvPr>
          <p:cNvSpPr>
            <a:spLocks noGrp="1"/>
          </p:cNvSpPr>
          <p:nvPr>
            <p:ph type="sldNum" sz="quarter" idx="12"/>
          </p:nvPr>
        </p:nvSpPr>
        <p:spPr/>
        <p:txBody>
          <a:bodyPr/>
          <a:lstStyle/>
          <a:p>
            <a:fld id="{227ABC26-8E14-9145-A31B-43C6AB38034C}" type="slidenum">
              <a:rPr lang="en-US" smtClean="0"/>
              <a:t>13</a:t>
            </a:fld>
            <a:endParaRPr lang="en-US"/>
          </a:p>
        </p:txBody>
      </p:sp>
    </p:spTree>
    <p:extLst>
      <p:ext uri="{BB962C8B-B14F-4D97-AF65-F5344CB8AC3E}">
        <p14:creationId xmlns:p14="http://schemas.microsoft.com/office/powerpoint/2010/main" val="40706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0D81-C3D4-476E-BC2E-F143C1E224F2}"/>
              </a:ext>
            </a:extLst>
          </p:cNvPr>
          <p:cNvSpPr>
            <a:spLocks noGrp="1"/>
          </p:cNvSpPr>
          <p:nvPr>
            <p:ph type="title"/>
          </p:nvPr>
        </p:nvSpPr>
        <p:spPr/>
        <p:txBody>
          <a:bodyPr/>
          <a:lstStyle/>
          <a:p>
            <a:r>
              <a:rPr lang="en-US" dirty="0"/>
              <a:t>Prediction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DB8474-6145-4CEF-B6E3-E48845D9360E}"/>
                  </a:ext>
                </a:extLst>
              </p:cNvPr>
              <p:cNvSpPr>
                <a:spLocks noGrp="1"/>
              </p:cNvSpPr>
              <p:nvPr>
                <p:ph idx="1"/>
              </p:nvPr>
            </p:nvSpPr>
            <p:spPr/>
            <p:txBody>
              <a:bodyPr>
                <a:normAutofit fontScale="92500" lnSpcReduction="10000"/>
              </a:bodyPr>
              <a:lstStyle/>
              <a:p>
                <a:r>
                  <a:rPr lang="en-US" altLang="zh-CN" dirty="0"/>
                  <a:t>Choose</a:t>
                </a:r>
                <a:r>
                  <a:rPr lang="zh-CN" altLang="en-US" dirty="0"/>
                  <a:t> </a:t>
                </a:r>
                <a14:m>
                  <m:oMath xmlns:m="http://schemas.openxmlformats.org/officeDocument/2006/math">
                    <m:r>
                      <a:rPr lang="en-US" b="0" i="1" smtClean="0">
                        <a:latin typeface="Cambria Math" panose="02040503050406030204" pitchFamily="18" charset="0"/>
                      </a:rPr>
                      <m:t>𝐶</m:t>
                    </m:r>
                  </m:oMath>
                </a14:m>
                <a:r>
                  <a:rPr lang="en-US" dirty="0"/>
                  <a:t> segments based on </a:t>
                </a:r>
                <a:r>
                  <a:rPr lang="en-US" altLang="zh-CN" dirty="0"/>
                  <a:t>the</a:t>
                </a:r>
                <a:r>
                  <a:rPr lang="zh-CN" altLang="en-US" dirty="0"/>
                  <a:t> </a:t>
                </a:r>
                <a:r>
                  <a:rPr lang="en-US" dirty="0"/>
                  <a:t>policy network</a:t>
                </a:r>
              </a:p>
              <a:p>
                <a:r>
                  <a:rPr lang="en-US" dirty="0"/>
                  <a:t>Score answers from different segments</a:t>
                </a:r>
                <a:endParaRPr lang="en-US" i="1" dirty="0">
                  <a:latin typeface="Cambria Math" panose="02040503050406030204" pitchFamily="18" charset="0"/>
                </a:endParaRP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sub>
                      <m:sup>
                        <m:r>
                          <a:rPr lang="en-US" i="1">
                            <a:latin typeface="Cambria Math" panose="02040503050406030204" pitchFamily="18" charset="0"/>
                          </a:rPr>
                          <m:t>𝐴</m:t>
                        </m:r>
                      </m:sup>
                    </m:sSubSup>
                  </m:oMath>
                </a14:m>
                <a:r>
                  <a:rPr lang="en-US" dirty="0"/>
                  <a:t>: score of the answer span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token in segment </a:t>
                </a:r>
                <a14:m>
                  <m:oMath xmlns:m="http://schemas.openxmlformats.org/officeDocument/2006/math">
                    <m:r>
                      <a:rPr lang="en-US" i="1">
                        <a:latin typeface="Cambria Math" panose="02040503050406030204" pitchFamily="18" charset="0"/>
                      </a:rPr>
                      <m:t>𝑐</m:t>
                    </m:r>
                  </m:oMath>
                </a14:m>
                <a:endParaRPr lang="en-US" dirty="0"/>
              </a:p>
              <a:p>
                <a:pPr marL="457200" lvl="1"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𝑐</m:t>
                          </m:r>
                        </m:sub>
                        <m:sup>
                          <m:r>
                            <a:rPr lang="en-US" b="0" i="1" smtClean="0">
                              <a:latin typeface="Cambria Math" panose="02040503050406030204" pitchFamily="18" charset="0"/>
                            </a:rPr>
                            <m:t>𝐴</m:t>
                          </m:r>
                        </m:sup>
                      </m:sSub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𝑐</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𝑖</m:t>
                          </m:r>
                        </m:sub>
                        <m:sup>
                          <m:r>
                            <m:rPr>
                              <m:sty m:val="p"/>
                            </m:rPr>
                            <a:rPr lang="en-US" b="0" i="1" smtClean="0">
                              <a:latin typeface="Cambria Math" panose="02040503050406030204" pitchFamily="18" charset="0"/>
                            </a:rPr>
                            <m:t>start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𝑗</m:t>
                          </m:r>
                        </m:sub>
                        <m:sup>
                          <m:r>
                            <m:rPr>
                              <m:sty m:val="p"/>
                            </m:rPr>
                            <a:rPr lang="en-US" b="0" i="1" smtClean="0">
                              <a:latin typeface="Cambria Math" panose="02040503050406030204" pitchFamily="18" charset="0"/>
                            </a:rPr>
                            <m:t>end</m:t>
                          </m:r>
                        </m:sup>
                      </m:sSubSup>
                    </m:oMath>
                  </m:oMathPara>
                </a14:m>
                <a:endParaRPr lang="en-US" dirty="0"/>
              </a:p>
              <a:p>
                <a:pPr lvl="1">
                  <a:buFontTx/>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𝑐</m:t>
                        </m:r>
                      </m:sub>
                    </m:sSub>
                  </m:oMath>
                </a14:m>
                <a:r>
                  <a:rPr lang="en-US" dirty="0"/>
                  <a:t>: segment score</a:t>
                </a:r>
              </a:p>
              <a:p>
                <a:pPr lvl="1">
                  <a:buFontTx/>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𝑖</m:t>
                        </m:r>
                      </m:sub>
                      <m:sup>
                        <m:r>
                          <m:rPr>
                            <m:sty m:val="p"/>
                          </m:rPr>
                          <a:rPr lang="en-US" i="1">
                            <a:latin typeface="Cambria Math" panose="02040503050406030204" pitchFamily="18" charset="0"/>
                          </a:rPr>
                          <m:t>start</m:t>
                        </m:r>
                      </m:sup>
                    </m:sSubSup>
                  </m:oMath>
                </a14:m>
                <a:r>
                  <a:rPr lang="en-US" dirty="0"/>
                  <a:t>: probability of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word being the answer start</a:t>
                </a:r>
              </a:p>
              <a:p>
                <a:pPr lvl="1">
                  <a:buFontTx/>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𝑗</m:t>
                        </m:r>
                      </m:sub>
                      <m:sup>
                        <m:r>
                          <m:rPr>
                            <m:sty m:val="p"/>
                          </m:rPr>
                          <a:rPr lang="en-US" i="1">
                            <a:latin typeface="Cambria Math" panose="02040503050406030204" pitchFamily="18" charset="0"/>
                          </a:rPr>
                          <m:t>end</m:t>
                        </m:r>
                      </m:sup>
                    </m:sSubSup>
                  </m:oMath>
                </a14:m>
                <a:r>
                  <a:rPr lang="en-US" dirty="0"/>
                  <a:t>: probability of </a:t>
                </a:r>
                <a14:m>
                  <m:oMath xmlns:m="http://schemas.openxmlformats.org/officeDocument/2006/math">
                    <m:r>
                      <a:rPr lang="en-US" b="0" i="1" smtClean="0">
                        <a:latin typeface="Cambria Math" panose="02040503050406030204" pitchFamily="18" charset="0"/>
                      </a:rPr>
                      <m:t>𝑗</m:t>
                    </m:r>
                  </m:oMath>
                </a14:m>
                <a:r>
                  <a:rPr lang="en-US" dirty="0"/>
                  <a:t>-</a:t>
                </a:r>
                <a:r>
                  <a:rPr lang="en-US" dirty="0" err="1"/>
                  <a:t>th</a:t>
                </a:r>
                <a:r>
                  <a:rPr lang="en-US" dirty="0"/>
                  <a:t> word being the answer end</a:t>
                </a:r>
              </a:p>
              <a:p>
                <a:pPr lvl="0"/>
                <a:r>
                  <a:rPr lang="en-US" dirty="0"/>
                  <a:t>Select the best answer</a:t>
                </a:r>
              </a:p>
              <a:p>
                <a:pPr lvl="1"/>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r>
                      <a:rPr lang="en-US" b="0" i="1" smtClean="0">
                        <a:latin typeface="Cambria Math" panose="02040503050406030204" pitchFamily="18" charset="0"/>
                      </a:rPr>
                      <m:t>)</m:t>
                    </m:r>
                  </m:oMath>
                </a14:m>
                <a:r>
                  <a:rPr lang="en-US" dirty="0"/>
                  <a:t>: the answer span with the highest score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𝑖</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𝑗</m:t>
                          </m:r>
                        </m:e>
                      </m:acc>
                      <m:r>
                        <a:rPr lang="en-US" i="1">
                          <a:latin typeface="Cambria Math" panose="02040503050406030204" pitchFamily="18" charset="0"/>
                        </a:rPr>
                        <m:t>)</m:t>
                      </m:r>
                      <m:r>
                        <m:rPr>
                          <m:nor/>
                        </m:rP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1≤</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𝐶</m:t>
                              </m:r>
                            </m:lim>
                          </m:limLow>
                        </m:fName>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sub>
                            <m:sup>
                              <m:r>
                                <a:rPr lang="en-US" i="1">
                                  <a:latin typeface="Cambria Math" panose="02040503050406030204" pitchFamily="18" charset="0"/>
                                </a:rPr>
                                <m:t>𝐴</m:t>
                              </m:r>
                            </m:sup>
                          </m:sSubSup>
                        </m:e>
                      </m:func>
                    </m:oMath>
                  </m:oMathPara>
                </a14:m>
                <a:endParaRPr lang="en-US" dirty="0"/>
              </a:p>
            </p:txBody>
          </p:sp>
        </mc:Choice>
        <mc:Fallback>
          <p:sp>
            <p:nvSpPr>
              <p:cNvPr id="3" name="Content Placeholder 2">
                <a:extLst>
                  <a:ext uri="{FF2B5EF4-FFF2-40B4-BE49-F238E27FC236}">
                    <a16:creationId xmlns:a16="http://schemas.microsoft.com/office/drawing/2014/main" id="{92DB8474-6145-4CEF-B6E3-E48845D9360E}"/>
                  </a:ext>
                </a:extLst>
              </p:cNvPr>
              <p:cNvSpPr>
                <a:spLocks noGrp="1" noRot="1" noChangeAspect="1" noMove="1" noResize="1" noEditPoints="1" noAdjustHandles="1" noChangeArrowheads="1" noChangeShapeType="1" noTextEdit="1"/>
              </p:cNvSpPr>
              <p:nvPr>
                <p:ph idx="1"/>
              </p:nvPr>
            </p:nvSpPr>
            <p:spPr>
              <a:blipFill>
                <a:blip r:embed="rId2"/>
                <a:stretch>
                  <a:fillRect l="-844" t="-29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4D142B-0FA4-0147-896D-EAD0DBBBF07D}"/>
              </a:ext>
            </a:extLst>
          </p:cNvPr>
          <p:cNvSpPr>
            <a:spLocks noGrp="1"/>
          </p:cNvSpPr>
          <p:nvPr>
            <p:ph type="sldNum" sz="quarter" idx="12"/>
          </p:nvPr>
        </p:nvSpPr>
        <p:spPr/>
        <p:txBody>
          <a:bodyPr/>
          <a:lstStyle/>
          <a:p>
            <a:fld id="{227ABC26-8E14-9145-A31B-43C6AB38034C}" type="slidenum">
              <a:rPr lang="en-US" smtClean="0"/>
              <a:t>14</a:t>
            </a:fld>
            <a:endParaRPr lang="en-US"/>
          </a:p>
        </p:txBody>
      </p:sp>
    </p:spTree>
    <p:extLst>
      <p:ext uri="{BB962C8B-B14F-4D97-AF65-F5344CB8AC3E}">
        <p14:creationId xmlns:p14="http://schemas.microsoft.com/office/powerpoint/2010/main" val="3312817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DE24-8FED-3845-8ABB-D4BF935AB05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595A876-693F-C44F-A202-740D1EF16528}"/>
              </a:ext>
            </a:extLst>
          </p:cNvPr>
          <p:cNvSpPr>
            <a:spLocks noGrp="1"/>
          </p:cNvSpPr>
          <p:nvPr>
            <p:ph idx="1"/>
          </p:nvPr>
        </p:nvSpPr>
        <p:spPr/>
        <p:txBody>
          <a:bodyPr/>
          <a:lstStyle/>
          <a:p>
            <a:r>
              <a:rPr lang="en-US" dirty="0"/>
              <a:t>Conversational Question Answering (</a:t>
            </a:r>
            <a:r>
              <a:rPr lang="en-US" dirty="0" err="1"/>
              <a:t>CoQA</a:t>
            </a:r>
            <a:r>
              <a:rPr lang="en-US" dirty="0"/>
              <a:t>)</a:t>
            </a:r>
          </a:p>
          <a:p>
            <a:pPr lvl="1"/>
            <a:r>
              <a:rPr lang="en-US" dirty="0"/>
              <a:t>Documents with a series of interconnected questions</a:t>
            </a:r>
          </a:p>
          <a:p>
            <a:pPr lvl="1"/>
            <a:r>
              <a:rPr lang="en-US" dirty="0"/>
              <a:t>Average tokens: </a:t>
            </a:r>
            <a:r>
              <a:rPr lang="en-US" dirty="0">
                <a:solidFill>
                  <a:srgbClr val="C00000"/>
                </a:solidFill>
              </a:rPr>
              <a:t>352</a:t>
            </a:r>
            <a:r>
              <a:rPr lang="en-US" dirty="0"/>
              <a:t>, Maximum tokens: </a:t>
            </a:r>
            <a:r>
              <a:rPr lang="en-US" dirty="0">
                <a:solidFill>
                  <a:srgbClr val="C00000"/>
                </a:solidFill>
              </a:rPr>
              <a:t>1323</a:t>
            </a:r>
          </a:p>
          <a:p>
            <a:r>
              <a:rPr lang="en-US" dirty="0"/>
              <a:t>Question Answering in Context (</a:t>
            </a:r>
            <a:r>
              <a:rPr lang="en-US" dirty="0" err="1"/>
              <a:t>QuAC</a:t>
            </a:r>
            <a:r>
              <a:rPr lang="en-US" dirty="0"/>
              <a:t>)</a:t>
            </a:r>
          </a:p>
          <a:p>
            <a:pPr lvl="1"/>
            <a:r>
              <a:rPr lang="en-US" dirty="0"/>
              <a:t>Dialogues of interactive question answering based on given texts</a:t>
            </a:r>
          </a:p>
          <a:p>
            <a:pPr lvl="1"/>
            <a:r>
              <a:rPr lang="en-US" dirty="0"/>
              <a:t>Average tokens: </a:t>
            </a:r>
            <a:r>
              <a:rPr lang="en-US" dirty="0">
                <a:solidFill>
                  <a:srgbClr val="C00000"/>
                </a:solidFill>
              </a:rPr>
              <a:t>516</a:t>
            </a:r>
            <a:r>
              <a:rPr lang="en-US" dirty="0"/>
              <a:t>, Maximum tokens: </a:t>
            </a:r>
            <a:r>
              <a:rPr lang="en-US" dirty="0">
                <a:solidFill>
                  <a:srgbClr val="C00000"/>
                </a:solidFill>
              </a:rPr>
              <a:t>2310</a:t>
            </a:r>
          </a:p>
          <a:p>
            <a:r>
              <a:rPr lang="en-US" dirty="0" err="1"/>
              <a:t>TriviaQA</a:t>
            </a:r>
            <a:r>
              <a:rPr lang="en-US" dirty="0"/>
              <a:t> (wiki)</a:t>
            </a:r>
          </a:p>
          <a:p>
            <a:pPr lvl="1"/>
            <a:r>
              <a:rPr lang="en-US" dirty="0"/>
              <a:t>Question-answer pairs and evidence documents from Wikipedia</a:t>
            </a:r>
          </a:p>
          <a:p>
            <a:pPr lvl="1"/>
            <a:r>
              <a:rPr lang="en-US" dirty="0"/>
              <a:t>Average tokens: </a:t>
            </a:r>
            <a:r>
              <a:rPr lang="en-US" dirty="0">
                <a:solidFill>
                  <a:srgbClr val="C00000"/>
                </a:solidFill>
              </a:rPr>
              <a:t>2,622</a:t>
            </a:r>
            <a:r>
              <a:rPr lang="en-US" dirty="0"/>
              <a:t>, Maximum tokens: </a:t>
            </a:r>
            <a:r>
              <a:rPr lang="en-US" dirty="0">
                <a:solidFill>
                  <a:srgbClr val="C00000"/>
                </a:solidFill>
              </a:rPr>
              <a:t>5,839</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CCF9461-5EC1-F743-906C-E2673BD761DE}"/>
              </a:ext>
            </a:extLst>
          </p:cNvPr>
          <p:cNvSpPr>
            <a:spLocks noGrp="1"/>
          </p:cNvSpPr>
          <p:nvPr>
            <p:ph type="sldNum" sz="quarter" idx="12"/>
          </p:nvPr>
        </p:nvSpPr>
        <p:spPr/>
        <p:txBody>
          <a:bodyPr/>
          <a:lstStyle/>
          <a:p>
            <a:fld id="{227ABC26-8E14-9145-A31B-43C6AB38034C}" type="slidenum">
              <a:rPr lang="en-US" smtClean="0"/>
              <a:t>15</a:t>
            </a:fld>
            <a:endParaRPr lang="en-US"/>
          </a:p>
        </p:txBody>
      </p:sp>
    </p:spTree>
    <p:extLst>
      <p:ext uri="{BB962C8B-B14F-4D97-AF65-F5344CB8AC3E}">
        <p14:creationId xmlns:p14="http://schemas.microsoft.com/office/powerpoint/2010/main" val="328086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835D-F600-CD43-AEBB-6A364F14104E}"/>
              </a:ext>
            </a:extLst>
          </p:cNvPr>
          <p:cNvSpPr>
            <a:spLocks noGrp="1"/>
          </p:cNvSpPr>
          <p:nvPr>
            <p:ph type="title"/>
          </p:nvPr>
        </p:nvSpPr>
        <p:spPr/>
        <p:txBody>
          <a:bodyPr/>
          <a:lstStyle/>
          <a:p>
            <a:r>
              <a:rPr lang="en-US" dirty="0"/>
              <a:t>Baselines &amp; Evaluation</a:t>
            </a:r>
          </a:p>
        </p:txBody>
      </p:sp>
      <p:sp>
        <p:nvSpPr>
          <p:cNvPr id="3" name="Content Placeholder 2">
            <a:extLst>
              <a:ext uri="{FF2B5EF4-FFF2-40B4-BE49-F238E27FC236}">
                <a16:creationId xmlns:a16="http://schemas.microsoft.com/office/drawing/2014/main" id="{DC5000C3-F476-B645-8CA1-AD1F40DD1C03}"/>
              </a:ext>
            </a:extLst>
          </p:cNvPr>
          <p:cNvSpPr>
            <a:spLocks noGrp="1"/>
          </p:cNvSpPr>
          <p:nvPr>
            <p:ph idx="1"/>
          </p:nvPr>
        </p:nvSpPr>
        <p:spPr/>
        <p:txBody>
          <a:bodyPr/>
          <a:lstStyle/>
          <a:p>
            <a:r>
              <a:rPr lang="en-US" dirty="0"/>
              <a:t>BERT-Large</a:t>
            </a:r>
          </a:p>
          <a:p>
            <a:pPr lvl="1"/>
            <a:r>
              <a:rPr lang="en-US" dirty="0"/>
              <a:t>Pre-trained model tuned on the datasets of machine reading comprehension</a:t>
            </a:r>
          </a:p>
          <a:p>
            <a:pPr lvl="1"/>
            <a:r>
              <a:rPr lang="en-US" dirty="0"/>
              <a:t>Long documents are chunked into equally-spaced segments</a:t>
            </a:r>
          </a:p>
          <a:p>
            <a:r>
              <a:rPr lang="en-US" dirty="0"/>
              <a:t>Sent-Selector</a:t>
            </a:r>
          </a:p>
          <a:p>
            <a:pPr lvl="1"/>
            <a:r>
              <a:rPr lang="en-US" dirty="0"/>
              <a:t>Select a subset of sentences from documents</a:t>
            </a:r>
          </a:p>
          <a:p>
            <a:pPr lvl="1"/>
            <a:r>
              <a:rPr lang="en-US" dirty="0"/>
              <a:t>BERT-Large model tuned to extract answers from the downsized documents</a:t>
            </a:r>
          </a:p>
          <a:p>
            <a:r>
              <a:rPr lang="en-US" dirty="0"/>
              <a:t>Maximum segment length is 512 for all models</a:t>
            </a:r>
          </a:p>
          <a:p>
            <a:r>
              <a:rPr lang="en-US" dirty="0"/>
              <a:t>Evaluation Metric</a:t>
            </a:r>
          </a:p>
          <a:p>
            <a:pPr lvl="1"/>
            <a:r>
              <a:rPr lang="en-US" dirty="0"/>
              <a:t>F1 score: measure the overlap between the predicted answer and the ground truth</a:t>
            </a:r>
          </a:p>
          <a:p>
            <a:pPr lvl="1"/>
            <a:endParaRPr lang="en-US" dirty="0"/>
          </a:p>
        </p:txBody>
      </p:sp>
      <p:sp>
        <p:nvSpPr>
          <p:cNvPr id="4" name="Slide Number Placeholder 3">
            <a:extLst>
              <a:ext uri="{FF2B5EF4-FFF2-40B4-BE49-F238E27FC236}">
                <a16:creationId xmlns:a16="http://schemas.microsoft.com/office/drawing/2014/main" id="{62AFBCA4-7076-7E43-A7B9-7AFF0F790094}"/>
              </a:ext>
            </a:extLst>
          </p:cNvPr>
          <p:cNvSpPr>
            <a:spLocks noGrp="1"/>
          </p:cNvSpPr>
          <p:nvPr>
            <p:ph type="sldNum" sz="quarter" idx="12"/>
          </p:nvPr>
        </p:nvSpPr>
        <p:spPr/>
        <p:txBody>
          <a:bodyPr/>
          <a:lstStyle/>
          <a:p>
            <a:fld id="{227ABC26-8E14-9145-A31B-43C6AB38034C}" type="slidenum">
              <a:rPr lang="en-US" smtClean="0"/>
              <a:t>16</a:t>
            </a:fld>
            <a:endParaRPr lang="en-US"/>
          </a:p>
        </p:txBody>
      </p:sp>
    </p:spTree>
    <p:extLst>
      <p:ext uri="{BB962C8B-B14F-4D97-AF65-F5344CB8AC3E}">
        <p14:creationId xmlns:p14="http://schemas.microsoft.com/office/powerpoint/2010/main" val="92055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E7A6-D812-9D4A-8765-45B71440D455}"/>
              </a:ext>
            </a:extLst>
          </p:cNvPr>
          <p:cNvSpPr>
            <a:spLocks noGrp="1"/>
          </p:cNvSpPr>
          <p:nvPr>
            <p:ph type="title"/>
          </p:nvPr>
        </p:nvSpPr>
        <p:spPr/>
        <p:txBody>
          <a:bodyPr/>
          <a:lstStyle/>
          <a:p>
            <a:r>
              <a:rPr lang="en-US" dirty="0"/>
              <a:t>Overall Results</a:t>
            </a:r>
          </a:p>
        </p:txBody>
      </p:sp>
      <p:graphicFrame>
        <p:nvGraphicFramePr>
          <p:cNvPr id="4" name="Table 3">
            <a:extLst>
              <a:ext uri="{FF2B5EF4-FFF2-40B4-BE49-F238E27FC236}">
                <a16:creationId xmlns:a16="http://schemas.microsoft.com/office/drawing/2014/main" id="{54D2C82E-B85F-2248-A38F-E85A0EE68D4E}"/>
              </a:ext>
            </a:extLst>
          </p:cNvPr>
          <p:cNvGraphicFramePr>
            <a:graphicFrameLocks noGrp="1"/>
          </p:cNvGraphicFramePr>
          <p:nvPr>
            <p:extLst>
              <p:ext uri="{D42A27DB-BD31-4B8C-83A1-F6EECF244321}">
                <p14:modId xmlns:p14="http://schemas.microsoft.com/office/powerpoint/2010/main" val="1053444763"/>
              </p:ext>
            </p:extLst>
          </p:nvPr>
        </p:nvGraphicFramePr>
        <p:xfrm>
          <a:off x="1767840" y="3259614"/>
          <a:ext cx="8128000" cy="2346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04930490"/>
                    </a:ext>
                  </a:extLst>
                </a:gridCol>
                <a:gridCol w="2032000">
                  <a:extLst>
                    <a:ext uri="{9D8B030D-6E8A-4147-A177-3AD203B41FA5}">
                      <a16:colId xmlns:a16="http://schemas.microsoft.com/office/drawing/2014/main" val="2550539649"/>
                    </a:ext>
                  </a:extLst>
                </a:gridCol>
                <a:gridCol w="2032000">
                  <a:extLst>
                    <a:ext uri="{9D8B030D-6E8A-4147-A177-3AD203B41FA5}">
                      <a16:colId xmlns:a16="http://schemas.microsoft.com/office/drawing/2014/main" val="2585739330"/>
                    </a:ext>
                  </a:extLst>
                </a:gridCol>
                <a:gridCol w="2032000">
                  <a:extLst>
                    <a:ext uri="{9D8B030D-6E8A-4147-A177-3AD203B41FA5}">
                      <a16:colId xmlns:a16="http://schemas.microsoft.com/office/drawing/2014/main" val="2330429672"/>
                    </a:ext>
                  </a:extLst>
                </a:gridCol>
              </a:tblGrid>
              <a:tr h="370840">
                <a:tc>
                  <a:txBody>
                    <a:bodyPr/>
                    <a:lstStyle/>
                    <a:p>
                      <a:pPr algn="ctr"/>
                      <a:r>
                        <a:rPr lang="en-US" sz="2600" dirty="0"/>
                        <a:t>Algorithms</a:t>
                      </a:r>
                    </a:p>
                  </a:txBody>
                  <a:tcPr/>
                </a:tc>
                <a:tc>
                  <a:txBody>
                    <a:bodyPr/>
                    <a:lstStyle/>
                    <a:p>
                      <a:pPr algn="ctr"/>
                      <a:r>
                        <a:rPr lang="en-US" sz="2600" dirty="0" err="1"/>
                        <a:t>CoQA</a:t>
                      </a:r>
                      <a:endParaRPr lang="en-US" sz="2600" dirty="0"/>
                    </a:p>
                  </a:txBody>
                  <a:tcPr/>
                </a:tc>
                <a:tc>
                  <a:txBody>
                    <a:bodyPr/>
                    <a:lstStyle/>
                    <a:p>
                      <a:pPr algn="ctr"/>
                      <a:r>
                        <a:rPr lang="en-US" sz="2600" dirty="0" err="1"/>
                        <a:t>QuAC</a:t>
                      </a:r>
                      <a:endParaRPr lang="en-US" sz="2600" dirty="0"/>
                    </a:p>
                  </a:txBody>
                  <a:tcPr/>
                </a:tc>
                <a:tc>
                  <a:txBody>
                    <a:bodyPr/>
                    <a:lstStyle/>
                    <a:p>
                      <a:pPr algn="ctr"/>
                      <a:r>
                        <a:rPr lang="en-US" sz="2600" dirty="0" err="1"/>
                        <a:t>TriviaQA</a:t>
                      </a:r>
                      <a:endParaRPr lang="en-US" sz="2600" dirty="0"/>
                    </a:p>
                  </a:txBody>
                  <a:tcPr/>
                </a:tc>
                <a:extLst>
                  <a:ext uri="{0D108BD9-81ED-4DB2-BD59-A6C34878D82A}">
                    <a16:rowId xmlns:a16="http://schemas.microsoft.com/office/drawing/2014/main" val="1266359919"/>
                  </a:ext>
                </a:extLst>
              </a:tr>
              <a:tr h="370840">
                <a:tc>
                  <a:txBody>
                    <a:bodyPr/>
                    <a:lstStyle/>
                    <a:p>
                      <a:pPr algn="ctr"/>
                      <a:r>
                        <a:rPr lang="en-US" sz="2600" dirty="0"/>
                        <a:t>BERT-Large</a:t>
                      </a:r>
                    </a:p>
                  </a:txBody>
                  <a:tcPr/>
                </a:tc>
                <a:tc>
                  <a:txBody>
                    <a:bodyPr/>
                    <a:lstStyle/>
                    <a:p>
                      <a:pPr algn="ctr"/>
                      <a:r>
                        <a:rPr lang="en-US" sz="2600" dirty="0"/>
                        <a:t>81.4</a:t>
                      </a:r>
                    </a:p>
                  </a:txBody>
                  <a:tcPr/>
                </a:tc>
                <a:tc>
                  <a:txBody>
                    <a:bodyPr/>
                    <a:lstStyle/>
                    <a:p>
                      <a:pPr algn="ctr"/>
                      <a:r>
                        <a:rPr lang="en-US" sz="2600" dirty="0"/>
                        <a:t>61.5</a:t>
                      </a:r>
                    </a:p>
                  </a:txBody>
                  <a:tcPr/>
                </a:tc>
                <a:tc>
                  <a:txBody>
                    <a:bodyPr/>
                    <a:lstStyle/>
                    <a:p>
                      <a:pPr algn="ctr"/>
                      <a:r>
                        <a:rPr lang="en-US" sz="2600" dirty="0"/>
                        <a:t>61.3</a:t>
                      </a:r>
                    </a:p>
                  </a:txBody>
                  <a:tcPr/>
                </a:tc>
                <a:extLst>
                  <a:ext uri="{0D108BD9-81ED-4DB2-BD59-A6C34878D82A}">
                    <a16:rowId xmlns:a16="http://schemas.microsoft.com/office/drawing/2014/main" val="2933693518"/>
                  </a:ext>
                </a:extLst>
              </a:tr>
              <a:tr h="370840">
                <a:tc>
                  <a:txBody>
                    <a:bodyPr/>
                    <a:lstStyle/>
                    <a:p>
                      <a:pPr algn="ctr"/>
                      <a:r>
                        <a:rPr lang="en-US" sz="2600" dirty="0"/>
                        <a:t>Sent-Selector</a:t>
                      </a:r>
                    </a:p>
                  </a:txBody>
                  <a:tcPr/>
                </a:tc>
                <a:tc>
                  <a:txBody>
                    <a:bodyPr/>
                    <a:lstStyle/>
                    <a:p>
                      <a:pPr algn="ctr"/>
                      <a:r>
                        <a:rPr lang="en-US" sz="2600" dirty="0"/>
                        <a:t>79.5</a:t>
                      </a:r>
                    </a:p>
                  </a:txBody>
                  <a:tcPr/>
                </a:tc>
                <a:tc>
                  <a:txBody>
                    <a:bodyPr/>
                    <a:lstStyle/>
                    <a:p>
                      <a:pPr algn="ctr"/>
                      <a:r>
                        <a:rPr lang="en-US" sz="2600" dirty="0"/>
                        <a:t>56.4</a:t>
                      </a:r>
                    </a:p>
                  </a:txBody>
                  <a:tcPr/>
                </a:tc>
                <a:tc>
                  <a:txBody>
                    <a:bodyPr/>
                    <a:lstStyle/>
                    <a:p>
                      <a:pPr algn="ctr"/>
                      <a:r>
                        <a:rPr lang="en-US" sz="2600" dirty="0"/>
                        <a:t>59.8</a:t>
                      </a:r>
                    </a:p>
                  </a:txBody>
                  <a:tcPr/>
                </a:tc>
                <a:extLst>
                  <a:ext uri="{0D108BD9-81ED-4DB2-BD59-A6C34878D82A}">
                    <a16:rowId xmlns:a16="http://schemas.microsoft.com/office/drawing/2014/main" val="1849009824"/>
                  </a:ext>
                </a:extLst>
              </a:tr>
              <a:tr h="0">
                <a:tc>
                  <a:txBody>
                    <a:bodyPr/>
                    <a:lstStyle/>
                    <a:p>
                      <a:pPr algn="ctr"/>
                      <a:r>
                        <a:rPr lang="en-US" sz="2600" dirty="0"/>
                        <a:t>BERT-RCM (ours)</a:t>
                      </a:r>
                    </a:p>
                  </a:txBody>
                  <a:tcPr/>
                </a:tc>
                <a:tc>
                  <a:txBody>
                    <a:bodyPr/>
                    <a:lstStyle/>
                    <a:p>
                      <a:pPr algn="ctr"/>
                      <a:r>
                        <a:rPr lang="en-US" sz="2600" b="1" dirty="0"/>
                        <a:t>81.8</a:t>
                      </a:r>
                    </a:p>
                  </a:txBody>
                  <a:tcPr/>
                </a:tc>
                <a:tc>
                  <a:txBody>
                    <a:bodyPr/>
                    <a:lstStyle/>
                    <a:p>
                      <a:pPr algn="ctr"/>
                      <a:r>
                        <a:rPr lang="en-US" sz="2600" b="1" dirty="0"/>
                        <a:t>62.0</a:t>
                      </a:r>
                    </a:p>
                  </a:txBody>
                  <a:tcPr/>
                </a:tc>
                <a:tc>
                  <a:txBody>
                    <a:bodyPr/>
                    <a:lstStyle/>
                    <a:p>
                      <a:pPr algn="ctr"/>
                      <a:r>
                        <a:rPr lang="en-US" sz="2600" b="1" dirty="0"/>
                        <a:t>62.9</a:t>
                      </a:r>
                    </a:p>
                  </a:txBody>
                  <a:tcPr/>
                </a:tc>
                <a:extLst>
                  <a:ext uri="{0D108BD9-81ED-4DB2-BD59-A6C34878D82A}">
                    <a16:rowId xmlns:a16="http://schemas.microsoft.com/office/drawing/2014/main" val="115754110"/>
                  </a:ext>
                </a:extLst>
              </a:tr>
            </a:tbl>
          </a:graphicData>
        </a:graphic>
      </p:graphicFrame>
      <p:sp>
        <p:nvSpPr>
          <p:cNvPr id="5" name="TextBox 4">
            <a:extLst>
              <a:ext uri="{FF2B5EF4-FFF2-40B4-BE49-F238E27FC236}">
                <a16:creationId xmlns:a16="http://schemas.microsoft.com/office/drawing/2014/main" id="{B57E189D-44C5-AE45-84F1-C267E0893150}"/>
              </a:ext>
            </a:extLst>
          </p:cNvPr>
          <p:cNvSpPr txBox="1"/>
          <p:nvPr/>
        </p:nvSpPr>
        <p:spPr>
          <a:xfrm>
            <a:off x="1169670" y="2453481"/>
            <a:ext cx="9852660" cy="492443"/>
          </a:xfrm>
          <a:prstGeom prst="rect">
            <a:avLst/>
          </a:prstGeom>
          <a:noFill/>
        </p:spPr>
        <p:txBody>
          <a:bodyPr wrap="square" rtlCol="0">
            <a:spAutoFit/>
          </a:bodyPr>
          <a:lstStyle/>
          <a:p>
            <a:pPr algn="ctr"/>
            <a:r>
              <a:rPr lang="en-US" sz="2600" dirty="0"/>
              <a:t>Table 1: F1 Scores of Different Algorithms on </a:t>
            </a:r>
            <a:r>
              <a:rPr lang="en-US" sz="2600" dirty="0" err="1"/>
              <a:t>CoQA</a:t>
            </a:r>
            <a:r>
              <a:rPr lang="en-US" sz="2600" dirty="0"/>
              <a:t>, </a:t>
            </a:r>
            <a:r>
              <a:rPr lang="en-US" sz="2600" dirty="0" err="1"/>
              <a:t>QuAC</a:t>
            </a:r>
            <a:r>
              <a:rPr lang="en-US" sz="2600" dirty="0"/>
              <a:t> and </a:t>
            </a:r>
            <a:r>
              <a:rPr lang="en-US" sz="2600" dirty="0" err="1"/>
              <a:t>TriviaQA</a:t>
            </a:r>
            <a:endParaRPr lang="en-US" sz="2600" dirty="0"/>
          </a:p>
        </p:txBody>
      </p:sp>
      <p:sp>
        <p:nvSpPr>
          <p:cNvPr id="6" name="Slide Number Placeholder 5">
            <a:extLst>
              <a:ext uri="{FF2B5EF4-FFF2-40B4-BE49-F238E27FC236}">
                <a16:creationId xmlns:a16="http://schemas.microsoft.com/office/drawing/2014/main" id="{73F7DFEE-6AD7-BE47-9101-2246DD625C4D}"/>
              </a:ext>
            </a:extLst>
          </p:cNvPr>
          <p:cNvSpPr>
            <a:spLocks noGrp="1"/>
          </p:cNvSpPr>
          <p:nvPr>
            <p:ph type="sldNum" sz="quarter" idx="12"/>
          </p:nvPr>
        </p:nvSpPr>
        <p:spPr/>
        <p:txBody>
          <a:bodyPr/>
          <a:lstStyle/>
          <a:p>
            <a:fld id="{227ABC26-8E14-9145-A31B-43C6AB38034C}" type="slidenum">
              <a:rPr lang="en-US" smtClean="0"/>
              <a:t>17</a:t>
            </a:fld>
            <a:endParaRPr lang="en-US"/>
          </a:p>
        </p:txBody>
      </p:sp>
    </p:spTree>
    <p:extLst>
      <p:ext uri="{BB962C8B-B14F-4D97-AF65-F5344CB8AC3E}">
        <p14:creationId xmlns:p14="http://schemas.microsoft.com/office/powerpoint/2010/main" val="692889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3FB0-4BC7-2F49-9DFB-5149A798CB66}"/>
              </a:ext>
            </a:extLst>
          </p:cNvPr>
          <p:cNvSpPr>
            <a:spLocks noGrp="1"/>
          </p:cNvSpPr>
          <p:nvPr>
            <p:ph type="title"/>
          </p:nvPr>
        </p:nvSpPr>
        <p:spPr/>
        <p:txBody>
          <a:bodyPr/>
          <a:lstStyle/>
          <a:p>
            <a:r>
              <a:rPr lang="en-US" dirty="0"/>
              <a:t>Results on </a:t>
            </a:r>
            <a:r>
              <a:rPr lang="en-US" dirty="0" err="1"/>
              <a:t>CoQA</a:t>
            </a:r>
            <a:r>
              <a:rPr lang="en-US" dirty="0"/>
              <a:t> and </a:t>
            </a:r>
            <a:r>
              <a:rPr lang="en-US" dirty="0" err="1"/>
              <a:t>QuAC</a:t>
            </a:r>
            <a:endParaRPr lang="en-US" dirty="0"/>
          </a:p>
        </p:txBody>
      </p:sp>
      <p:graphicFrame>
        <p:nvGraphicFramePr>
          <p:cNvPr id="4" name="Content Placeholder 3">
            <a:extLst>
              <a:ext uri="{FF2B5EF4-FFF2-40B4-BE49-F238E27FC236}">
                <a16:creationId xmlns:a16="http://schemas.microsoft.com/office/drawing/2014/main" id="{9DB0FCAB-6346-E64A-A39C-3A068BD3FB67}"/>
              </a:ext>
            </a:extLst>
          </p:cNvPr>
          <p:cNvGraphicFramePr>
            <a:graphicFrameLocks noGrp="1"/>
          </p:cNvGraphicFramePr>
          <p:nvPr>
            <p:ph idx="1"/>
            <p:extLst>
              <p:ext uri="{D42A27DB-BD31-4B8C-83A1-F6EECF244321}">
                <p14:modId xmlns:p14="http://schemas.microsoft.com/office/powerpoint/2010/main" val="2807288025"/>
              </p:ext>
            </p:extLst>
          </p:nvPr>
        </p:nvGraphicFramePr>
        <p:xfrm>
          <a:off x="754377" y="2450779"/>
          <a:ext cx="10683243" cy="3626130"/>
        </p:xfrm>
        <a:graphic>
          <a:graphicData uri="http://schemas.openxmlformats.org/drawingml/2006/table">
            <a:tbl>
              <a:tblPr firstRow="1" bandRow="1">
                <a:tableStyleId>{5C22544A-7EE6-4342-B048-85BDC9FD1C3A}</a:tableStyleId>
              </a:tblPr>
              <a:tblGrid>
                <a:gridCol w="1887223">
                  <a:extLst>
                    <a:ext uri="{9D8B030D-6E8A-4147-A177-3AD203B41FA5}">
                      <a16:colId xmlns:a16="http://schemas.microsoft.com/office/drawing/2014/main" val="47429602"/>
                    </a:ext>
                  </a:extLst>
                </a:gridCol>
                <a:gridCol w="1097280">
                  <a:extLst>
                    <a:ext uri="{9D8B030D-6E8A-4147-A177-3AD203B41FA5}">
                      <a16:colId xmlns:a16="http://schemas.microsoft.com/office/drawing/2014/main" val="3411114091"/>
                    </a:ext>
                  </a:extLst>
                </a:gridCol>
                <a:gridCol w="975360">
                  <a:extLst>
                    <a:ext uri="{9D8B030D-6E8A-4147-A177-3AD203B41FA5}">
                      <a16:colId xmlns:a16="http://schemas.microsoft.com/office/drawing/2014/main" val="1292076200"/>
                    </a:ext>
                  </a:extLst>
                </a:gridCol>
                <a:gridCol w="1117600">
                  <a:extLst>
                    <a:ext uri="{9D8B030D-6E8A-4147-A177-3AD203B41FA5}">
                      <a16:colId xmlns:a16="http://schemas.microsoft.com/office/drawing/2014/main" val="3691221219"/>
                    </a:ext>
                  </a:extLst>
                </a:gridCol>
                <a:gridCol w="1056640">
                  <a:extLst>
                    <a:ext uri="{9D8B030D-6E8A-4147-A177-3AD203B41FA5}">
                      <a16:colId xmlns:a16="http://schemas.microsoft.com/office/drawing/2014/main" val="1680565642"/>
                    </a:ext>
                  </a:extLst>
                </a:gridCol>
                <a:gridCol w="1219200">
                  <a:extLst>
                    <a:ext uri="{9D8B030D-6E8A-4147-A177-3AD203B41FA5}">
                      <a16:colId xmlns:a16="http://schemas.microsoft.com/office/drawing/2014/main" val="2141955232"/>
                    </a:ext>
                  </a:extLst>
                </a:gridCol>
                <a:gridCol w="1137920">
                  <a:extLst>
                    <a:ext uri="{9D8B030D-6E8A-4147-A177-3AD203B41FA5}">
                      <a16:colId xmlns:a16="http://schemas.microsoft.com/office/drawing/2014/main" val="1936269585"/>
                    </a:ext>
                  </a:extLst>
                </a:gridCol>
                <a:gridCol w="1158240">
                  <a:extLst>
                    <a:ext uri="{9D8B030D-6E8A-4147-A177-3AD203B41FA5}">
                      <a16:colId xmlns:a16="http://schemas.microsoft.com/office/drawing/2014/main" val="3140299048"/>
                    </a:ext>
                  </a:extLst>
                </a:gridCol>
                <a:gridCol w="1033780">
                  <a:extLst>
                    <a:ext uri="{9D8B030D-6E8A-4147-A177-3AD203B41FA5}">
                      <a16:colId xmlns:a16="http://schemas.microsoft.com/office/drawing/2014/main" val="1198636709"/>
                    </a:ext>
                  </a:extLst>
                </a:gridCol>
              </a:tblGrid>
              <a:tr h="882930">
                <a:tc>
                  <a:txBody>
                    <a:bodyPr/>
                    <a:lstStyle/>
                    <a:p>
                      <a:pPr algn="ctr"/>
                      <a:r>
                        <a:rPr lang="en-US" sz="2600" dirty="0"/>
                        <a:t>Dataset</a:t>
                      </a:r>
                    </a:p>
                  </a:txBody>
                  <a:tcPr/>
                </a:tc>
                <a:tc gridSpan="4">
                  <a:txBody>
                    <a:bodyPr/>
                    <a:lstStyle/>
                    <a:p>
                      <a:pPr algn="ctr"/>
                      <a:r>
                        <a:rPr lang="en-US" sz="2600" dirty="0" err="1"/>
                        <a:t>CoQA</a:t>
                      </a:r>
                      <a:endParaRPr lang="en-US" sz="2600" dirty="0"/>
                    </a:p>
                  </a:txBody>
                  <a:tcPr/>
                </a:tc>
                <a:tc hMerge="1">
                  <a:txBody>
                    <a:bodyPr/>
                    <a:lstStyle/>
                    <a:p>
                      <a:endParaRPr lang="en-US" sz="2400"/>
                    </a:p>
                  </a:txBody>
                  <a:tcPr/>
                </a:tc>
                <a:tc hMerge="1">
                  <a:txBody>
                    <a:bodyPr/>
                    <a:lstStyle/>
                    <a:p>
                      <a:endParaRPr lang="en-US" sz="2400" dirty="0"/>
                    </a:p>
                  </a:txBody>
                  <a:tcPr/>
                </a:tc>
                <a:tc hMerge="1">
                  <a:txBody>
                    <a:bodyPr/>
                    <a:lstStyle/>
                    <a:p>
                      <a:endParaRPr lang="en-US" sz="2400" dirty="0"/>
                    </a:p>
                  </a:txBody>
                  <a:tcPr/>
                </a:tc>
                <a:tc gridSpan="4">
                  <a:txBody>
                    <a:bodyPr/>
                    <a:lstStyle/>
                    <a:p>
                      <a:pPr algn="ctr"/>
                      <a:r>
                        <a:rPr lang="en-US" sz="2600" dirty="0" err="1"/>
                        <a:t>QuAC</a:t>
                      </a:r>
                      <a:endParaRPr lang="en-US" sz="2600" dirty="0"/>
                    </a:p>
                  </a:txBody>
                  <a:tcPr/>
                </a:tc>
                <a:tc hMerge="1">
                  <a:txBody>
                    <a:bodyPr/>
                    <a:lstStyle/>
                    <a:p>
                      <a:endParaRPr lang="en-US" sz="2400" dirty="0"/>
                    </a:p>
                  </a:txBody>
                  <a:tcPr/>
                </a:tc>
                <a:tc hMerge="1">
                  <a:txBody>
                    <a:bodyPr/>
                    <a:lstStyle/>
                    <a:p>
                      <a:endParaRPr lang="en-US" sz="2400" dirty="0"/>
                    </a:p>
                  </a:txBody>
                  <a:tcPr/>
                </a:tc>
                <a:tc hMerge="1">
                  <a:txBody>
                    <a:bodyPr/>
                    <a:lstStyle/>
                    <a:p>
                      <a:endParaRPr lang="en-US" sz="2400" dirty="0"/>
                    </a:p>
                  </a:txBody>
                  <a:tcPr/>
                </a:tc>
                <a:extLst>
                  <a:ext uri="{0D108BD9-81ED-4DB2-BD59-A6C34878D82A}">
                    <a16:rowId xmlns:a16="http://schemas.microsoft.com/office/drawing/2014/main" val="4166106282"/>
                  </a:ext>
                </a:extLst>
              </a:tr>
              <a:tr h="487134">
                <a:tc>
                  <a:txBody>
                    <a:bodyPr/>
                    <a:lstStyle/>
                    <a:p>
                      <a:pPr algn="ctr"/>
                      <a:r>
                        <a:rPr lang="en-US" sz="2600" dirty="0"/>
                        <a:t># of doc tokens</a:t>
                      </a:r>
                    </a:p>
                  </a:txBody>
                  <a:tcPr/>
                </a:tc>
                <a:tc>
                  <a:txBody>
                    <a:bodyPr/>
                    <a:lstStyle/>
                    <a:p>
                      <a:pPr algn="ctr"/>
                      <a:r>
                        <a:rPr lang="en-US" sz="2600" dirty="0"/>
                        <a:t>&lt;=200</a:t>
                      </a:r>
                    </a:p>
                  </a:txBody>
                  <a:tcPr/>
                </a:tc>
                <a:tc>
                  <a:txBody>
                    <a:bodyPr/>
                    <a:lstStyle/>
                    <a:p>
                      <a:pPr algn="ctr"/>
                      <a:r>
                        <a:rPr lang="en-US" sz="2600" dirty="0"/>
                        <a:t>(200, 300]</a:t>
                      </a:r>
                    </a:p>
                  </a:txBody>
                  <a:tcPr/>
                </a:tc>
                <a:tc>
                  <a:txBody>
                    <a:bodyPr/>
                    <a:lstStyle/>
                    <a:p>
                      <a:pPr algn="ctr"/>
                      <a:r>
                        <a:rPr lang="en-US" sz="2600" dirty="0"/>
                        <a:t>(300, 400]</a:t>
                      </a:r>
                    </a:p>
                  </a:txBody>
                  <a:tcPr/>
                </a:tc>
                <a:tc>
                  <a:txBody>
                    <a:bodyPr/>
                    <a:lstStyle/>
                    <a:p>
                      <a:pPr algn="ctr"/>
                      <a:r>
                        <a:rPr lang="en-US" sz="2600" dirty="0"/>
                        <a:t>&gt;400</a:t>
                      </a:r>
                    </a:p>
                  </a:txBody>
                  <a:tcPr/>
                </a:tc>
                <a:tc>
                  <a:txBody>
                    <a:bodyPr/>
                    <a:lstStyle/>
                    <a:p>
                      <a:pPr algn="ctr"/>
                      <a:r>
                        <a:rPr lang="en-US" sz="2600" dirty="0"/>
                        <a:t>&lt;=300</a:t>
                      </a:r>
                    </a:p>
                  </a:txBody>
                  <a:tcPr/>
                </a:tc>
                <a:tc>
                  <a:txBody>
                    <a:bodyPr/>
                    <a:lstStyle/>
                    <a:p>
                      <a:pPr algn="ctr"/>
                      <a:r>
                        <a:rPr lang="en-US" sz="2600" dirty="0"/>
                        <a:t>(300, 450]</a:t>
                      </a:r>
                    </a:p>
                  </a:txBody>
                  <a:tcPr/>
                </a:tc>
                <a:tc>
                  <a:txBody>
                    <a:bodyPr/>
                    <a:lstStyle/>
                    <a:p>
                      <a:pPr algn="ctr"/>
                      <a:r>
                        <a:rPr lang="en-US" sz="2600" dirty="0"/>
                        <a:t>(450, 600]</a:t>
                      </a:r>
                    </a:p>
                  </a:txBody>
                  <a:tcPr/>
                </a:tc>
                <a:tc>
                  <a:txBody>
                    <a:bodyPr/>
                    <a:lstStyle/>
                    <a:p>
                      <a:pPr algn="ctr"/>
                      <a:r>
                        <a:rPr lang="en-US" sz="2600" dirty="0"/>
                        <a:t>&gt;600</a:t>
                      </a:r>
                    </a:p>
                  </a:txBody>
                  <a:tcPr/>
                </a:tc>
                <a:extLst>
                  <a:ext uri="{0D108BD9-81ED-4DB2-BD59-A6C34878D82A}">
                    <a16:rowId xmlns:a16="http://schemas.microsoft.com/office/drawing/2014/main" val="856916822"/>
                  </a:ext>
                </a:extLst>
              </a:tr>
              <a:tr h="487134">
                <a:tc>
                  <a:txBody>
                    <a:bodyPr/>
                    <a:lstStyle/>
                    <a:p>
                      <a:pPr algn="ctr"/>
                      <a:r>
                        <a:rPr lang="en-US" sz="2600" dirty="0"/>
                        <a:t>Percentage</a:t>
                      </a:r>
                    </a:p>
                  </a:txBody>
                  <a:tcPr/>
                </a:tc>
                <a:tc>
                  <a:txBody>
                    <a:bodyPr/>
                    <a:lstStyle/>
                    <a:p>
                      <a:pPr algn="ctr"/>
                      <a:r>
                        <a:rPr lang="en-US" sz="2600" dirty="0"/>
                        <a:t>15.3</a:t>
                      </a:r>
                    </a:p>
                  </a:txBody>
                  <a:tcPr/>
                </a:tc>
                <a:tc>
                  <a:txBody>
                    <a:bodyPr/>
                    <a:lstStyle/>
                    <a:p>
                      <a:pPr algn="ctr"/>
                      <a:r>
                        <a:rPr lang="en-US" sz="2600" dirty="0"/>
                        <a:t>63.3</a:t>
                      </a:r>
                    </a:p>
                  </a:txBody>
                  <a:tcPr/>
                </a:tc>
                <a:tc>
                  <a:txBody>
                    <a:bodyPr/>
                    <a:lstStyle/>
                    <a:p>
                      <a:pPr algn="ctr"/>
                      <a:r>
                        <a:rPr lang="en-US" sz="2600" dirty="0"/>
                        <a:t>18.9</a:t>
                      </a:r>
                    </a:p>
                  </a:txBody>
                  <a:tcPr/>
                </a:tc>
                <a:tc>
                  <a:txBody>
                    <a:bodyPr/>
                    <a:lstStyle/>
                    <a:p>
                      <a:pPr algn="ctr"/>
                      <a:r>
                        <a:rPr lang="en-US" sz="2600" dirty="0"/>
                        <a:t>2.5</a:t>
                      </a:r>
                    </a:p>
                  </a:txBody>
                  <a:tcPr/>
                </a:tc>
                <a:tc>
                  <a:txBody>
                    <a:bodyPr/>
                    <a:lstStyle/>
                    <a:p>
                      <a:pPr algn="ctr"/>
                      <a:r>
                        <a:rPr lang="en-US" sz="2600" dirty="0"/>
                        <a:t>20.5</a:t>
                      </a:r>
                    </a:p>
                  </a:txBody>
                  <a:tcPr/>
                </a:tc>
                <a:tc>
                  <a:txBody>
                    <a:bodyPr/>
                    <a:lstStyle/>
                    <a:p>
                      <a:pPr algn="ctr"/>
                      <a:r>
                        <a:rPr lang="en-US" sz="2600" dirty="0"/>
                        <a:t>52.0</a:t>
                      </a:r>
                    </a:p>
                  </a:txBody>
                  <a:tcPr/>
                </a:tc>
                <a:tc>
                  <a:txBody>
                    <a:bodyPr/>
                    <a:lstStyle/>
                    <a:p>
                      <a:pPr algn="ctr"/>
                      <a:r>
                        <a:rPr lang="en-US" sz="2600" dirty="0"/>
                        <a:t>19.7</a:t>
                      </a:r>
                    </a:p>
                  </a:txBody>
                  <a:tcPr/>
                </a:tc>
                <a:tc>
                  <a:txBody>
                    <a:bodyPr/>
                    <a:lstStyle/>
                    <a:p>
                      <a:pPr algn="ctr"/>
                      <a:r>
                        <a:rPr lang="en-US" sz="2600" dirty="0"/>
                        <a:t>7.8</a:t>
                      </a:r>
                    </a:p>
                  </a:txBody>
                  <a:tcPr/>
                </a:tc>
                <a:extLst>
                  <a:ext uri="{0D108BD9-81ED-4DB2-BD59-A6C34878D82A}">
                    <a16:rowId xmlns:a16="http://schemas.microsoft.com/office/drawing/2014/main" val="4034858375"/>
                  </a:ext>
                </a:extLst>
              </a:tr>
              <a:tr h="487134">
                <a:tc>
                  <a:txBody>
                    <a:bodyPr/>
                    <a:lstStyle/>
                    <a:p>
                      <a:pPr algn="ctr"/>
                      <a:r>
                        <a:rPr lang="en-US" sz="2600" dirty="0"/>
                        <a:t>BERT-Large</a:t>
                      </a:r>
                    </a:p>
                  </a:txBody>
                  <a:tcPr/>
                </a:tc>
                <a:tc>
                  <a:txBody>
                    <a:bodyPr/>
                    <a:lstStyle/>
                    <a:p>
                      <a:pPr algn="ctr"/>
                      <a:r>
                        <a:rPr lang="en-US" sz="2600" dirty="0"/>
                        <a:t>81.0</a:t>
                      </a:r>
                    </a:p>
                  </a:txBody>
                  <a:tcPr/>
                </a:tc>
                <a:tc>
                  <a:txBody>
                    <a:bodyPr/>
                    <a:lstStyle/>
                    <a:p>
                      <a:pPr algn="ctr"/>
                      <a:r>
                        <a:rPr lang="en-US" sz="2600" dirty="0"/>
                        <a:t>81.9</a:t>
                      </a:r>
                    </a:p>
                  </a:txBody>
                  <a:tcPr/>
                </a:tc>
                <a:tc>
                  <a:txBody>
                    <a:bodyPr/>
                    <a:lstStyle/>
                    <a:p>
                      <a:pPr algn="ctr"/>
                      <a:r>
                        <a:rPr lang="en-US" sz="2600" dirty="0"/>
                        <a:t>81.8</a:t>
                      </a:r>
                    </a:p>
                  </a:txBody>
                  <a:tcPr/>
                </a:tc>
                <a:tc>
                  <a:txBody>
                    <a:bodyPr/>
                    <a:lstStyle/>
                    <a:p>
                      <a:pPr algn="ctr"/>
                      <a:r>
                        <a:rPr lang="en-US" sz="2600" dirty="0"/>
                        <a:t>67.2</a:t>
                      </a:r>
                    </a:p>
                  </a:txBody>
                  <a:tcPr/>
                </a:tc>
                <a:tc>
                  <a:txBody>
                    <a:bodyPr/>
                    <a:lstStyle/>
                    <a:p>
                      <a:pPr algn="ctr"/>
                      <a:r>
                        <a:rPr lang="en-US" sz="2600" dirty="0"/>
                        <a:t>66.2</a:t>
                      </a:r>
                    </a:p>
                  </a:txBody>
                  <a:tcPr/>
                </a:tc>
                <a:tc>
                  <a:txBody>
                    <a:bodyPr/>
                    <a:lstStyle/>
                    <a:p>
                      <a:pPr algn="ctr"/>
                      <a:r>
                        <a:rPr lang="en-US" sz="2600" dirty="0"/>
                        <a:t>62.8</a:t>
                      </a:r>
                    </a:p>
                  </a:txBody>
                  <a:tcPr/>
                </a:tc>
                <a:tc>
                  <a:txBody>
                    <a:bodyPr/>
                    <a:lstStyle/>
                    <a:p>
                      <a:pPr algn="ctr"/>
                      <a:r>
                        <a:rPr lang="en-US" sz="2600" dirty="0"/>
                        <a:t>62.2</a:t>
                      </a:r>
                    </a:p>
                  </a:txBody>
                  <a:tcPr/>
                </a:tc>
                <a:tc>
                  <a:txBody>
                    <a:bodyPr/>
                    <a:lstStyle/>
                    <a:p>
                      <a:pPr algn="ctr"/>
                      <a:r>
                        <a:rPr lang="en-US" sz="2600" dirty="0"/>
                        <a:t>38.7</a:t>
                      </a:r>
                    </a:p>
                  </a:txBody>
                  <a:tcPr/>
                </a:tc>
                <a:extLst>
                  <a:ext uri="{0D108BD9-81ED-4DB2-BD59-A6C34878D82A}">
                    <a16:rowId xmlns:a16="http://schemas.microsoft.com/office/drawing/2014/main" val="72666478"/>
                  </a:ext>
                </a:extLst>
              </a:tr>
              <a:tr h="487134">
                <a:tc>
                  <a:txBody>
                    <a:bodyPr/>
                    <a:lstStyle/>
                    <a:p>
                      <a:pPr algn="ctr"/>
                      <a:r>
                        <a:rPr lang="en-US" sz="2600" dirty="0"/>
                        <a:t>BERT-RCM (ours)</a:t>
                      </a:r>
                    </a:p>
                  </a:txBody>
                  <a:tcPr/>
                </a:tc>
                <a:tc>
                  <a:txBody>
                    <a:bodyPr/>
                    <a:lstStyle/>
                    <a:p>
                      <a:pPr algn="ctr"/>
                      <a:r>
                        <a:rPr lang="en-US" sz="2600" dirty="0"/>
                        <a:t>81.1</a:t>
                      </a:r>
                    </a:p>
                  </a:txBody>
                  <a:tcPr/>
                </a:tc>
                <a:tc>
                  <a:txBody>
                    <a:bodyPr/>
                    <a:lstStyle/>
                    <a:p>
                      <a:pPr algn="ctr"/>
                      <a:r>
                        <a:rPr lang="en-US" sz="2600" dirty="0"/>
                        <a:t>82.1</a:t>
                      </a:r>
                    </a:p>
                  </a:txBody>
                  <a:tcPr/>
                </a:tc>
                <a:tc>
                  <a:txBody>
                    <a:bodyPr/>
                    <a:lstStyle/>
                    <a:p>
                      <a:pPr algn="ctr"/>
                      <a:r>
                        <a:rPr lang="en-US" sz="2600" dirty="0"/>
                        <a:t>82.3</a:t>
                      </a:r>
                    </a:p>
                  </a:txBody>
                  <a:tcPr/>
                </a:tc>
                <a:tc>
                  <a:txBody>
                    <a:bodyPr/>
                    <a:lstStyle/>
                    <a:p>
                      <a:pPr algn="ctr"/>
                      <a:r>
                        <a:rPr lang="en-US" sz="2600" b="1" dirty="0"/>
                        <a:t>74.5</a:t>
                      </a:r>
                    </a:p>
                  </a:txBody>
                  <a:tcPr/>
                </a:tc>
                <a:tc>
                  <a:txBody>
                    <a:bodyPr/>
                    <a:lstStyle/>
                    <a:p>
                      <a:pPr algn="ctr"/>
                      <a:r>
                        <a:rPr lang="en-US" sz="2600" dirty="0"/>
                        <a:t>66.1</a:t>
                      </a:r>
                    </a:p>
                  </a:txBody>
                  <a:tcPr/>
                </a:tc>
                <a:tc>
                  <a:txBody>
                    <a:bodyPr/>
                    <a:lstStyle/>
                    <a:p>
                      <a:pPr algn="ctr"/>
                      <a:r>
                        <a:rPr lang="en-US" sz="2600" dirty="0"/>
                        <a:t>62.6</a:t>
                      </a:r>
                    </a:p>
                  </a:txBody>
                  <a:tcPr/>
                </a:tc>
                <a:tc>
                  <a:txBody>
                    <a:bodyPr/>
                    <a:lstStyle/>
                    <a:p>
                      <a:pPr algn="ctr"/>
                      <a:r>
                        <a:rPr lang="en-US" sz="2600" dirty="0"/>
                        <a:t>63.6</a:t>
                      </a:r>
                    </a:p>
                  </a:txBody>
                  <a:tcPr/>
                </a:tc>
                <a:tc>
                  <a:txBody>
                    <a:bodyPr/>
                    <a:lstStyle/>
                    <a:p>
                      <a:pPr algn="ctr"/>
                      <a:r>
                        <a:rPr lang="en-US" sz="2600" b="1" dirty="0"/>
                        <a:t>43.2</a:t>
                      </a:r>
                    </a:p>
                  </a:txBody>
                  <a:tcPr/>
                </a:tc>
                <a:extLst>
                  <a:ext uri="{0D108BD9-81ED-4DB2-BD59-A6C34878D82A}">
                    <a16:rowId xmlns:a16="http://schemas.microsoft.com/office/drawing/2014/main" val="145597722"/>
                  </a:ext>
                </a:extLst>
              </a:tr>
            </a:tbl>
          </a:graphicData>
        </a:graphic>
      </p:graphicFrame>
      <p:sp>
        <p:nvSpPr>
          <p:cNvPr id="5" name="TextBox 4">
            <a:extLst>
              <a:ext uri="{FF2B5EF4-FFF2-40B4-BE49-F238E27FC236}">
                <a16:creationId xmlns:a16="http://schemas.microsoft.com/office/drawing/2014/main" id="{1FDCF43A-231A-E048-87A7-F6B1E74FDB62}"/>
              </a:ext>
            </a:extLst>
          </p:cNvPr>
          <p:cNvSpPr txBox="1"/>
          <p:nvPr/>
        </p:nvSpPr>
        <p:spPr>
          <a:xfrm>
            <a:off x="1303019" y="1716880"/>
            <a:ext cx="9585960" cy="492443"/>
          </a:xfrm>
          <a:prstGeom prst="rect">
            <a:avLst/>
          </a:prstGeom>
          <a:noFill/>
        </p:spPr>
        <p:txBody>
          <a:bodyPr wrap="square" rtlCol="0">
            <a:spAutoFit/>
          </a:bodyPr>
          <a:lstStyle/>
          <a:p>
            <a:pPr algn="ctr"/>
            <a:r>
              <a:rPr lang="en-US" sz="2600" dirty="0"/>
              <a:t>Table 2: F1 Score of Different Algorithms on </a:t>
            </a:r>
            <a:r>
              <a:rPr lang="en-US" sz="2600" dirty="0" err="1"/>
              <a:t>CoQA</a:t>
            </a:r>
            <a:r>
              <a:rPr lang="en-US" sz="2600" dirty="0"/>
              <a:t> and </a:t>
            </a:r>
            <a:r>
              <a:rPr lang="en-US" sz="2600" dirty="0" err="1"/>
              <a:t>QuAC</a:t>
            </a:r>
            <a:r>
              <a:rPr lang="en-US" sz="2600" dirty="0"/>
              <a:t> datasets</a:t>
            </a:r>
          </a:p>
        </p:txBody>
      </p:sp>
      <p:sp>
        <p:nvSpPr>
          <p:cNvPr id="3" name="Slide Number Placeholder 2">
            <a:extLst>
              <a:ext uri="{FF2B5EF4-FFF2-40B4-BE49-F238E27FC236}">
                <a16:creationId xmlns:a16="http://schemas.microsoft.com/office/drawing/2014/main" id="{E536076E-7C37-BA44-8CF2-F9FFB5F14ED7}"/>
              </a:ext>
            </a:extLst>
          </p:cNvPr>
          <p:cNvSpPr>
            <a:spLocks noGrp="1"/>
          </p:cNvSpPr>
          <p:nvPr>
            <p:ph type="sldNum" sz="quarter" idx="12"/>
          </p:nvPr>
        </p:nvSpPr>
        <p:spPr/>
        <p:txBody>
          <a:bodyPr/>
          <a:lstStyle/>
          <a:p>
            <a:fld id="{227ABC26-8E14-9145-A31B-43C6AB38034C}" type="slidenum">
              <a:rPr lang="en-US" smtClean="0"/>
              <a:t>18</a:t>
            </a:fld>
            <a:endParaRPr lang="en-US"/>
          </a:p>
        </p:txBody>
      </p:sp>
    </p:spTree>
    <p:extLst>
      <p:ext uri="{BB962C8B-B14F-4D97-AF65-F5344CB8AC3E}">
        <p14:creationId xmlns:p14="http://schemas.microsoft.com/office/powerpoint/2010/main" val="1261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7139-4966-47C0-A9E0-7FE26D71020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9273E82-D1CE-4462-8403-4853D0B2E225}"/>
              </a:ext>
            </a:extLst>
          </p:cNvPr>
          <p:cNvSpPr>
            <a:spLocks noGrp="1"/>
          </p:cNvSpPr>
          <p:nvPr>
            <p:ph idx="1"/>
          </p:nvPr>
        </p:nvSpPr>
        <p:spPr/>
        <p:txBody>
          <a:bodyPr/>
          <a:lstStyle/>
          <a:p>
            <a:endParaRPr lang="en-US" dirty="0"/>
          </a:p>
          <a:p>
            <a:r>
              <a:rPr lang="en-US" dirty="0"/>
              <a:t>The performance gain comes from</a:t>
            </a:r>
            <a:endParaRPr lang="en-US" sz="1200" dirty="0"/>
          </a:p>
          <a:p>
            <a:pPr lvl="1"/>
            <a:r>
              <a:rPr lang="en-US" i="1" dirty="0">
                <a:solidFill>
                  <a:srgbClr val="FF0000"/>
                </a:solidFill>
              </a:rPr>
              <a:t>Flexible chunking </a:t>
            </a:r>
            <a:r>
              <a:rPr lang="en-US" dirty="0"/>
              <a:t>to generate good segments</a:t>
            </a:r>
            <a:endParaRPr lang="en-US" sz="1200" dirty="0"/>
          </a:p>
          <a:p>
            <a:pPr lvl="1"/>
            <a:r>
              <a:rPr lang="en-US" i="1" dirty="0">
                <a:solidFill>
                  <a:srgbClr val="FF0000"/>
                </a:solidFill>
              </a:rPr>
              <a:t>Information flow </a:t>
            </a:r>
            <a:r>
              <a:rPr lang="en-US" dirty="0"/>
              <a:t>across segments</a:t>
            </a:r>
            <a:endParaRPr lang="en-US" sz="1200" dirty="0"/>
          </a:p>
          <a:p>
            <a:pPr lvl="1"/>
            <a:r>
              <a:rPr lang="en-US" i="1" dirty="0">
                <a:solidFill>
                  <a:srgbClr val="FF0000"/>
                </a:solidFill>
              </a:rPr>
              <a:t>Leverage answers </a:t>
            </a:r>
            <a:r>
              <a:rPr lang="en-US" dirty="0"/>
              <a:t>from multiple segments properly</a:t>
            </a:r>
          </a:p>
          <a:p>
            <a:endParaRPr lang="en-US"/>
          </a:p>
          <a:p>
            <a:r>
              <a:rPr lang="en-US"/>
              <a:t>Code </a:t>
            </a:r>
            <a:r>
              <a:rPr lang="en-US" dirty="0"/>
              <a:t>release</a:t>
            </a:r>
          </a:p>
          <a:p>
            <a:pPr lvl="1"/>
            <a:r>
              <a:rPr lang="en-US" dirty="0">
                <a:hlinkClick r:id="rId2"/>
              </a:rPr>
              <a:t>https://github.com/HongyuGong/RCM-Question-Answering</a:t>
            </a:r>
            <a:endParaRPr lang="en-US" dirty="0"/>
          </a:p>
          <a:p>
            <a:pPr lvl="1"/>
            <a:endParaRPr lang="en-US" dirty="0"/>
          </a:p>
        </p:txBody>
      </p:sp>
      <p:sp>
        <p:nvSpPr>
          <p:cNvPr id="4" name="Slide Number Placeholder 3">
            <a:extLst>
              <a:ext uri="{FF2B5EF4-FFF2-40B4-BE49-F238E27FC236}">
                <a16:creationId xmlns:a16="http://schemas.microsoft.com/office/drawing/2014/main" id="{55E5EC34-BCC4-5245-BF55-A2D8BFFE8BB6}"/>
              </a:ext>
            </a:extLst>
          </p:cNvPr>
          <p:cNvSpPr>
            <a:spLocks noGrp="1"/>
          </p:cNvSpPr>
          <p:nvPr>
            <p:ph type="sldNum" sz="quarter" idx="12"/>
          </p:nvPr>
        </p:nvSpPr>
        <p:spPr/>
        <p:txBody>
          <a:bodyPr/>
          <a:lstStyle/>
          <a:p>
            <a:fld id="{227ABC26-8E14-9145-A31B-43C6AB38034C}" type="slidenum">
              <a:rPr lang="en-US" smtClean="0"/>
              <a:t>19</a:t>
            </a:fld>
            <a:endParaRPr lang="en-US"/>
          </a:p>
        </p:txBody>
      </p:sp>
    </p:spTree>
    <p:extLst>
      <p:ext uri="{BB962C8B-B14F-4D97-AF65-F5344CB8AC3E}">
        <p14:creationId xmlns:p14="http://schemas.microsoft.com/office/powerpoint/2010/main" val="118248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Reading Comprehension</a:t>
            </a:r>
            <a:r>
              <a:rPr lang="zh-CN" altLang="en-US" dirty="0"/>
              <a:t> </a:t>
            </a:r>
            <a:r>
              <a:rPr lang="en-US" altLang="zh-CN" dirty="0"/>
              <a:t>(MRC)</a:t>
            </a:r>
            <a:endParaRPr lang="en-US" dirty="0"/>
          </a:p>
        </p:txBody>
      </p:sp>
      <p:sp>
        <p:nvSpPr>
          <p:cNvPr id="3" name="Content Placeholder 2"/>
          <p:cNvSpPr>
            <a:spLocks noGrp="1"/>
          </p:cNvSpPr>
          <p:nvPr>
            <p:ph idx="1"/>
          </p:nvPr>
        </p:nvSpPr>
        <p:spPr>
          <a:xfrm>
            <a:off x="6070060" y="1825625"/>
            <a:ext cx="5283740" cy="4351338"/>
          </a:xfrm>
        </p:spPr>
        <p:txBody>
          <a:bodyPr/>
          <a:lstStyle/>
          <a:p>
            <a:r>
              <a:rPr lang="en-US" altLang="zh-CN" dirty="0"/>
              <a:t>MRC:</a:t>
            </a:r>
            <a:r>
              <a:rPr lang="zh-CN" altLang="en-US" dirty="0"/>
              <a:t> </a:t>
            </a:r>
            <a:r>
              <a:rPr lang="en-US" altLang="zh-CN" dirty="0"/>
              <a:t>provided</a:t>
            </a:r>
            <a:r>
              <a:rPr lang="zh-CN" altLang="en-US" dirty="0"/>
              <a:t> </a:t>
            </a:r>
            <a:r>
              <a:rPr lang="en-US" altLang="zh-CN" dirty="0"/>
              <a:t>with</a:t>
            </a:r>
            <a:r>
              <a:rPr lang="zh-CN" altLang="en-US" dirty="0"/>
              <a:t> </a:t>
            </a:r>
            <a:r>
              <a:rPr lang="en-US" altLang="zh-CN" dirty="0"/>
              <a:t>one</a:t>
            </a:r>
            <a:r>
              <a:rPr lang="zh-CN" altLang="en-US" dirty="0"/>
              <a:t> </a:t>
            </a:r>
            <a:r>
              <a:rPr lang="en-US" altLang="zh-CN" dirty="0"/>
              <a:t>piece</a:t>
            </a:r>
            <a:r>
              <a:rPr lang="zh-CN" altLang="en-US" dirty="0"/>
              <a:t> </a:t>
            </a:r>
            <a:r>
              <a:rPr lang="en-US" altLang="zh-CN" dirty="0"/>
              <a:t>of</a:t>
            </a:r>
            <a:r>
              <a:rPr lang="zh-CN" altLang="en-US" dirty="0"/>
              <a:t> </a:t>
            </a:r>
            <a:r>
              <a:rPr lang="en-US" altLang="zh-CN" dirty="0"/>
              <a:t>evidence</a:t>
            </a:r>
            <a:r>
              <a:rPr lang="zh-CN" altLang="en-US" dirty="0"/>
              <a:t> </a:t>
            </a:r>
            <a:r>
              <a:rPr lang="en-US" altLang="zh-CN" dirty="0"/>
              <a:t>(e.g.,</a:t>
            </a:r>
            <a:r>
              <a:rPr lang="zh-CN" altLang="en-US" dirty="0"/>
              <a:t> </a:t>
            </a:r>
            <a:r>
              <a:rPr lang="en-US" altLang="zh-CN" dirty="0"/>
              <a:t>a</a:t>
            </a:r>
            <a:r>
              <a:rPr lang="zh-CN" altLang="en-US" dirty="0"/>
              <a:t> </a:t>
            </a:r>
            <a:r>
              <a:rPr lang="en-US" altLang="zh-CN" dirty="0"/>
              <a:t>document),</a:t>
            </a:r>
            <a:r>
              <a:rPr lang="zh-CN" altLang="en-US" dirty="0"/>
              <a:t> </a:t>
            </a:r>
            <a:r>
              <a:rPr lang="en-US" altLang="zh-CN" dirty="0"/>
              <a:t>extract</a:t>
            </a:r>
            <a:r>
              <a:rPr lang="zh-CN" altLang="en-US" dirty="0"/>
              <a:t> </a:t>
            </a:r>
            <a:r>
              <a:rPr lang="en-US" altLang="zh-CN" dirty="0"/>
              <a:t>an</a:t>
            </a:r>
            <a:r>
              <a:rPr lang="zh-CN" altLang="en-US" dirty="0"/>
              <a:t> </a:t>
            </a:r>
            <a:r>
              <a:rPr lang="en-US" altLang="zh-CN" dirty="0"/>
              <a:t>answer</a:t>
            </a:r>
            <a:r>
              <a:rPr lang="zh-CN" altLang="en-US" dirty="0"/>
              <a:t> </a:t>
            </a:r>
            <a:r>
              <a:rPr lang="en-US" altLang="zh-CN" dirty="0"/>
              <a:t>to</a:t>
            </a:r>
            <a:r>
              <a:rPr lang="zh-CN" altLang="en-US" dirty="0"/>
              <a:t> </a:t>
            </a:r>
            <a:r>
              <a:rPr lang="en-US" altLang="zh-CN" dirty="0"/>
              <a:t>a</a:t>
            </a:r>
            <a:r>
              <a:rPr lang="zh-CN" altLang="en-US" dirty="0"/>
              <a:t> </a:t>
            </a:r>
            <a:r>
              <a:rPr lang="en-US" altLang="zh-CN" dirty="0"/>
              <a:t>questions</a:t>
            </a:r>
            <a:endParaRPr lang="en-US" dirty="0"/>
          </a:p>
          <a:p>
            <a:endParaRPr lang="en-US" dirty="0"/>
          </a:p>
          <a:p>
            <a:endParaRPr lang="en-US" dirty="0"/>
          </a:p>
          <a:p>
            <a:r>
              <a:rPr lang="en-US" altLang="zh-CN" dirty="0"/>
              <a:t>Q:</a:t>
            </a:r>
            <a:r>
              <a:rPr lang="zh-CN" altLang="en-US" dirty="0"/>
              <a:t> </a:t>
            </a:r>
            <a:r>
              <a:rPr lang="en-US" altLang="zh-CN" dirty="0"/>
              <a:t>Who</a:t>
            </a:r>
            <a:r>
              <a:rPr lang="zh-CN" altLang="en-US" dirty="0"/>
              <a:t> </a:t>
            </a:r>
            <a:r>
              <a:rPr lang="en-US" altLang="zh-CN" dirty="0"/>
              <a:t>lived</a:t>
            </a:r>
            <a:r>
              <a:rPr lang="zh-CN" altLang="en-US" dirty="0"/>
              <a:t> </a:t>
            </a:r>
            <a:r>
              <a:rPr lang="en-US" altLang="zh-CN" dirty="0"/>
              <a:t>with</a:t>
            </a:r>
            <a:r>
              <a:rPr lang="zh-CN" altLang="en-US" dirty="0"/>
              <a:t> </a:t>
            </a:r>
            <a:r>
              <a:rPr lang="en-US" altLang="zh-CN" dirty="0"/>
              <a:t>Cotton?</a:t>
            </a:r>
          </a:p>
          <a:p>
            <a:r>
              <a:rPr lang="en-US" altLang="zh-CN" dirty="0"/>
              <a:t>A:</a:t>
            </a:r>
            <a:r>
              <a:rPr lang="zh-CN" altLang="en-US" dirty="0"/>
              <a:t> </a:t>
            </a:r>
            <a:r>
              <a:rPr lang="en-US" altLang="zh-CN" dirty="0"/>
              <a:t>Her</a:t>
            </a:r>
            <a:r>
              <a:rPr lang="zh-CN" altLang="en-US" dirty="0"/>
              <a:t> </a:t>
            </a:r>
            <a:r>
              <a:rPr lang="en-US" altLang="zh-CN" dirty="0"/>
              <a:t>mommy</a:t>
            </a:r>
            <a:r>
              <a:rPr lang="zh-CN" altLang="en-US" dirty="0"/>
              <a:t> </a:t>
            </a:r>
            <a:r>
              <a:rPr lang="en-US" altLang="zh-CN" dirty="0"/>
              <a:t>and</a:t>
            </a:r>
            <a:r>
              <a:rPr lang="zh-CN" altLang="en-US" dirty="0"/>
              <a:t> </a:t>
            </a:r>
            <a:r>
              <a:rPr lang="en-US" altLang="zh-CN" dirty="0"/>
              <a:t>5</a:t>
            </a:r>
            <a:r>
              <a:rPr lang="zh-CN" altLang="en-US" dirty="0"/>
              <a:t> </a:t>
            </a:r>
            <a:r>
              <a:rPr lang="en-US" altLang="zh-CN" dirty="0"/>
              <a:t>other</a:t>
            </a:r>
            <a:r>
              <a:rPr lang="zh-CN" altLang="en-US" dirty="0"/>
              <a:t> </a:t>
            </a:r>
            <a:r>
              <a:rPr lang="en-US" altLang="zh-CN" dirty="0"/>
              <a:t>sisters.</a:t>
            </a:r>
            <a:endParaRPr lang="en-US" dirty="0"/>
          </a:p>
        </p:txBody>
      </p:sp>
      <p:sp>
        <p:nvSpPr>
          <p:cNvPr id="4" name="Content Placeholder 2">
            <a:extLst>
              <a:ext uri="{FF2B5EF4-FFF2-40B4-BE49-F238E27FC236}">
                <a16:creationId xmlns:a16="http://schemas.microsoft.com/office/drawing/2014/main" id="{CBA9D68E-5EEB-1845-BB50-BC893E79C37E}"/>
              </a:ext>
            </a:extLst>
          </p:cNvPr>
          <p:cNvSpPr txBox="1">
            <a:spLocks/>
          </p:cNvSpPr>
          <p:nvPr/>
        </p:nvSpPr>
        <p:spPr>
          <a:xfrm>
            <a:off x="838199" y="1825625"/>
            <a:ext cx="4888043" cy="435133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b="1" dirty="0"/>
              <a:t>Document</a:t>
            </a:r>
            <a:endParaRPr lang="zh-CN" altLang="en-US" b="1" dirty="0"/>
          </a:p>
          <a:p>
            <a:pPr marL="0" indent="0">
              <a:buFont typeface="Arial"/>
              <a:buNone/>
            </a:pPr>
            <a:r>
              <a:rPr lang="en-US" dirty="0"/>
              <a:t>Once upon a time, in a barn near a farm house, there lived a little white kitten named Cotton. Cotton lived high up in a nice warm place above the barn where all of the farmer's horses slept. But Cotton wasn't alone in her little home above the barn, oh no. She shared her hay bed with</a:t>
            </a:r>
            <a:r>
              <a:rPr lang="en-US" dirty="0">
                <a:solidFill>
                  <a:srgbClr val="FF0000"/>
                </a:solidFill>
              </a:rPr>
              <a:t> her mommy and 5 other sisters</a:t>
            </a:r>
            <a:r>
              <a:rPr lang="en-US" dirty="0"/>
              <a:t>. All of her sisters were cute and fluffy, like Cotton. But she was the only white one in the bunch.</a:t>
            </a:r>
          </a:p>
          <a:p>
            <a:pPr marL="0" indent="0">
              <a:buFont typeface="Arial"/>
              <a:buNone/>
            </a:pPr>
            <a:endParaRPr lang="en-US" dirty="0"/>
          </a:p>
        </p:txBody>
      </p:sp>
      <p:sp>
        <p:nvSpPr>
          <p:cNvPr id="5" name="Slide Number Placeholder 4">
            <a:extLst>
              <a:ext uri="{FF2B5EF4-FFF2-40B4-BE49-F238E27FC236}">
                <a16:creationId xmlns:a16="http://schemas.microsoft.com/office/drawing/2014/main" id="{DA130735-8FCD-2D48-8C68-FF80F5C74EF8}"/>
              </a:ext>
            </a:extLst>
          </p:cNvPr>
          <p:cNvSpPr>
            <a:spLocks noGrp="1"/>
          </p:cNvSpPr>
          <p:nvPr>
            <p:ph type="sldNum" sz="quarter" idx="12"/>
          </p:nvPr>
        </p:nvSpPr>
        <p:spPr/>
        <p:txBody>
          <a:bodyPr/>
          <a:lstStyle/>
          <a:p>
            <a:fld id="{227ABC26-8E14-9145-A31B-43C6AB38034C}" type="slidenum">
              <a:rPr lang="en-US" smtClean="0"/>
              <a:t>2</a:t>
            </a:fld>
            <a:endParaRPr lang="en-US"/>
          </a:p>
        </p:txBody>
      </p:sp>
      <p:cxnSp>
        <p:nvCxnSpPr>
          <p:cNvPr id="7" name="Straight Arrow Connector 6">
            <a:extLst>
              <a:ext uri="{FF2B5EF4-FFF2-40B4-BE49-F238E27FC236}">
                <a16:creationId xmlns:a16="http://schemas.microsoft.com/office/drawing/2014/main" id="{5BECFE89-41E2-8D4B-8496-90AE4C42FBCB}"/>
              </a:ext>
            </a:extLst>
          </p:cNvPr>
          <p:cNvCxnSpPr/>
          <p:nvPr/>
        </p:nvCxnSpPr>
        <p:spPr>
          <a:xfrm>
            <a:off x="5505855" y="4591455"/>
            <a:ext cx="758758" cy="3891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2036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73E82-D1CE-4462-8403-4853D0B2E225}"/>
              </a:ext>
            </a:extLst>
          </p:cNvPr>
          <p:cNvSpPr>
            <a:spLocks noGrp="1"/>
          </p:cNvSpPr>
          <p:nvPr>
            <p:ph idx="1"/>
          </p:nvPr>
        </p:nvSpPr>
        <p:spPr/>
        <p:txBody>
          <a:bodyPr>
            <a:normAutofit/>
          </a:bodyPr>
          <a:lstStyle/>
          <a:p>
            <a:pPr marL="0" indent="0" algn="ctr">
              <a:buNone/>
            </a:pPr>
            <a:endParaRPr lang="en-US" sz="6400" dirty="0">
              <a:solidFill>
                <a:srgbClr val="C00000"/>
              </a:solidFill>
            </a:endParaRPr>
          </a:p>
          <a:p>
            <a:pPr marL="0" indent="0" algn="ctr">
              <a:buNone/>
            </a:pPr>
            <a:r>
              <a:rPr lang="en-US" sz="12800" dirty="0">
                <a:solidFill>
                  <a:srgbClr val="C00000"/>
                </a:solidFill>
              </a:rPr>
              <a:t>Thank You!</a:t>
            </a:r>
          </a:p>
        </p:txBody>
      </p:sp>
      <p:sp>
        <p:nvSpPr>
          <p:cNvPr id="2" name="Slide Number Placeholder 1">
            <a:extLst>
              <a:ext uri="{FF2B5EF4-FFF2-40B4-BE49-F238E27FC236}">
                <a16:creationId xmlns:a16="http://schemas.microsoft.com/office/drawing/2014/main" id="{F092DF88-BD68-FC48-A0D7-DD796701EF33}"/>
              </a:ext>
            </a:extLst>
          </p:cNvPr>
          <p:cNvSpPr>
            <a:spLocks noGrp="1"/>
          </p:cNvSpPr>
          <p:nvPr>
            <p:ph type="sldNum" sz="quarter" idx="12"/>
          </p:nvPr>
        </p:nvSpPr>
        <p:spPr/>
        <p:txBody>
          <a:bodyPr/>
          <a:lstStyle/>
          <a:p>
            <a:fld id="{227ABC26-8E14-9145-A31B-43C6AB38034C}" type="slidenum">
              <a:rPr lang="en-US" smtClean="0"/>
              <a:t>20</a:t>
            </a:fld>
            <a:endParaRPr lang="en-US"/>
          </a:p>
        </p:txBody>
      </p:sp>
    </p:spTree>
    <p:extLst>
      <p:ext uri="{BB962C8B-B14F-4D97-AF65-F5344CB8AC3E}">
        <p14:creationId xmlns:p14="http://schemas.microsoft.com/office/powerpoint/2010/main" val="147751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Works: BERT with Simple Chunking</a:t>
            </a:r>
          </a:p>
        </p:txBody>
      </p:sp>
      <p:sp>
        <p:nvSpPr>
          <p:cNvPr id="4" name="Content Placeholder 2">
            <a:extLst>
              <a:ext uri="{FF2B5EF4-FFF2-40B4-BE49-F238E27FC236}">
                <a16:creationId xmlns:a16="http://schemas.microsoft.com/office/drawing/2014/main" id="{E1D997AC-B9D9-2D46-A196-B00EA20F0FDE}"/>
              </a:ext>
            </a:extLst>
          </p:cNvPr>
          <p:cNvSpPr>
            <a:spLocks noGrp="1"/>
          </p:cNvSpPr>
          <p:nvPr>
            <p:ph idx="1"/>
          </p:nvPr>
        </p:nvSpPr>
        <p:spPr>
          <a:xfrm>
            <a:off x="700391" y="1825625"/>
            <a:ext cx="10817157" cy="4351338"/>
          </a:xfrm>
        </p:spPr>
        <p:txBody>
          <a:bodyPr>
            <a:normAutofit lnSpcReduction="10000"/>
          </a:bodyPr>
          <a:lstStyle/>
          <a:p>
            <a:r>
              <a:rPr lang="en-US" dirty="0"/>
              <a:t>Pre-trained model BERT achieves strong performance on MRC</a:t>
            </a:r>
          </a:p>
          <a:p>
            <a:r>
              <a:rPr lang="en-US" dirty="0">
                <a:solidFill>
                  <a:srgbClr val="C00000"/>
                </a:solidFill>
              </a:rPr>
              <a:t>Sequence length limit</a:t>
            </a:r>
            <a:r>
              <a:rPr lang="en-US" dirty="0"/>
              <a:t>: BERT can process 512 tokens at most</a:t>
            </a:r>
          </a:p>
          <a:p>
            <a:r>
              <a:rPr lang="en-US" dirty="0"/>
              <a:t>Simple chunking: documents are chunked into equally-spaced segments</a:t>
            </a: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r>
              <a:rPr lang="en-US" dirty="0">
                <a:solidFill>
                  <a:srgbClr val="C00000"/>
                </a:solidFill>
              </a:rPr>
              <a:t>Limitations: </a:t>
            </a:r>
            <a:r>
              <a:rPr lang="en-US" dirty="0"/>
              <a:t>bad segments from simple chunking</a:t>
            </a:r>
          </a:p>
          <a:p>
            <a:pPr lvl="1"/>
            <a:r>
              <a:rPr lang="en-US" dirty="0"/>
              <a:t>The answer is not fully covered in both segment 1 and 2</a:t>
            </a:r>
          </a:p>
        </p:txBody>
      </p:sp>
      <p:grpSp>
        <p:nvGrpSpPr>
          <p:cNvPr id="3" name="Group 2">
            <a:extLst>
              <a:ext uri="{FF2B5EF4-FFF2-40B4-BE49-F238E27FC236}">
                <a16:creationId xmlns:a16="http://schemas.microsoft.com/office/drawing/2014/main" id="{817F8FAF-913C-4A43-AE83-09131470687C}"/>
              </a:ext>
            </a:extLst>
          </p:cNvPr>
          <p:cNvGrpSpPr/>
          <p:nvPr/>
        </p:nvGrpSpPr>
        <p:grpSpPr>
          <a:xfrm>
            <a:off x="1563723" y="3447100"/>
            <a:ext cx="9790077" cy="1718487"/>
            <a:chOff x="1762328" y="4361500"/>
            <a:chExt cx="9790077" cy="1718487"/>
          </a:xfrm>
        </p:grpSpPr>
        <p:grpSp>
          <p:nvGrpSpPr>
            <p:cNvPr id="30" name="Group 29">
              <a:extLst>
                <a:ext uri="{FF2B5EF4-FFF2-40B4-BE49-F238E27FC236}">
                  <a16:creationId xmlns:a16="http://schemas.microsoft.com/office/drawing/2014/main" id="{DDB224C5-271F-F546-9B17-E91AA633E076}"/>
                </a:ext>
              </a:extLst>
            </p:cNvPr>
            <p:cNvGrpSpPr/>
            <p:nvPr/>
          </p:nvGrpSpPr>
          <p:grpSpPr>
            <a:xfrm>
              <a:off x="1762328" y="4457618"/>
              <a:ext cx="9790077" cy="1622369"/>
              <a:chOff x="1762326" y="3919326"/>
              <a:chExt cx="9790077" cy="1622369"/>
            </a:xfrm>
          </p:grpSpPr>
          <p:grpSp>
            <p:nvGrpSpPr>
              <p:cNvPr id="14" name="Group 13">
                <a:extLst>
                  <a:ext uri="{FF2B5EF4-FFF2-40B4-BE49-F238E27FC236}">
                    <a16:creationId xmlns:a16="http://schemas.microsoft.com/office/drawing/2014/main" id="{B1147996-32FB-4943-9B9C-2CAEF004628B}"/>
                  </a:ext>
                </a:extLst>
              </p:cNvPr>
              <p:cNvGrpSpPr/>
              <p:nvPr/>
            </p:nvGrpSpPr>
            <p:grpSpPr>
              <a:xfrm>
                <a:off x="1762326" y="3998000"/>
                <a:ext cx="7955604" cy="1543695"/>
                <a:chOff x="1207851" y="3107987"/>
                <a:chExt cx="7955604" cy="1543695"/>
              </a:xfrm>
            </p:grpSpPr>
            <p:sp>
              <p:nvSpPr>
                <p:cNvPr id="15" name="Flowchart: Process 4">
                  <a:extLst>
                    <a:ext uri="{FF2B5EF4-FFF2-40B4-BE49-F238E27FC236}">
                      <a16:creationId xmlns:a16="http://schemas.microsoft.com/office/drawing/2014/main" id="{D877857D-C44B-9D4D-83E7-906640C12F30}"/>
                    </a:ext>
                  </a:extLst>
                </p:cNvPr>
                <p:cNvSpPr/>
                <p:nvPr/>
              </p:nvSpPr>
              <p:spPr>
                <a:xfrm>
                  <a:off x="1207851" y="3107987"/>
                  <a:ext cx="7955604" cy="382991"/>
                </a:xfrm>
                <a:prstGeom prst="flowChartProcess">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16" name="Left Bracket 15">
                  <a:extLst>
                    <a:ext uri="{FF2B5EF4-FFF2-40B4-BE49-F238E27FC236}">
                      <a16:creationId xmlns:a16="http://schemas.microsoft.com/office/drawing/2014/main" id="{B2466733-3C28-CF4E-9FF2-5DCC015F4F67}"/>
                    </a:ext>
                  </a:extLst>
                </p:cNvPr>
                <p:cNvSpPr/>
                <p:nvPr/>
              </p:nvSpPr>
              <p:spPr>
                <a:xfrm rot="16200000">
                  <a:off x="2409217" y="2289613"/>
                  <a:ext cx="145917" cy="2548648"/>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AC189D4-7E95-BF40-8D9B-BACB1587626C}"/>
                    </a:ext>
                  </a:extLst>
                </p:cNvPr>
                <p:cNvSpPr txBox="1"/>
                <p:nvPr/>
              </p:nvSpPr>
              <p:spPr>
                <a:xfrm>
                  <a:off x="1410511" y="3563937"/>
                  <a:ext cx="2033080" cy="461665"/>
                </a:xfrm>
                <a:prstGeom prst="rect">
                  <a:avLst/>
                </a:prstGeom>
                <a:noFill/>
              </p:spPr>
              <p:txBody>
                <a:bodyPr wrap="square" rtlCol="0">
                  <a:spAutoFit/>
                </a:bodyPr>
                <a:lstStyle/>
                <a:p>
                  <a:pPr algn="ctr"/>
                  <a:r>
                    <a:rPr lang="en-US" sz="2400" b="1" dirty="0"/>
                    <a:t>Segment 1</a:t>
                  </a:r>
                </a:p>
              </p:txBody>
            </p:sp>
            <p:sp>
              <p:nvSpPr>
                <p:cNvPr id="18" name="Left Bracket 17">
                  <a:extLst>
                    <a:ext uri="{FF2B5EF4-FFF2-40B4-BE49-F238E27FC236}">
                      <a16:creationId xmlns:a16="http://schemas.microsoft.com/office/drawing/2014/main" id="{87A60D68-54D5-4345-BBA9-0A6917CBC19B}"/>
                    </a:ext>
                  </a:extLst>
                </p:cNvPr>
                <p:cNvSpPr/>
                <p:nvPr/>
              </p:nvSpPr>
              <p:spPr>
                <a:xfrm rot="16200000">
                  <a:off x="4299625" y="2746417"/>
                  <a:ext cx="145917" cy="2548648"/>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64FACA2D-7F2A-3F41-A411-7082AE74FBFF}"/>
                    </a:ext>
                  </a:extLst>
                </p:cNvPr>
                <p:cNvSpPr txBox="1"/>
                <p:nvPr/>
              </p:nvSpPr>
              <p:spPr>
                <a:xfrm>
                  <a:off x="3300919" y="4020741"/>
                  <a:ext cx="2033080" cy="461665"/>
                </a:xfrm>
                <a:prstGeom prst="rect">
                  <a:avLst/>
                </a:prstGeom>
                <a:noFill/>
              </p:spPr>
              <p:txBody>
                <a:bodyPr wrap="square" rtlCol="0">
                  <a:spAutoFit/>
                </a:bodyPr>
                <a:lstStyle/>
                <a:p>
                  <a:pPr algn="ctr"/>
                  <a:r>
                    <a:rPr lang="en-US" sz="2400" b="1" dirty="0"/>
                    <a:t>Segment 2</a:t>
                  </a:r>
                </a:p>
              </p:txBody>
            </p:sp>
            <p:sp>
              <p:nvSpPr>
                <p:cNvPr id="22" name="Left Brace 21">
                  <a:extLst>
                    <a:ext uri="{FF2B5EF4-FFF2-40B4-BE49-F238E27FC236}">
                      <a16:creationId xmlns:a16="http://schemas.microsoft.com/office/drawing/2014/main" id="{EB1EBCC9-3132-6246-AE61-7609DA1967E5}"/>
                    </a:ext>
                  </a:extLst>
                </p:cNvPr>
                <p:cNvSpPr/>
                <p:nvPr/>
              </p:nvSpPr>
              <p:spPr>
                <a:xfrm rot="16200000">
                  <a:off x="2061546" y="3251329"/>
                  <a:ext cx="194346" cy="1879085"/>
                </a:xfrm>
                <a:prstGeom prst="leftBrace">
                  <a:avLst>
                    <a:gd name="adj1" fmla="val 90767"/>
                    <a:gd name="adj2" fmla="val 49999"/>
                  </a:avLst>
                </a:prstGeom>
                <a:ln w="381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23" name="TextBox 22">
                  <a:extLst>
                    <a:ext uri="{FF2B5EF4-FFF2-40B4-BE49-F238E27FC236}">
                      <a16:creationId xmlns:a16="http://schemas.microsoft.com/office/drawing/2014/main" id="{6E0E26A9-0FA2-A14A-B143-BFC3B919FD3E}"/>
                    </a:ext>
                  </a:extLst>
                </p:cNvPr>
                <p:cNvSpPr txBox="1"/>
                <p:nvPr/>
              </p:nvSpPr>
              <p:spPr>
                <a:xfrm>
                  <a:off x="1427526" y="4190017"/>
                  <a:ext cx="1618034" cy="461665"/>
                </a:xfrm>
                <a:prstGeom prst="rect">
                  <a:avLst/>
                </a:prstGeom>
                <a:noFill/>
              </p:spPr>
              <p:txBody>
                <a:bodyPr wrap="square" rtlCol="0">
                  <a:spAutoFit/>
                </a:bodyPr>
                <a:lstStyle/>
                <a:p>
                  <a:pPr algn="ctr"/>
                  <a:r>
                    <a:rPr lang="en-US" sz="2400" b="1" dirty="0">
                      <a:solidFill>
                        <a:schemeClr val="accent6"/>
                      </a:solidFill>
                    </a:rPr>
                    <a:t>Stride size</a:t>
                  </a:r>
                </a:p>
              </p:txBody>
            </p:sp>
          </p:grpSp>
          <p:sp>
            <p:nvSpPr>
              <p:cNvPr id="28" name="TextBox 27">
                <a:extLst>
                  <a:ext uri="{FF2B5EF4-FFF2-40B4-BE49-F238E27FC236}">
                    <a16:creationId xmlns:a16="http://schemas.microsoft.com/office/drawing/2014/main" id="{D637DA40-8BB3-574A-A78D-152B94369234}"/>
                  </a:ext>
                </a:extLst>
              </p:cNvPr>
              <p:cNvSpPr txBox="1"/>
              <p:nvPr/>
            </p:nvSpPr>
            <p:spPr>
              <a:xfrm>
                <a:off x="9519323" y="3919326"/>
                <a:ext cx="2033080" cy="461665"/>
              </a:xfrm>
              <a:prstGeom prst="rect">
                <a:avLst/>
              </a:prstGeom>
              <a:noFill/>
            </p:spPr>
            <p:txBody>
              <a:bodyPr wrap="square" rtlCol="0">
                <a:spAutoFit/>
              </a:bodyPr>
              <a:lstStyle/>
              <a:p>
                <a:pPr algn="ctr"/>
                <a:r>
                  <a:rPr lang="en-US" sz="2400" b="1" dirty="0"/>
                  <a:t>Document</a:t>
                </a:r>
              </a:p>
            </p:txBody>
          </p:sp>
        </p:grpSp>
        <p:sp>
          <p:nvSpPr>
            <p:cNvPr id="29" name="Left Bracket 28">
              <a:extLst>
                <a:ext uri="{FF2B5EF4-FFF2-40B4-BE49-F238E27FC236}">
                  <a16:creationId xmlns:a16="http://schemas.microsoft.com/office/drawing/2014/main" id="{CFEBFE54-7186-0944-90E2-03FE2AD2AA6D}"/>
                </a:ext>
              </a:extLst>
            </p:cNvPr>
            <p:cNvSpPr/>
            <p:nvPr/>
          </p:nvSpPr>
          <p:spPr>
            <a:xfrm rot="5400000">
              <a:off x="5684245" y="450908"/>
              <a:ext cx="123098" cy="794428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sp>
        <p:nvSpPr>
          <p:cNvPr id="31" name="Slide Number Placeholder 30">
            <a:extLst>
              <a:ext uri="{FF2B5EF4-FFF2-40B4-BE49-F238E27FC236}">
                <a16:creationId xmlns:a16="http://schemas.microsoft.com/office/drawing/2014/main" id="{DDC15765-3894-CC41-AC09-E0F6781A5ECA}"/>
              </a:ext>
            </a:extLst>
          </p:cNvPr>
          <p:cNvSpPr>
            <a:spLocks noGrp="1"/>
          </p:cNvSpPr>
          <p:nvPr>
            <p:ph type="sldNum" sz="quarter" idx="12"/>
          </p:nvPr>
        </p:nvSpPr>
        <p:spPr/>
        <p:txBody>
          <a:bodyPr/>
          <a:lstStyle/>
          <a:p>
            <a:fld id="{227ABC26-8E14-9145-A31B-43C6AB38034C}" type="slidenum">
              <a:rPr lang="en-US" smtClean="0"/>
              <a:t>3</a:t>
            </a:fld>
            <a:endParaRPr lang="en-US"/>
          </a:p>
        </p:txBody>
      </p:sp>
      <p:sp>
        <p:nvSpPr>
          <p:cNvPr id="26" name="Flowchart: Process 4">
            <a:extLst>
              <a:ext uri="{FF2B5EF4-FFF2-40B4-BE49-F238E27FC236}">
                <a16:creationId xmlns:a16="http://schemas.microsoft.com/office/drawing/2014/main" id="{CE9989F2-908E-C847-81B9-368D36A1038B}"/>
              </a:ext>
            </a:extLst>
          </p:cNvPr>
          <p:cNvSpPr/>
          <p:nvPr/>
        </p:nvSpPr>
        <p:spPr>
          <a:xfrm>
            <a:off x="3117310" y="3647619"/>
            <a:ext cx="1549941" cy="357263"/>
          </a:xfrm>
          <a:prstGeom prst="flowChartProcess">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Answer</a:t>
            </a:r>
            <a:endParaRPr lang="en-US" sz="2400" dirty="0"/>
          </a:p>
        </p:txBody>
      </p:sp>
    </p:spTree>
    <p:extLst>
      <p:ext uri="{BB962C8B-B14F-4D97-AF65-F5344CB8AC3E}">
        <p14:creationId xmlns:p14="http://schemas.microsoft.com/office/powerpoint/2010/main" val="194879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Works: Sentence Selection</a:t>
            </a:r>
          </a:p>
        </p:txBody>
      </p:sp>
      <p:sp>
        <p:nvSpPr>
          <p:cNvPr id="15" name="Title 1">
            <a:extLst>
              <a:ext uri="{FF2B5EF4-FFF2-40B4-BE49-F238E27FC236}">
                <a16:creationId xmlns:a16="http://schemas.microsoft.com/office/drawing/2014/main" id="{267867A7-71C4-574C-82CF-79041A0DF1E9}"/>
              </a:ext>
            </a:extLst>
          </p:cNvPr>
          <p:cNvSpPr txBox="1">
            <a:spLocks/>
          </p:cNvSpPr>
          <p:nvPr/>
        </p:nvSpPr>
        <p:spPr>
          <a:xfrm>
            <a:off x="2395537"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6" name="Content Placeholder 2">
            <a:extLst>
              <a:ext uri="{FF2B5EF4-FFF2-40B4-BE49-F238E27FC236}">
                <a16:creationId xmlns:a16="http://schemas.microsoft.com/office/drawing/2014/main" id="{0FF86E97-58F1-594E-80C1-8158F5E13C77}"/>
              </a:ext>
            </a:extLst>
          </p:cNvPr>
          <p:cNvSpPr>
            <a:spLocks noGrp="1"/>
          </p:cNvSpPr>
          <p:nvPr>
            <p:ph idx="1"/>
          </p:nvPr>
        </p:nvSpPr>
        <p:spPr>
          <a:xfrm>
            <a:off x="838200" y="1825625"/>
            <a:ext cx="10515600" cy="4351338"/>
          </a:xfrm>
        </p:spPr>
        <p:txBody>
          <a:bodyPr/>
          <a:lstStyle/>
          <a:p>
            <a:r>
              <a:rPr lang="en-US" dirty="0"/>
              <a:t>Sentence Selector</a:t>
            </a:r>
            <a:endParaRPr lang="en-US" baseline="30000" dirty="0"/>
          </a:p>
          <a:p>
            <a:pPr lvl="1"/>
            <a:r>
              <a:rPr lang="en-US" dirty="0"/>
              <a:t>Keep a subset of sentences to which are likely to contain the answer</a:t>
            </a:r>
          </a:p>
          <a:p>
            <a:pPr lvl="1"/>
            <a:r>
              <a:rPr lang="en-US" dirty="0"/>
              <a:t>Downsize the long documents to meet the length constraint</a:t>
            </a:r>
          </a:p>
          <a:p>
            <a:pPr lvl="1"/>
            <a:r>
              <a:rPr lang="en-US" dirty="0">
                <a:solidFill>
                  <a:srgbClr val="C00000"/>
                </a:solidFill>
              </a:rPr>
              <a:t>Loss of contextual information</a:t>
            </a:r>
          </a:p>
        </p:txBody>
      </p:sp>
      <p:sp>
        <p:nvSpPr>
          <p:cNvPr id="42" name="Flowchart: Process 4">
            <a:extLst>
              <a:ext uri="{FF2B5EF4-FFF2-40B4-BE49-F238E27FC236}">
                <a16:creationId xmlns:a16="http://schemas.microsoft.com/office/drawing/2014/main" id="{552B4A5E-5AD2-7041-A553-54689F0762B6}"/>
              </a:ext>
            </a:extLst>
          </p:cNvPr>
          <p:cNvSpPr/>
          <p:nvPr/>
        </p:nvSpPr>
        <p:spPr>
          <a:xfrm>
            <a:off x="2118198" y="5322100"/>
            <a:ext cx="7955604" cy="382991"/>
          </a:xfrm>
          <a:prstGeom prst="flowChartProcess">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Full Document</a:t>
            </a:r>
          </a:p>
        </p:txBody>
      </p:sp>
      <p:sp>
        <p:nvSpPr>
          <p:cNvPr id="53" name="Flowchart: Process 4">
            <a:extLst>
              <a:ext uri="{FF2B5EF4-FFF2-40B4-BE49-F238E27FC236}">
                <a16:creationId xmlns:a16="http://schemas.microsoft.com/office/drawing/2014/main" id="{1F37266B-1BB4-C54F-A069-C564167FB047}"/>
              </a:ext>
            </a:extLst>
          </p:cNvPr>
          <p:cNvSpPr/>
          <p:nvPr/>
        </p:nvSpPr>
        <p:spPr>
          <a:xfrm>
            <a:off x="4648175" y="4583848"/>
            <a:ext cx="3087215" cy="353847"/>
          </a:xfrm>
          <a:prstGeom prst="flowChartProcess">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prstClr val="black"/>
                </a:solidFill>
              </a:rPr>
              <a:t>Downsized Document</a:t>
            </a:r>
          </a:p>
        </p:txBody>
      </p:sp>
      <p:cxnSp>
        <p:nvCxnSpPr>
          <p:cNvPr id="4" name="Straight Arrow Connector 3">
            <a:extLst>
              <a:ext uri="{FF2B5EF4-FFF2-40B4-BE49-F238E27FC236}">
                <a16:creationId xmlns:a16="http://schemas.microsoft.com/office/drawing/2014/main" id="{954C5828-1993-124F-8E58-614A6123562F}"/>
              </a:ext>
            </a:extLst>
          </p:cNvPr>
          <p:cNvCxnSpPr>
            <a:cxnSpLocks/>
            <a:endCxn id="6" idx="2"/>
          </p:cNvCxnSpPr>
          <p:nvPr/>
        </p:nvCxnSpPr>
        <p:spPr>
          <a:xfrm flipV="1">
            <a:off x="3778994" y="4158377"/>
            <a:ext cx="1634247" cy="425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Process 4">
            <a:extLst>
              <a:ext uri="{FF2B5EF4-FFF2-40B4-BE49-F238E27FC236}">
                <a16:creationId xmlns:a16="http://schemas.microsoft.com/office/drawing/2014/main" id="{4C716544-B0E2-F942-B275-CC3A81A0741C}"/>
              </a:ext>
            </a:extLst>
          </p:cNvPr>
          <p:cNvSpPr/>
          <p:nvPr/>
        </p:nvSpPr>
        <p:spPr>
          <a:xfrm>
            <a:off x="3079388" y="4585694"/>
            <a:ext cx="1557337" cy="363540"/>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lvl="0" algn="ctr"/>
            <a:r>
              <a:rPr lang="en-US" sz="2400" b="1" dirty="0">
                <a:solidFill>
                  <a:prstClr val="black"/>
                </a:solidFill>
              </a:rPr>
              <a:t>Question</a:t>
            </a:r>
          </a:p>
        </p:txBody>
      </p:sp>
      <p:cxnSp>
        <p:nvCxnSpPr>
          <p:cNvPr id="56" name="Straight Arrow Connector 55">
            <a:extLst>
              <a:ext uri="{FF2B5EF4-FFF2-40B4-BE49-F238E27FC236}">
                <a16:creationId xmlns:a16="http://schemas.microsoft.com/office/drawing/2014/main" id="{0256750E-FFBE-264D-9D1D-0EAFF7F5B631}"/>
              </a:ext>
            </a:extLst>
          </p:cNvPr>
          <p:cNvCxnSpPr/>
          <p:nvPr/>
        </p:nvCxnSpPr>
        <p:spPr>
          <a:xfrm flipV="1">
            <a:off x="6096000" y="4942826"/>
            <a:ext cx="0" cy="379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4A68D81-B23C-DE4D-8176-CE8834F5B62D}"/>
              </a:ext>
            </a:extLst>
          </p:cNvPr>
          <p:cNvCxnSpPr>
            <a:cxnSpLocks/>
          </p:cNvCxnSpPr>
          <p:nvPr/>
        </p:nvCxnSpPr>
        <p:spPr>
          <a:xfrm flipH="1" flipV="1">
            <a:off x="5549428" y="4158377"/>
            <a:ext cx="1595337" cy="425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B358DD9F-52F0-234C-A758-9A13C3B1B2BA}"/>
              </a:ext>
            </a:extLst>
          </p:cNvPr>
          <p:cNvSpPr/>
          <p:nvPr/>
        </p:nvSpPr>
        <p:spPr>
          <a:xfrm>
            <a:off x="4440475" y="3774331"/>
            <a:ext cx="1945532" cy="3840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Answer</a:t>
            </a:r>
          </a:p>
        </p:txBody>
      </p:sp>
      <p:sp>
        <p:nvSpPr>
          <p:cNvPr id="13" name="Slide Number Placeholder 12">
            <a:extLst>
              <a:ext uri="{FF2B5EF4-FFF2-40B4-BE49-F238E27FC236}">
                <a16:creationId xmlns:a16="http://schemas.microsoft.com/office/drawing/2014/main" id="{1F283549-03B7-EB47-ACB6-8E4C831C0C78}"/>
              </a:ext>
            </a:extLst>
          </p:cNvPr>
          <p:cNvSpPr>
            <a:spLocks noGrp="1"/>
          </p:cNvSpPr>
          <p:nvPr>
            <p:ph type="sldNum" sz="quarter" idx="12"/>
          </p:nvPr>
        </p:nvSpPr>
        <p:spPr/>
        <p:txBody>
          <a:bodyPr/>
          <a:lstStyle/>
          <a:p>
            <a:fld id="{227ABC26-8E14-9145-A31B-43C6AB38034C}" type="slidenum">
              <a:rPr lang="en-US" smtClean="0"/>
              <a:t>4</a:t>
            </a:fld>
            <a:endParaRPr lang="en-US"/>
          </a:p>
        </p:txBody>
      </p:sp>
    </p:spTree>
    <p:extLst>
      <p:ext uri="{BB962C8B-B14F-4D97-AF65-F5344CB8AC3E}">
        <p14:creationId xmlns:p14="http://schemas.microsoft.com/office/powerpoint/2010/main" val="16196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p:tgtEl>
                                          <p:spTgt spid="55"/>
                                        </p:tgtEl>
                                        <p:attrNameLst>
                                          <p:attrName>ppt_y</p:attrName>
                                        </p:attrNameLst>
                                      </p:cBhvr>
                                      <p:tavLst>
                                        <p:tav tm="0">
                                          <p:val>
                                            <p:strVal val="#ppt_y+#ppt_h*1.125000"/>
                                          </p:val>
                                        </p:tav>
                                        <p:tav tm="100000">
                                          <p:val>
                                            <p:strVal val="#ppt_y"/>
                                          </p:val>
                                        </p:tav>
                                      </p:tavLst>
                                    </p:anim>
                                    <p:animEffect transition="in" filter="wipe(up)">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p:tgtEl>
                                          <p:spTgt spid="4"/>
                                        </p:tgtEl>
                                        <p:attrNameLst>
                                          <p:attrName>ppt_y</p:attrName>
                                        </p:attrNameLst>
                                      </p:cBhvr>
                                      <p:tavLst>
                                        <p:tav tm="0">
                                          <p:val>
                                            <p:strVal val="#ppt_y+#ppt_h*1.125000"/>
                                          </p:val>
                                        </p:tav>
                                        <p:tav tm="100000">
                                          <p:val>
                                            <p:strVal val="#ppt_y"/>
                                          </p:val>
                                        </p:tav>
                                      </p:tavLst>
                                    </p:anim>
                                    <p:animEffect transition="in" filter="wipe(up)">
                                      <p:cBhvr>
                                        <p:cTn id="32" dur="500"/>
                                        <p:tgtEl>
                                          <p:spTgt spid="4"/>
                                        </p:tgtEl>
                                      </p:cBhvr>
                                    </p:animEffect>
                                  </p:childTnLst>
                                </p:cTn>
                              </p:par>
                              <p:par>
                                <p:cTn id="33" presetID="12" presetClass="entr" presetSubtype="4"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p:tgtEl>
                                          <p:spTgt spid="57"/>
                                        </p:tgtEl>
                                        <p:attrNameLst>
                                          <p:attrName>ppt_y</p:attrName>
                                        </p:attrNameLst>
                                      </p:cBhvr>
                                      <p:tavLst>
                                        <p:tav tm="0">
                                          <p:val>
                                            <p:strVal val="#ppt_y+#ppt_h*1.125000"/>
                                          </p:val>
                                        </p:tav>
                                        <p:tav tm="100000">
                                          <p:val>
                                            <p:strVal val="#ppt_y"/>
                                          </p:val>
                                        </p:tav>
                                      </p:tavLst>
                                    </p:anim>
                                    <p:animEffect transition="in" filter="wipe(up)">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3" grpId="0" animBg="1"/>
      <p:bldP spid="5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1926-C8AF-C04C-926E-F31DC2B3FCC1}"/>
              </a:ext>
            </a:extLst>
          </p:cNvPr>
          <p:cNvSpPr>
            <a:spLocks noGrp="1"/>
          </p:cNvSpPr>
          <p:nvPr>
            <p:ph type="title"/>
          </p:nvPr>
        </p:nvSpPr>
        <p:spPr/>
        <p:txBody>
          <a:bodyPr/>
          <a:lstStyle/>
          <a:p>
            <a:r>
              <a:rPr lang="en-US" altLang="zh-CN" dirty="0"/>
              <a:t>Long-Text</a:t>
            </a:r>
            <a:r>
              <a:rPr lang="zh-CN" altLang="en-US" dirty="0"/>
              <a:t> </a:t>
            </a:r>
            <a:r>
              <a:rPr lang="en-US" altLang="zh-CN" dirty="0"/>
              <a:t>Machine</a:t>
            </a:r>
            <a:r>
              <a:rPr lang="zh-CN" altLang="en-US" dirty="0"/>
              <a:t> </a:t>
            </a:r>
            <a:r>
              <a:rPr lang="en-US" altLang="zh-CN" dirty="0"/>
              <a:t>Reading</a:t>
            </a:r>
            <a:r>
              <a:rPr lang="zh-CN" altLang="en-US" dirty="0"/>
              <a:t> </a:t>
            </a:r>
            <a:r>
              <a:rPr lang="en-US" altLang="zh-CN" dirty="0"/>
              <a:t>Comprehension</a:t>
            </a:r>
            <a:endParaRPr lang="en-US" dirty="0"/>
          </a:p>
        </p:txBody>
      </p:sp>
      <p:sp>
        <p:nvSpPr>
          <p:cNvPr id="4" name="Slide Number Placeholder 3">
            <a:extLst>
              <a:ext uri="{FF2B5EF4-FFF2-40B4-BE49-F238E27FC236}">
                <a16:creationId xmlns:a16="http://schemas.microsoft.com/office/drawing/2014/main" id="{83378A75-2A0E-8C48-B4FE-71B905A4C02E}"/>
              </a:ext>
            </a:extLst>
          </p:cNvPr>
          <p:cNvSpPr>
            <a:spLocks noGrp="1"/>
          </p:cNvSpPr>
          <p:nvPr>
            <p:ph type="sldNum" sz="quarter" idx="12"/>
          </p:nvPr>
        </p:nvSpPr>
        <p:spPr/>
        <p:txBody>
          <a:bodyPr/>
          <a:lstStyle/>
          <a:p>
            <a:fld id="{227ABC26-8E14-9145-A31B-43C6AB38034C}" type="slidenum">
              <a:rPr lang="en-US" smtClean="0"/>
              <a:t>5</a:t>
            </a:fld>
            <a:endParaRPr lang="en-US"/>
          </a:p>
        </p:txBody>
      </p:sp>
      <p:sp>
        <p:nvSpPr>
          <p:cNvPr id="5" name="Rectangle 4">
            <a:extLst>
              <a:ext uri="{FF2B5EF4-FFF2-40B4-BE49-F238E27FC236}">
                <a16:creationId xmlns:a16="http://schemas.microsoft.com/office/drawing/2014/main" id="{E3E48599-4C49-D145-BD23-5AF4E7294345}"/>
              </a:ext>
            </a:extLst>
          </p:cNvPr>
          <p:cNvSpPr/>
          <p:nvPr/>
        </p:nvSpPr>
        <p:spPr>
          <a:xfrm>
            <a:off x="1392870" y="6115430"/>
            <a:ext cx="8825327" cy="358638"/>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83A882-B952-6E43-962B-BCB2D675A7E8}"/>
              </a:ext>
            </a:extLst>
          </p:cNvPr>
          <p:cNvSpPr/>
          <p:nvPr/>
        </p:nvSpPr>
        <p:spPr>
          <a:xfrm>
            <a:off x="1392871" y="6115430"/>
            <a:ext cx="1485622" cy="31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Segment</a:t>
            </a:r>
            <a:r>
              <a:rPr lang="en-US" dirty="0"/>
              <a:t> 1</a:t>
            </a:r>
          </a:p>
        </p:txBody>
      </p:sp>
      <p:sp>
        <p:nvSpPr>
          <p:cNvPr id="7" name="TextBox 6">
            <a:extLst>
              <a:ext uri="{FF2B5EF4-FFF2-40B4-BE49-F238E27FC236}">
                <a16:creationId xmlns:a16="http://schemas.microsoft.com/office/drawing/2014/main" id="{5289C223-38A5-1D41-9284-AF0B54B2DD93}"/>
              </a:ext>
            </a:extLst>
          </p:cNvPr>
          <p:cNvSpPr txBox="1"/>
          <p:nvPr/>
        </p:nvSpPr>
        <p:spPr>
          <a:xfrm>
            <a:off x="10258147" y="6012403"/>
            <a:ext cx="1933853" cy="461665"/>
          </a:xfrm>
          <a:prstGeom prst="rect">
            <a:avLst/>
          </a:prstGeom>
          <a:noFill/>
        </p:spPr>
        <p:txBody>
          <a:bodyPr wrap="square" rtlCol="0">
            <a:spAutoFit/>
          </a:bodyPr>
          <a:lstStyle/>
          <a:p>
            <a:pPr algn="ctr"/>
            <a:r>
              <a:rPr lang="en-US" sz="2400" dirty="0"/>
              <a:t>Document</a:t>
            </a:r>
          </a:p>
        </p:txBody>
      </p:sp>
      <p:sp>
        <p:nvSpPr>
          <p:cNvPr id="10" name="Rectangle: Rounded Corners 8">
            <a:extLst>
              <a:ext uri="{FF2B5EF4-FFF2-40B4-BE49-F238E27FC236}">
                <a16:creationId xmlns:a16="http://schemas.microsoft.com/office/drawing/2014/main" id="{FB91A3DC-73E2-C343-BF59-961F1B6E3E00}"/>
              </a:ext>
            </a:extLst>
          </p:cNvPr>
          <p:cNvSpPr/>
          <p:nvPr/>
        </p:nvSpPr>
        <p:spPr>
          <a:xfrm>
            <a:off x="6388730" y="4404442"/>
            <a:ext cx="1722268" cy="6386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BERT</a:t>
            </a:r>
          </a:p>
        </p:txBody>
      </p:sp>
      <p:sp>
        <p:nvSpPr>
          <p:cNvPr id="11" name="Rectangle: Rounded Corners 9">
            <a:extLst>
              <a:ext uri="{FF2B5EF4-FFF2-40B4-BE49-F238E27FC236}">
                <a16:creationId xmlns:a16="http://schemas.microsoft.com/office/drawing/2014/main" id="{A09B82FC-AD13-3C47-AB1F-EBBE700A39BE}"/>
              </a:ext>
            </a:extLst>
          </p:cNvPr>
          <p:cNvSpPr/>
          <p:nvPr/>
        </p:nvSpPr>
        <p:spPr>
          <a:xfrm>
            <a:off x="1921960" y="4400001"/>
            <a:ext cx="1722268" cy="692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BERT</a:t>
            </a:r>
          </a:p>
        </p:txBody>
      </p:sp>
      <p:cxnSp>
        <p:nvCxnSpPr>
          <p:cNvPr id="12" name="Straight Arrow Connector 11">
            <a:extLst>
              <a:ext uri="{FF2B5EF4-FFF2-40B4-BE49-F238E27FC236}">
                <a16:creationId xmlns:a16="http://schemas.microsoft.com/office/drawing/2014/main" id="{4ACB27C5-F4A3-4941-8688-4FDD74674FEE}"/>
              </a:ext>
            </a:extLst>
          </p:cNvPr>
          <p:cNvCxnSpPr>
            <a:cxnSpLocks/>
            <a:stCxn id="11" idx="3"/>
            <a:endCxn id="10" idx="1"/>
          </p:cNvCxnSpPr>
          <p:nvPr/>
        </p:nvCxnSpPr>
        <p:spPr>
          <a:xfrm flipV="1">
            <a:off x="3644228" y="4723747"/>
            <a:ext cx="2744502" cy="22655"/>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4FF659-2058-7943-809E-D810C4ECDFF4}"/>
              </a:ext>
            </a:extLst>
          </p:cNvPr>
          <p:cNvSpPr txBox="1"/>
          <p:nvPr/>
        </p:nvSpPr>
        <p:spPr>
          <a:xfrm>
            <a:off x="4447458" y="4066031"/>
            <a:ext cx="1827988" cy="461665"/>
          </a:xfrm>
          <a:prstGeom prst="rect">
            <a:avLst/>
          </a:prstGeom>
          <a:noFill/>
        </p:spPr>
        <p:txBody>
          <a:bodyPr wrap="square" rtlCol="0">
            <a:spAutoFit/>
          </a:bodyPr>
          <a:lstStyle/>
          <a:p>
            <a:pPr algn="ctr"/>
            <a:r>
              <a:rPr lang="en-US" sz="2400" dirty="0"/>
              <a:t>Recurrence</a:t>
            </a:r>
          </a:p>
        </p:txBody>
      </p:sp>
      <p:sp>
        <p:nvSpPr>
          <p:cNvPr id="16" name="Rectangle 15">
            <a:extLst>
              <a:ext uri="{FF2B5EF4-FFF2-40B4-BE49-F238E27FC236}">
                <a16:creationId xmlns:a16="http://schemas.microsoft.com/office/drawing/2014/main" id="{7E7C207F-D979-404F-81DE-7344A879E620}"/>
              </a:ext>
            </a:extLst>
          </p:cNvPr>
          <p:cNvSpPr/>
          <p:nvPr/>
        </p:nvSpPr>
        <p:spPr>
          <a:xfrm>
            <a:off x="6521474" y="6153724"/>
            <a:ext cx="1485622" cy="31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Segment</a:t>
            </a:r>
            <a:r>
              <a:rPr lang="en-US" dirty="0"/>
              <a:t> 2</a:t>
            </a:r>
          </a:p>
        </p:txBody>
      </p:sp>
      <p:graphicFrame>
        <p:nvGraphicFramePr>
          <p:cNvPr id="18" name="Table 17">
            <a:extLst>
              <a:ext uri="{FF2B5EF4-FFF2-40B4-BE49-F238E27FC236}">
                <a16:creationId xmlns:a16="http://schemas.microsoft.com/office/drawing/2014/main" id="{5FA83B2B-B1A7-E14A-9369-63D51B832E03}"/>
              </a:ext>
            </a:extLst>
          </p:cNvPr>
          <p:cNvGraphicFramePr>
            <a:graphicFrameLocks noGrp="1"/>
          </p:cNvGraphicFramePr>
          <p:nvPr>
            <p:extLst>
              <p:ext uri="{D42A27DB-BD31-4B8C-83A1-F6EECF244321}">
                <p14:modId xmlns:p14="http://schemas.microsoft.com/office/powerpoint/2010/main" val="1448716854"/>
              </p:ext>
            </p:extLst>
          </p:nvPr>
        </p:nvGraphicFramePr>
        <p:xfrm>
          <a:off x="1394152" y="5441672"/>
          <a:ext cx="2754824" cy="457200"/>
        </p:xfrm>
        <a:graphic>
          <a:graphicData uri="http://schemas.openxmlformats.org/drawingml/2006/table">
            <a:tbl>
              <a:tblPr firstRow="1" bandRow="1">
                <a:tableStyleId>{5C22544A-7EE6-4342-B048-85BDC9FD1C3A}</a:tableStyleId>
              </a:tblPr>
              <a:tblGrid>
                <a:gridCol w="1241529">
                  <a:extLst>
                    <a:ext uri="{9D8B030D-6E8A-4147-A177-3AD203B41FA5}">
                      <a16:colId xmlns:a16="http://schemas.microsoft.com/office/drawing/2014/main" val="1851151867"/>
                    </a:ext>
                  </a:extLst>
                </a:gridCol>
                <a:gridCol w="1513295">
                  <a:extLst>
                    <a:ext uri="{9D8B030D-6E8A-4147-A177-3AD203B41FA5}">
                      <a16:colId xmlns:a16="http://schemas.microsoft.com/office/drawing/2014/main" val="3180115823"/>
                    </a:ext>
                  </a:extLst>
                </a:gridCol>
              </a:tblGrid>
              <a:tr h="457200">
                <a:tc>
                  <a:txBody>
                    <a:bodyPr/>
                    <a:lstStyle/>
                    <a:p>
                      <a:pPr algn="ctr"/>
                      <a:r>
                        <a:rPr lang="en-US" sz="2200" dirty="0"/>
                        <a:t>Question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t>Segment</a:t>
                      </a:r>
                      <a:r>
                        <a:rPr lang="en-US" sz="2200" dirty="0"/>
                        <a:t> 1</a:t>
                      </a:r>
                    </a:p>
                  </a:txBody>
                  <a:tcPr/>
                </a:tc>
                <a:extLst>
                  <a:ext uri="{0D108BD9-81ED-4DB2-BD59-A6C34878D82A}">
                    <a16:rowId xmlns:a16="http://schemas.microsoft.com/office/drawing/2014/main" val="3764238757"/>
                  </a:ext>
                </a:extLst>
              </a:tr>
            </a:tbl>
          </a:graphicData>
        </a:graphic>
      </p:graphicFrame>
      <p:cxnSp>
        <p:nvCxnSpPr>
          <p:cNvPr id="19" name="Straight Arrow Connector 18">
            <a:extLst>
              <a:ext uri="{FF2B5EF4-FFF2-40B4-BE49-F238E27FC236}">
                <a16:creationId xmlns:a16="http://schemas.microsoft.com/office/drawing/2014/main" id="{F213A25B-9D8B-E84E-B3F0-E8CB39EE33AF}"/>
              </a:ext>
            </a:extLst>
          </p:cNvPr>
          <p:cNvCxnSpPr/>
          <p:nvPr/>
        </p:nvCxnSpPr>
        <p:spPr>
          <a:xfrm flipV="1">
            <a:off x="2763689" y="5871497"/>
            <a:ext cx="0" cy="262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E30CFA-9847-2C4D-AB9C-A7003A05A313}"/>
              </a:ext>
            </a:extLst>
          </p:cNvPr>
          <p:cNvCxnSpPr/>
          <p:nvPr/>
        </p:nvCxnSpPr>
        <p:spPr>
          <a:xfrm flipV="1">
            <a:off x="7449675" y="5863297"/>
            <a:ext cx="0" cy="262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3D9F84-86F5-4F4D-8DA3-8FA3158A2B9E}"/>
              </a:ext>
            </a:extLst>
          </p:cNvPr>
          <p:cNvCxnSpPr>
            <a:cxnSpLocks/>
          </p:cNvCxnSpPr>
          <p:nvPr/>
        </p:nvCxnSpPr>
        <p:spPr>
          <a:xfrm flipV="1">
            <a:off x="7249865" y="5017436"/>
            <a:ext cx="0" cy="4129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40">
            <a:extLst>
              <a:ext uri="{FF2B5EF4-FFF2-40B4-BE49-F238E27FC236}">
                <a16:creationId xmlns:a16="http://schemas.microsoft.com/office/drawing/2014/main" id="{C66C3D16-B236-6742-96F8-AA700A20A360}"/>
              </a:ext>
            </a:extLst>
          </p:cNvPr>
          <p:cNvSpPr/>
          <p:nvPr/>
        </p:nvSpPr>
        <p:spPr>
          <a:xfrm>
            <a:off x="2564574" y="2966992"/>
            <a:ext cx="1407728" cy="857743"/>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rgbClr val="C00000"/>
                </a:solidFill>
              </a:rPr>
              <a:t>Policy</a:t>
            </a:r>
          </a:p>
          <a:p>
            <a:pPr algn="ctr"/>
            <a:r>
              <a:rPr lang="en-US" sz="2400" dirty="0">
                <a:solidFill>
                  <a:srgbClr val="C00000"/>
                </a:solidFill>
              </a:rPr>
              <a:t>Network</a:t>
            </a:r>
          </a:p>
        </p:txBody>
      </p:sp>
      <p:sp>
        <p:nvSpPr>
          <p:cNvPr id="27" name="Rectangle: Rounded Corners 47">
            <a:hlinkClick r:id="rId3" action="ppaction://hlinksldjump" highlightClick="1"/>
            <a:extLst>
              <a:ext uri="{FF2B5EF4-FFF2-40B4-BE49-F238E27FC236}">
                <a16:creationId xmlns:a16="http://schemas.microsoft.com/office/drawing/2014/main" id="{7F3A9F68-7906-734C-A0EA-5AF96E21D980}"/>
              </a:ext>
            </a:extLst>
          </p:cNvPr>
          <p:cNvSpPr/>
          <p:nvPr/>
        </p:nvSpPr>
        <p:spPr>
          <a:xfrm>
            <a:off x="999576" y="2956832"/>
            <a:ext cx="1407728" cy="8577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chemeClr val="accent2"/>
                </a:solidFill>
              </a:rPr>
              <a:t>Answer</a:t>
            </a:r>
          </a:p>
          <a:p>
            <a:pPr algn="ctr"/>
            <a:r>
              <a:rPr lang="en-US" sz="2400" dirty="0">
                <a:solidFill>
                  <a:schemeClr val="accent2"/>
                </a:solidFill>
              </a:rPr>
              <a:t>Extractor</a:t>
            </a:r>
          </a:p>
        </p:txBody>
      </p:sp>
      <p:sp>
        <p:nvSpPr>
          <p:cNvPr id="28" name="Rectangle: Rounded Corners 50">
            <a:extLst>
              <a:ext uri="{FF2B5EF4-FFF2-40B4-BE49-F238E27FC236}">
                <a16:creationId xmlns:a16="http://schemas.microsoft.com/office/drawing/2014/main" id="{4B52601E-0700-834A-AAC5-94F429F5F33E}"/>
              </a:ext>
            </a:extLst>
          </p:cNvPr>
          <p:cNvSpPr/>
          <p:nvPr/>
        </p:nvSpPr>
        <p:spPr>
          <a:xfrm>
            <a:off x="7299017" y="2953641"/>
            <a:ext cx="1407728" cy="857743"/>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rgbClr val="C00000"/>
                </a:solidFill>
              </a:rPr>
              <a:t>Policy</a:t>
            </a:r>
          </a:p>
          <a:p>
            <a:pPr algn="ctr"/>
            <a:r>
              <a:rPr lang="en-US" sz="2400" dirty="0">
                <a:solidFill>
                  <a:srgbClr val="C00000"/>
                </a:solidFill>
              </a:rPr>
              <a:t>Network</a:t>
            </a:r>
          </a:p>
        </p:txBody>
      </p:sp>
      <p:sp>
        <p:nvSpPr>
          <p:cNvPr id="29" name="Rectangle: Rounded Corners 51">
            <a:extLst>
              <a:ext uri="{FF2B5EF4-FFF2-40B4-BE49-F238E27FC236}">
                <a16:creationId xmlns:a16="http://schemas.microsoft.com/office/drawing/2014/main" id="{E4AB1D81-29D2-2748-B428-01E310C10EA5}"/>
              </a:ext>
            </a:extLst>
          </p:cNvPr>
          <p:cNvSpPr/>
          <p:nvPr/>
        </p:nvSpPr>
        <p:spPr>
          <a:xfrm>
            <a:off x="5727403" y="2956056"/>
            <a:ext cx="1407728" cy="8577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chemeClr val="accent2"/>
                </a:solidFill>
              </a:rPr>
              <a:t>Answer</a:t>
            </a:r>
          </a:p>
          <a:p>
            <a:pPr algn="ctr"/>
            <a:r>
              <a:rPr lang="en-US" sz="2400" dirty="0">
                <a:solidFill>
                  <a:schemeClr val="accent2"/>
                </a:solidFill>
              </a:rPr>
              <a:t>Extractor</a:t>
            </a:r>
          </a:p>
        </p:txBody>
      </p:sp>
      <p:cxnSp>
        <p:nvCxnSpPr>
          <p:cNvPr id="32" name="Straight Arrow Connector 31">
            <a:extLst>
              <a:ext uri="{FF2B5EF4-FFF2-40B4-BE49-F238E27FC236}">
                <a16:creationId xmlns:a16="http://schemas.microsoft.com/office/drawing/2014/main" id="{CAAACD20-9491-7449-9AE6-B6E916C474BC}"/>
              </a:ext>
            </a:extLst>
          </p:cNvPr>
          <p:cNvCxnSpPr>
            <a:stCxn id="11" idx="0"/>
            <a:endCxn id="27" idx="2"/>
          </p:cNvCxnSpPr>
          <p:nvPr/>
        </p:nvCxnSpPr>
        <p:spPr>
          <a:xfrm flipH="1" flipV="1">
            <a:off x="1703440" y="3814575"/>
            <a:ext cx="1079654" cy="585426"/>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BACF1ED-18F6-0340-B2BD-5045DD2E03AD}"/>
              </a:ext>
            </a:extLst>
          </p:cNvPr>
          <p:cNvCxnSpPr>
            <a:cxnSpLocks/>
            <a:stCxn id="11" idx="0"/>
            <a:endCxn id="26" idx="2"/>
          </p:cNvCxnSpPr>
          <p:nvPr/>
        </p:nvCxnSpPr>
        <p:spPr>
          <a:xfrm flipV="1">
            <a:off x="2783094" y="3824735"/>
            <a:ext cx="485344" cy="57526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BC46370-8A63-4340-A518-7A07A5AFBFC7}"/>
              </a:ext>
            </a:extLst>
          </p:cNvPr>
          <p:cNvCxnSpPr>
            <a:cxnSpLocks/>
            <a:endCxn id="28" idx="2"/>
          </p:cNvCxnSpPr>
          <p:nvPr/>
        </p:nvCxnSpPr>
        <p:spPr>
          <a:xfrm flipV="1">
            <a:off x="7172410" y="3811384"/>
            <a:ext cx="830471" cy="621755"/>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4077732-351D-424A-A434-73A34C40B5B1}"/>
              </a:ext>
            </a:extLst>
          </p:cNvPr>
          <p:cNvCxnSpPr>
            <a:endCxn id="29" idx="2"/>
          </p:cNvCxnSpPr>
          <p:nvPr/>
        </p:nvCxnSpPr>
        <p:spPr>
          <a:xfrm flipH="1" flipV="1">
            <a:off x="6431267" y="3813799"/>
            <a:ext cx="716189" cy="620622"/>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38" name="Rectangle: Rounded Corners 63">
            <a:extLst>
              <a:ext uri="{FF2B5EF4-FFF2-40B4-BE49-F238E27FC236}">
                <a16:creationId xmlns:a16="http://schemas.microsoft.com/office/drawing/2014/main" id="{40B3EA35-0E3A-E343-8C4E-E34F62C8BEE3}"/>
              </a:ext>
            </a:extLst>
          </p:cNvPr>
          <p:cNvSpPr/>
          <p:nvPr/>
        </p:nvSpPr>
        <p:spPr>
          <a:xfrm>
            <a:off x="2210159" y="1615028"/>
            <a:ext cx="3802217" cy="472229"/>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solidFill>
                  <a:schemeClr val="accent2">
                    <a:lumMod val="50000"/>
                  </a:schemeClr>
                </a:solidFill>
              </a:rPr>
              <a:t>Chunking</a:t>
            </a:r>
            <a:r>
              <a:rPr lang="en-US" sz="2400" dirty="0">
                <a:solidFill>
                  <a:schemeClr val="accent2">
                    <a:lumMod val="50000"/>
                  </a:schemeClr>
                </a:solidFill>
              </a:rPr>
              <a:t> Scorer</a:t>
            </a:r>
          </a:p>
        </p:txBody>
      </p:sp>
      <p:cxnSp>
        <p:nvCxnSpPr>
          <p:cNvPr id="39" name="Straight Arrow Connector 38">
            <a:extLst>
              <a:ext uri="{FF2B5EF4-FFF2-40B4-BE49-F238E27FC236}">
                <a16:creationId xmlns:a16="http://schemas.microsoft.com/office/drawing/2014/main" id="{0C153AB9-552F-214A-BBD4-403728277DBD}"/>
              </a:ext>
            </a:extLst>
          </p:cNvPr>
          <p:cNvCxnSpPr>
            <a:cxnSpLocks/>
            <a:stCxn id="27" idx="0"/>
            <a:endCxn id="80" idx="2"/>
          </p:cNvCxnSpPr>
          <p:nvPr/>
        </p:nvCxnSpPr>
        <p:spPr>
          <a:xfrm flipV="1">
            <a:off x="1703440" y="2676288"/>
            <a:ext cx="0" cy="2805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76">
            <a:extLst>
              <a:ext uri="{FF2B5EF4-FFF2-40B4-BE49-F238E27FC236}">
                <a16:creationId xmlns:a16="http://schemas.microsoft.com/office/drawing/2014/main" id="{54C237B1-6B32-1442-94E3-CE0E403DBA60}"/>
              </a:ext>
            </a:extLst>
          </p:cNvPr>
          <p:cNvCxnSpPr>
            <a:cxnSpLocks/>
          </p:cNvCxnSpPr>
          <p:nvPr/>
        </p:nvCxnSpPr>
        <p:spPr>
          <a:xfrm>
            <a:off x="3549119" y="3820821"/>
            <a:ext cx="2946668" cy="2294570"/>
          </a:xfrm>
          <a:prstGeom prst="curvedConnector3">
            <a:avLst>
              <a:gd name="adj1" fmla="val 50000"/>
            </a:avLst>
          </a:prstGeom>
          <a:ln w="2857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4807D71-5AD0-124A-8107-9CDC64A3ABDD}"/>
              </a:ext>
            </a:extLst>
          </p:cNvPr>
          <p:cNvSpPr txBox="1"/>
          <p:nvPr/>
        </p:nvSpPr>
        <p:spPr>
          <a:xfrm>
            <a:off x="3468985" y="4802581"/>
            <a:ext cx="2792827" cy="461665"/>
          </a:xfrm>
          <a:prstGeom prst="rect">
            <a:avLst/>
          </a:prstGeom>
          <a:noFill/>
        </p:spPr>
        <p:txBody>
          <a:bodyPr wrap="square" rtlCol="0">
            <a:spAutoFit/>
          </a:bodyPr>
          <a:lstStyle/>
          <a:p>
            <a:pPr algn="ctr"/>
            <a:r>
              <a:rPr lang="en-US" sz="2400" dirty="0">
                <a:solidFill>
                  <a:srgbClr val="C00000"/>
                </a:solidFill>
              </a:rPr>
              <a:t>Chunking  Action</a:t>
            </a:r>
          </a:p>
        </p:txBody>
      </p:sp>
      <p:graphicFrame>
        <p:nvGraphicFramePr>
          <p:cNvPr id="46" name="Table 45">
            <a:extLst>
              <a:ext uri="{FF2B5EF4-FFF2-40B4-BE49-F238E27FC236}">
                <a16:creationId xmlns:a16="http://schemas.microsoft.com/office/drawing/2014/main" id="{29601324-8702-A04D-87DB-2271DDD0C523}"/>
              </a:ext>
            </a:extLst>
          </p:cNvPr>
          <p:cNvGraphicFramePr>
            <a:graphicFrameLocks noGrp="1"/>
          </p:cNvGraphicFramePr>
          <p:nvPr>
            <p:extLst>
              <p:ext uri="{D42A27DB-BD31-4B8C-83A1-F6EECF244321}">
                <p14:modId xmlns:p14="http://schemas.microsoft.com/office/powerpoint/2010/main" val="2058958215"/>
              </p:ext>
            </p:extLst>
          </p:nvPr>
        </p:nvGraphicFramePr>
        <p:xfrm>
          <a:off x="6012376" y="5400279"/>
          <a:ext cx="2754824" cy="457200"/>
        </p:xfrm>
        <a:graphic>
          <a:graphicData uri="http://schemas.openxmlformats.org/drawingml/2006/table">
            <a:tbl>
              <a:tblPr firstRow="1" bandRow="1">
                <a:tableStyleId>{5C22544A-7EE6-4342-B048-85BDC9FD1C3A}</a:tableStyleId>
              </a:tblPr>
              <a:tblGrid>
                <a:gridCol w="1241529">
                  <a:extLst>
                    <a:ext uri="{9D8B030D-6E8A-4147-A177-3AD203B41FA5}">
                      <a16:colId xmlns:a16="http://schemas.microsoft.com/office/drawing/2014/main" val="1851151867"/>
                    </a:ext>
                  </a:extLst>
                </a:gridCol>
                <a:gridCol w="1513295">
                  <a:extLst>
                    <a:ext uri="{9D8B030D-6E8A-4147-A177-3AD203B41FA5}">
                      <a16:colId xmlns:a16="http://schemas.microsoft.com/office/drawing/2014/main" val="3180115823"/>
                    </a:ext>
                  </a:extLst>
                </a:gridCol>
              </a:tblGrid>
              <a:tr h="457200">
                <a:tc>
                  <a:txBody>
                    <a:bodyPr/>
                    <a:lstStyle/>
                    <a:p>
                      <a:pPr algn="ctr"/>
                      <a:r>
                        <a:rPr lang="en-US" sz="2200" dirty="0"/>
                        <a:t>Question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t>Segment</a:t>
                      </a:r>
                      <a:r>
                        <a:rPr lang="en-US" sz="2200" dirty="0"/>
                        <a:t> 2</a:t>
                      </a:r>
                    </a:p>
                  </a:txBody>
                  <a:tcPr/>
                </a:tc>
                <a:extLst>
                  <a:ext uri="{0D108BD9-81ED-4DB2-BD59-A6C34878D82A}">
                    <a16:rowId xmlns:a16="http://schemas.microsoft.com/office/drawing/2014/main" val="3764238757"/>
                  </a:ext>
                </a:extLst>
              </a:tr>
            </a:tbl>
          </a:graphicData>
        </a:graphic>
      </p:graphicFrame>
      <p:cxnSp>
        <p:nvCxnSpPr>
          <p:cNvPr id="50" name="Straight Arrow Connector 49">
            <a:extLst>
              <a:ext uri="{FF2B5EF4-FFF2-40B4-BE49-F238E27FC236}">
                <a16:creationId xmlns:a16="http://schemas.microsoft.com/office/drawing/2014/main" id="{63FF1D37-A391-9C4C-9E51-E21D64155DDB}"/>
              </a:ext>
            </a:extLst>
          </p:cNvPr>
          <p:cNvCxnSpPr>
            <a:cxnSpLocks/>
            <a:stCxn id="18" idx="0"/>
          </p:cNvCxnSpPr>
          <p:nvPr/>
        </p:nvCxnSpPr>
        <p:spPr>
          <a:xfrm flipH="1" flipV="1">
            <a:off x="2767970" y="5077382"/>
            <a:ext cx="3594" cy="364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C14A422B-DC26-BB43-BDC3-12A428AA8266}"/>
              </a:ext>
            </a:extLst>
          </p:cNvPr>
          <p:cNvSpPr/>
          <p:nvPr/>
        </p:nvSpPr>
        <p:spPr>
          <a:xfrm>
            <a:off x="960629" y="2360261"/>
            <a:ext cx="1485622" cy="31602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Answer 1</a:t>
            </a:r>
          </a:p>
        </p:txBody>
      </p:sp>
      <p:cxnSp>
        <p:nvCxnSpPr>
          <p:cNvPr id="97" name="Straight Arrow Connector 96">
            <a:extLst>
              <a:ext uri="{FF2B5EF4-FFF2-40B4-BE49-F238E27FC236}">
                <a16:creationId xmlns:a16="http://schemas.microsoft.com/office/drawing/2014/main" id="{22020B82-EA4E-8C45-A63F-83AFED38C0A4}"/>
              </a:ext>
            </a:extLst>
          </p:cNvPr>
          <p:cNvCxnSpPr>
            <a:cxnSpLocks/>
            <a:endCxn id="98" idx="2"/>
          </p:cNvCxnSpPr>
          <p:nvPr/>
        </p:nvCxnSpPr>
        <p:spPr>
          <a:xfrm flipV="1">
            <a:off x="6470214" y="2702530"/>
            <a:ext cx="0" cy="2805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8" name="Rectangle 97">
            <a:extLst>
              <a:ext uri="{FF2B5EF4-FFF2-40B4-BE49-F238E27FC236}">
                <a16:creationId xmlns:a16="http://schemas.microsoft.com/office/drawing/2014/main" id="{B355C690-F33A-D142-99AD-D718BE71E9CE}"/>
              </a:ext>
            </a:extLst>
          </p:cNvPr>
          <p:cNvSpPr/>
          <p:nvPr/>
        </p:nvSpPr>
        <p:spPr>
          <a:xfrm>
            <a:off x="5727403" y="2386503"/>
            <a:ext cx="1485622" cy="31602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Answer 2</a:t>
            </a:r>
          </a:p>
        </p:txBody>
      </p:sp>
      <p:sp>
        <p:nvSpPr>
          <p:cNvPr id="101" name="Bent Arrow 100">
            <a:extLst>
              <a:ext uri="{FF2B5EF4-FFF2-40B4-BE49-F238E27FC236}">
                <a16:creationId xmlns:a16="http://schemas.microsoft.com/office/drawing/2014/main" id="{604852CB-B535-A44B-A586-764D33A7DBE3}"/>
              </a:ext>
            </a:extLst>
          </p:cNvPr>
          <p:cNvSpPr/>
          <p:nvPr/>
        </p:nvSpPr>
        <p:spPr>
          <a:xfrm>
            <a:off x="1703440" y="1818545"/>
            <a:ext cx="506719" cy="541716"/>
          </a:xfrm>
          <a:prstGeom prst="bentArrow">
            <a:avLst>
              <a:gd name="adj1" fmla="val 5072"/>
              <a:gd name="adj2" fmla="val 11715"/>
              <a:gd name="adj3" fmla="val 25000"/>
              <a:gd name="adj4" fmla="val 4375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Bent Arrow 102">
            <a:extLst>
              <a:ext uri="{FF2B5EF4-FFF2-40B4-BE49-F238E27FC236}">
                <a16:creationId xmlns:a16="http://schemas.microsoft.com/office/drawing/2014/main" id="{F1510D35-CC87-3A47-9C7A-B53A88CC41AD}"/>
              </a:ext>
            </a:extLst>
          </p:cNvPr>
          <p:cNvSpPr/>
          <p:nvPr/>
        </p:nvSpPr>
        <p:spPr>
          <a:xfrm flipH="1">
            <a:off x="6012375" y="1862970"/>
            <a:ext cx="516950" cy="541716"/>
          </a:xfrm>
          <a:prstGeom prst="bentArrow">
            <a:avLst>
              <a:gd name="adj1" fmla="val 5072"/>
              <a:gd name="adj2" fmla="val 11715"/>
              <a:gd name="adj3" fmla="val 25000"/>
              <a:gd name="adj4" fmla="val 4375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Right Arrow 103">
            <a:extLst>
              <a:ext uri="{FF2B5EF4-FFF2-40B4-BE49-F238E27FC236}">
                <a16:creationId xmlns:a16="http://schemas.microsoft.com/office/drawing/2014/main" id="{20BB4113-0CD3-5E42-95F2-399C68882E75}"/>
              </a:ext>
            </a:extLst>
          </p:cNvPr>
          <p:cNvSpPr/>
          <p:nvPr/>
        </p:nvSpPr>
        <p:spPr>
          <a:xfrm>
            <a:off x="6012375" y="1666919"/>
            <a:ext cx="800801" cy="110954"/>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50">
            <a:extLst>
              <a:ext uri="{FF2B5EF4-FFF2-40B4-BE49-F238E27FC236}">
                <a16:creationId xmlns:a16="http://schemas.microsoft.com/office/drawing/2014/main" id="{8E6B18BA-9325-E849-9E4C-8B454C9E3B79}"/>
              </a:ext>
            </a:extLst>
          </p:cNvPr>
          <p:cNvSpPr/>
          <p:nvPr/>
        </p:nvSpPr>
        <p:spPr>
          <a:xfrm>
            <a:off x="6819539" y="1493593"/>
            <a:ext cx="2151529" cy="465652"/>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C00000"/>
                </a:solidFill>
              </a:rPr>
              <a:t>Final Answer</a:t>
            </a:r>
          </a:p>
        </p:txBody>
      </p:sp>
    </p:spTree>
    <p:extLst>
      <p:ext uri="{BB962C8B-B14F-4D97-AF65-F5344CB8AC3E}">
        <p14:creationId xmlns:p14="http://schemas.microsoft.com/office/powerpoint/2010/main" val="198471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ppt_x"/>
                                          </p:val>
                                        </p:tav>
                                        <p:tav tm="100000">
                                          <p:val>
                                            <p:strVal val="#ppt_x"/>
                                          </p:val>
                                        </p:tav>
                                      </p:tavLst>
                                    </p:anim>
                                    <p:anim calcmode="lin" valueType="num">
                                      <p:cBhvr additive="base">
                                        <p:cTn id="34" dur="500" fill="hold"/>
                                        <p:tgtEl>
                                          <p:spTgt spid="5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additive="base">
                                        <p:cTn id="67" dur="500" fill="hold"/>
                                        <p:tgtEl>
                                          <p:spTgt spid="80"/>
                                        </p:tgtEl>
                                        <p:attrNameLst>
                                          <p:attrName>ppt_x</p:attrName>
                                        </p:attrNameLst>
                                      </p:cBhvr>
                                      <p:tavLst>
                                        <p:tav tm="0">
                                          <p:val>
                                            <p:strVal val="#ppt_x"/>
                                          </p:val>
                                        </p:tav>
                                        <p:tav tm="100000">
                                          <p:val>
                                            <p:strVal val="#ppt_x"/>
                                          </p:val>
                                        </p:tav>
                                      </p:tavLst>
                                    </p:anim>
                                    <p:anim calcmode="lin" valueType="num">
                                      <p:cBhvr additive="base">
                                        <p:cTn id="6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0"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edge">
                                      <p:cBhvr>
                                        <p:cTn id="73" dur="2000"/>
                                        <p:tgtEl>
                                          <p:spTgt spid="42"/>
                                        </p:tgtEl>
                                      </p:cBhvr>
                                    </p:animEffect>
                                  </p:childTnLst>
                                </p:cTn>
                              </p:par>
                              <p:par>
                                <p:cTn id="74" presetID="20" presetClass="entr" presetSubtype="0"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edge">
                                      <p:cBhvr>
                                        <p:cTn id="76" dur="20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ppt_x"/>
                                          </p:val>
                                        </p:tav>
                                        <p:tav tm="100000">
                                          <p:val>
                                            <p:strVal val="#ppt_x"/>
                                          </p:val>
                                        </p:tav>
                                      </p:tavLst>
                                    </p:anim>
                                    <p:anim calcmode="lin" valueType="num">
                                      <p:cBhvr additive="base">
                                        <p:cTn id="92" dur="500" fill="hold"/>
                                        <p:tgtEl>
                                          <p:spTgt spid="4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additive="base">
                                        <p:cTn id="95" dur="500" fill="hold"/>
                                        <p:tgtEl>
                                          <p:spTgt spid="23"/>
                                        </p:tgtEl>
                                        <p:attrNameLst>
                                          <p:attrName>ppt_x</p:attrName>
                                        </p:attrNameLst>
                                      </p:cBhvr>
                                      <p:tavLst>
                                        <p:tav tm="0">
                                          <p:val>
                                            <p:strVal val="#ppt_x"/>
                                          </p:val>
                                        </p:tav>
                                        <p:tav tm="100000">
                                          <p:val>
                                            <p:strVal val="#ppt_x"/>
                                          </p:val>
                                        </p:tav>
                                      </p:tavLst>
                                    </p:anim>
                                    <p:anim calcmode="lin" valueType="num">
                                      <p:cBhvr additive="base">
                                        <p:cTn id="96" dur="500" fill="hold"/>
                                        <p:tgtEl>
                                          <p:spTgt spid="2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ppt_x"/>
                                          </p:val>
                                        </p:tav>
                                        <p:tav tm="100000">
                                          <p:val>
                                            <p:strVal val="#ppt_x"/>
                                          </p:val>
                                        </p:tav>
                                      </p:tavLst>
                                    </p:anim>
                                    <p:anim calcmode="lin" valueType="num">
                                      <p:cBhvr additive="base">
                                        <p:cTn id="10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grpId="0" nodeType="click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circle(in)">
                                      <p:cBhvr>
                                        <p:cTn id="105" dur="2000"/>
                                        <p:tgtEl>
                                          <p:spTgt spid="14"/>
                                        </p:tgtEl>
                                      </p:cBhvr>
                                    </p:animEffect>
                                  </p:childTnLst>
                                </p:cTn>
                              </p:par>
                              <p:par>
                                <p:cTn id="106" presetID="6" presetClass="entr" presetSubtype="16" fill="hold" nodeType="with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circle(in)">
                                      <p:cBhvr>
                                        <p:cTn id="108" dur="20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additive="base">
                                        <p:cTn id="113" dur="500"/>
                                        <p:tgtEl>
                                          <p:spTgt spid="37"/>
                                        </p:tgtEl>
                                        <p:attrNameLst>
                                          <p:attrName>ppt_y</p:attrName>
                                        </p:attrNameLst>
                                      </p:cBhvr>
                                      <p:tavLst>
                                        <p:tav tm="0">
                                          <p:val>
                                            <p:strVal val="#ppt_y+#ppt_h*1.125000"/>
                                          </p:val>
                                        </p:tav>
                                        <p:tav tm="100000">
                                          <p:val>
                                            <p:strVal val="#ppt_y"/>
                                          </p:val>
                                        </p:tav>
                                      </p:tavLst>
                                    </p:anim>
                                    <p:animEffect transition="in" filter="wipe(up)">
                                      <p:cBhvr>
                                        <p:cTn id="114" dur="500"/>
                                        <p:tgtEl>
                                          <p:spTgt spid="37"/>
                                        </p:tgtEl>
                                      </p:cBhvr>
                                    </p:animEffect>
                                  </p:childTnLst>
                                </p:cTn>
                              </p:par>
                              <p:par>
                                <p:cTn id="115" presetID="12" presetClass="entr" presetSubtype="4"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 calcmode="lin" valueType="num">
                                      <p:cBhvr additive="base">
                                        <p:cTn id="117" dur="500"/>
                                        <p:tgtEl>
                                          <p:spTgt spid="34"/>
                                        </p:tgtEl>
                                        <p:attrNameLst>
                                          <p:attrName>ppt_y</p:attrName>
                                        </p:attrNameLst>
                                      </p:cBhvr>
                                      <p:tavLst>
                                        <p:tav tm="0">
                                          <p:val>
                                            <p:strVal val="#ppt_y+#ppt_h*1.125000"/>
                                          </p:val>
                                        </p:tav>
                                        <p:tav tm="100000">
                                          <p:val>
                                            <p:strVal val="#ppt_y"/>
                                          </p:val>
                                        </p:tav>
                                      </p:tavLst>
                                    </p:anim>
                                    <p:animEffect transition="in" filter="wipe(up)">
                                      <p:cBhvr>
                                        <p:cTn id="118" dur="500"/>
                                        <p:tgtEl>
                                          <p:spTgt spid="34"/>
                                        </p:tgtEl>
                                      </p:cBhvr>
                                    </p:animEffect>
                                  </p:childTnLst>
                                </p:cTn>
                              </p:par>
                              <p:par>
                                <p:cTn id="119" presetID="12" presetClass="entr" presetSubtype="4"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anim calcmode="lin" valueType="num">
                                      <p:cBhvr additive="base">
                                        <p:cTn id="121" dur="500"/>
                                        <p:tgtEl>
                                          <p:spTgt spid="28"/>
                                        </p:tgtEl>
                                        <p:attrNameLst>
                                          <p:attrName>ppt_y</p:attrName>
                                        </p:attrNameLst>
                                      </p:cBhvr>
                                      <p:tavLst>
                                        <p:tav tm="0">
                                          <p:val>
                                            <p:strVal val="#ppt_y+#ppt_h*1.125000"/>
                                          </p:val>
                                        </p:tav>
                                        <p:tav tm="100000">
                                          <p:val>
                                            <p:strVal val="#ppt_y"/>
                                          </p:val>
                                        </p:tav>
                                      </p:tavLst>
                                    </p:anim>
                                    <p:animEffect transition="in" filter="wipe(up)">
                                      <p:cBhvr>
                                        <p:cTn id="122" dur="500"/>
                                        <p:tgtEl>
                                          <p:spTgt spid="28"/>
                                        </p:tgtEl>
                                      </p:cBhvr>
                                    </p:animEffect>
                                  </p:childTnLst>
                                </p:cTn>
                              </p:par>
                              <p:par>
                                <p:cTn id="123" presetID="12" presetClass="entr" presetSubtype="4"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p:tgtEl>
                                          <p:spTgt spid="29"/>
                                        </p:tgtEl>
                                        <p:attrNameLst>
                                          <p:attrName>ppt_y</p:attrName>
                                        </p:attrNameLst>
                                      </p:cBhvr>
                                      <p:tavLst>
                                        <p:tav tm="0">
                                          <p:val>
                                            <p:strVal val="#ppt_y+#ppt_h*1.125000"/>
                                          </p:val>
                                        </p:tav>
                                        <p:tav tm="100000">
                                          <p:val>
                                            <p:strVal val="#ppt_y"/>
                                          </p:val>
                                        </p:tav>
                                      </p:tavLst>
                                    </p:anim>
                                    <p:animEffect transition="in" filter="wipe(up)">
                                      <p:cBhvr>
                                        <p:cTn id="126" dur="500"/>
                                        <p:tgtEl>
                                          <p:spTgt spid="29"/>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98"/>
                                        </p:tgtEl>
                                        <p:attrNameLst>
                                          <p:attrName>style.visibility</p:attrName>
                                        </p:attrNameLst>
                                      </p:cBhvr>
                                      <p:to>
                                        <p:strVal val="visible"/>
                                      </p:to>
                                    </p:set>
                                    <p:anim calcmode="lin" valueType="num">
                                      <p:cBhvr additive="base">
                                        <p:cTn id="131" dur="500" fill="hold"/>
                                        <p:tgtEl>
                                          <p:spTgt spid="98"/>
                                        </p:tgtEl>
                                        <p:attrNameLst>
                                          <p:attrName>ppt_x</p:attrName>
                                        </p:attrNameLst>
                                      </p:cBhvr>
                                      <p:tavLst>
                                        <p:tav tm="0">
                                          <p:val>
                                            <p:strVal val="#ppt_x"/>
                                          </p:val>
                                        </p:tav>
                                        <p:tav tm="100000">
                                          <p:val>
                                            <p:strVal val="#ppt_x"/>
                                          </p:val>
                                        </p:tav>
                                      </p:tavLst>
                                    </p:anim>
                                    <p:anim calcmode="lin" valueType="num">
                                      <p:cBhvr additive="base">
                                        <p:cTn id="132"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additive="base">
                                        <p:cTn id="137" dur="500" fill="hold"/>
                                        <p:tgtEl>
                                          <p:spTgt spid="97"/>
                                        </p:tgtEl>
                                        <p:attrNameLst>
                                          <p:attrName>ppt_x</p:attrName>
                                        </p:attrNameLst>
                                      </p:cBhvr>
                                      <p:tavLst>
                                        <p:tav tm="0">
                                          <p:val>
                                            <p:strVal val="#ppt_x"/>
                                          </p:val>
                                        </p:tav>
                                        <p:tav tm="100000">
                                          <p:val>
                                            <p:strVal val="#ppt_x"/>
                                          </p:val>
                                        </p:tav>
                                      </p:tavLst>
                                    </p:anim>
                                    <p:anim calcmode="lin" valueType="num">
                                      <p:cBhvr additive="base">
                                        <p:cTn id="13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grpId="0" nodeType="clickEffect">
                                  <p:stCondLst>
                                    <p:cond delay="0"/>
                                  </p:stCondLst>
                                  <p:childTnLst>
                                    <p:set>
                                      <p:cBhvr>
                                        <p:cTn id="142" dur="1" fill="hold">
                                          <p:stCondLst>
                                            <p:cond delay="0"/>
                                          </p:stCondLst>
                                        </p:cTn>
                                        <p:tgtEl>
                                          <p:spTgt spid="101"/>
                                        </p:tgtEl>
                                        <p:attrNameLst>
                                          <p:attrName>style.visibility</p:attrName>
                                        </p:attrNameLst>
                                      </p:cBhvr>
                                      <p:to>
                                        <p:strVal val="visible"/>
                                      </p:to>
                                    </p:set>
                                    <p:animEffect transition="in" filter="randombar(horizontal)">
                                      <p:cBhvr>
                                        <p:cTn id="143" dur="500"/>
                                        <p:tgtEl>
                                          <p:spTgt spid="101"/>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randombar(horizontal)">
                                      <p:cBhvr>
                                        <p:cTn id="146" dur="500"/>
                                        <p:tgtEl>
                                          <p:spTgt spid="38"/>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randombar(horizontal)">
                                      <p:cBhvr>
                                        <p:cTn id="149" dur="500"/>
                                        <p:tgtEl>
                                          <p:spTgt spid="103"/>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0" nodeType="clickEffect">
                                  <p:stCondLst>
                                    <p:cond delay="0"/>
                                  </p:stCondLst>
                                  <p:childTnLst>
                                    <p:set>
                                      <p:cBhvr>
                                        <p:cTn id="153" dur="1" fill="hold">
                                          <p:stCondLst>
                                            <p:cond delay="0"/>
                                          </p:stCondLst>
                                        </p:cTn>
                                        <p:tgtEl>
                                          <p:spTgt spid="104"/>
                                        </p:tgtEl>
                                        <p:attrNameLst>
                                          <p:attrName>style.visibility</p:attrName>
                                        </p:attrNameLst>
                                      </p:cBhvr>
                                      <p:to>
                                        <p:strVal val="visible"/>
                                      </p:to>
                                    </p:set>
                                    <p:animEffect transition="in" filter="barn(inVertical)">
                                      <p:cBhvr>
                                        <p:cTn id="154" dur="500"/>
                                        <p:tgtEl>
                                          <p:spTgt spid="104"/>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105"/>
                                        </p:tgtEl>
                                        <p:attrNameLst>
                                          <p:attrName>style.visibility</p:attrName>
                                        </p:attrNameLst>
                                      </p:cBhvr>
                                      <p:to>
                                        <p:strVal val="visible"/>
                                      </p:to>
                                    </p:set>
                                    <p:animEffect transition="in" filter="barn(inVertical)">
                                      <p:cBhvr>
                                        <p:cTn id="15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animBg="1"/>
      <p:bldP spid="11" grpId="0" animBg="1"/>
      <p:bldP spid="14" grpId="0"/>
      <p:bldP spid="16" grpId="0" animBg="1"/>
      <p:bldP spid="26" grpId="0" animBg="1"/>
      <p:bldP spid="27" grpId="0" animBg="1"/>
      <p:bldP spid="28" grpId="0" animBg="1"/>
      <p:bldP spid="29" grpId="0" animBg="1"/>
      <p:bldP spid="38" grpId="0" animBg="1"/>
      <p:bldP spid="44" grpId="0"/>
      <p:bldP spid="80" grpId="0" animBg="1"/>
      <p:bldP spid="98" grpId="0" animBg="1"/>
      <p:bldP spid="101" grpId="0" animBg="1"/>
      <p:bldP spid="103" grpId="0" animBg="1"/>
      <p:bldP spid="104" grpId="0" animBg="1"/>
      <p:bldP spid="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1926-C8AF-C04C-926E-F31DC2B3FCC1}"/>
              </a:ext>
            </a:extLst>
          </p:cNvPr>
          <p:cNvSpPr>
            <a:spLocks noGrp="1"/>
          </p:cNvSpPr>
          <p:nvPr>
            <p:ph type="title"/>
          </p:nvPr>
        </p:nvSpPr>
        <p:spPr/>
        <p:txBody>
          <a:bodyPr/>
          <a:lstStyle/>
          <a:p>
            <a:r>
              <a:rPr lang="en-US" altLang="zh-CN" dirty="0"/>
              <a:t>Recurrent</a:t>
            </a:r>
            <a:r>
              <a:rPr lang="zh-CN" altLang="en-US" dirty="0"/>
              <a:t> </a:t>
            </a:r>
            <a:r>
              <a:rPr lang="en-US" altLang="zh-CN" dirty="0"/>
              <a:t>Chunking</a:t>
            </a:r>
            <a:r>
              <a:rPr lang="zh-CN" altLang="en-US" dirty="0"/>
              <a:t> </a:t>
            </a:r>
            <a:r>
              <a:rPr lang="en-US" altLang="zh-CN" dirty="0"/>
              <a:t>Mechanism</a:t>
            </a:r>
            <a:endParaRPr lang="en-US" dirty="0"/>
          </a:p>
        </p:txBody>
      </p:sp>
      <p:sp>
        <p:nvSpPr>
          <p:cNvPr id="4" name="Slide Number Placeholder 3">
            <a:extLst>
              <a:ext uri="{FF2B5EF4-FFF2-40B4-BE49-F238E27FC236}">
                <a16:creationId xmlns:a16="http://schemas.microsoft.com/office/drawing/2014/main" id="{83378A75-2A0E-8C48-B4FE-71B905A4C02E}"/>
              </a:ext>
            </a:extLst>
          </p:cNvPr>
          <p:cNvSpPr>
            <a:spLocks noGrp="1"/>
          </p:cNvSpPr>
          <p:nvPr>
            <p:ph type="sldNum" sz="quarter" idx="12"/>
          </p:nvPr>
        </p:nvSpPr>
        <p:spPr/>
        <p:txBody>
          <a:bodyPr/>
          <a:lstStyle/>
          <a:p>
            <a:fld id="{227ABC26-8E14-9145-A31B-43C6AB38034C}" type="slidenum">
              <a:rPr lang="en-US" smtClean="0"/>
              <a:t>6</a:t>
            </a:fld>
            <a:endParaRPr lang="en-US"/>
          </a:p>
        </p:txBody>
      </p:sp>
      <p:sp>
        <p:nvSpPr>
          <p:cNvPr id="5" name="Rectangle 4">
            <a:extLst>
              <a:ext uri="{FF2B5EF4-FFF2-40B4-BE49-F238E27FC236}">
                <a16:creationId xmlns:a16="http://schemas.microsoft.com/office/drawing/2014/main" id="{E3E48599-4C49-D145-BD23-5AF4E7294345}"/>
              </a:ext>
            </a:extLst>
          </p:cNvPr>
          <p:cNvSpPr/>
          <p:nvPr/>
        </p:nvSpPr>
        <p:spPr>
          <a:xfrm>
            <a:off x="1392870" y="6115430"/>
            <a:ext cx="8825327" cy="358638"/>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83A882-B952-6E43-962B-BCB2D675A7E8}"/>
              </a:ext>
            </a:extLst>
          </p:cNvPr>
          <p:cNvSpPr/>
          <p:nvPr/>
        </p:nvSpPr>
        <p:spPr>
          <a:xfrm>
            <a:off x="1392871" y="6115430"/>
            <a:ext cx="1485622" cy="31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Segment</a:t>
            </a:r>
            <a:r>
              <a:rPr lang="en-US" dirty="0"/>
              <a:t> 1</a:t>
            </a:r>
          </a:p>
        </p:txBody>
      </p:sp>
      <p:sp>
        <p:nvSpPr>
          <p:cNvPr id="7" name="TextBox 6">
            <a:extLst>
              <a:ext uri="{FF2B5EF4-FFF2-40B4-BE49-F238E27FC236}">
                <a16:creationId xmlns:a16="http://schemas.microsoft.com/office/drawing/2014/main" id="{5289C223-38A5-1D41-9284-AF0B54B2DD93}"/>
              </a:ext>
            </a:extLst>
          </p:cNvPr>
          <p:cNvSpPr txBox="1"/>
          <p:nvPr/>
        </p:nvSpPr>
        <p:spPr>
          <a:xfrm>
            <a:off x="10258147" y="6012403"/>
            <a:ext cx="1933853" cy="461665"/>
          </a:xfrm>
          <a:prstGeom prst="rect">
            <a:avLst/>
          </a:prstGeom>
          <a:noFill/>
        </p:spPr>
        <p:txBody>
          <a:bodyPr wrap="square" rtlCol="0">
            <a:spAutoFit/>
          </a:bodyPr>
          <a:lstStyle/>
          <a:p>
            <a:pPr algn="ctr"/>
            <a:r>
              <a:rPr lang="en-US" sz="2400" dirty="0"/>
              <a:t>Document</a:t>
            </a:r>
          </a:p>
        </p:txBody>
      </p:sp>
      <p:sp>
        <p:nvSpPr>
          <p:cNvPr id="10" name="Rectangle: Rounded Corners 8">
            <a:extLst>
              <a:ext uri="{FF2B5EF4-FFF2-40B4-BE49-F238E27FC236}">
                <a16:creationId xmlns:a16="http://schemas.microsoft.com/office/drawing/2014/main" id="{FB91A3DC-73E2-C343-BF59-961F1B6E3E00}"/>
              </a:ext>
            </a:extLst>
          </p:cNvPr>
          <p:cNvSpPr/>
          <p:nvPr/>
        </p:nvSpPr>
        <p:spPr>
          <a:xfrm>
            <a:off x="6388730" y="4404442"/>
            <a:ext cx="1722268" cy="6386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BERT</a:t>
            </a:r>
          </a:p>
        </p:txBody>
      </p:sp>
      <p:sp>
        <p:nvSpPr>
          <p:cNvPr id="11" name="Rectangle: Rounded Corners 9">
            <a:extLst>
              <a:ext uri="{FF2B5EF4-FFF2-40B4-BE49-F238E27FC236}">
                <a16:creationId xmlns:a16="http://schemas.microsoft.com/office/drawing/2014/main" id="{A09B82FC-AD13-3C47-AB1F-EBBE700A39BE}"/>
              </a:ext>
            </a:extLst>
          </p:cNvPr>
          <p:cNvSpPr/>
          <p:nvPr/>
        </p:nvSpPr>
        <p:spPr>
          <a:xfrm>
            <a:off x="1921960" y="4400001"/>
            <a:ext cx="1722268" cy="692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BERT</a:t>
            </a:r>
          </a:p>
        </p:txBody>
      </p:sp>
      <p:cxnSp>
        <p:nvCxnSpPr>
          <p:cNvPr id="12" name="Straight Arrow Connector 11">
            <a:extLst>
              <a:ext uri="{FF2B5EF4-FFF2-40B4-BE49-F238E27FC236}">
                <a16:creationId xmlns:a16="http://schemas.microsoft.com/office/drawing/2014/main" id="{4ACB27C5-F4A3-4941-8688-4FDD74674FEE}"/>
              </a:ext>
            </a:extLst>
          </p:cNvPr>
          <p:cNvCxnSpPr>
            <a:cxnSpLocks/>
            <a:stCxn id="11" idx="3"/>
            <a:endCxn id="10" idx="1"/>
          </p:cNvCxnSpPr>
          <p:nvPr/>
        </p:nvCxnSpPr>
        <p:spPr>
          <a:xfrm flipV="1">
            <a:off x="3644228" y="4723747"/>
            <a:ext cx="2744502" cy="22655"/>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hlinkClick r:id="rId3" action="ppaction://hlinksldjump"/>
            <a:extLst>
              <a:ext uri="{FF2B5EF4-FFF2-40B4-BE49-F238E27FC236}">
                <a16:creationId xmlns:a16="http://schemas.microsoft.com/office/drawing/2014/main" id="{E24FF659-2058-7943-809E-D810C4ECDFF4}"/>
              </a:ext>
            </a:extLst>
          </p:cNvPr>
          <p:cNvSpPr txBox="1"/>
          <p:nvPr/>
        </p:nvSpPr>
        <p:spPr>
          <a:xfrm>
            <a:off x="4447458" y="4066031"/>
            <a:ext cx="1827988" cy="461665"/>
          </a:xfrm>
          <a:prstGeom prst="rect">
            <a:avLst/>
          </a:prstGeom>
          <a:noFill/>
        </p:spPr>
        <p:txBody>
          <a:bodyPr wrap="square" rtlCol="0">
            <a:spAutoFit/>
          </a:bodyPr>
          <a:lstStyle/>
          <a:p>
            <a:pPr algn="ctr"/>
            <a:r>
              <a:rPr lang="en-US" sz="2400" dirty="0"/>
              <a:t>Recurrence</a:t>
            </a:r>
          </a:p>
        </p:txBody>
      </p:sp>
      <p:sp>
        <p:nvSpPr>
          <p:cNvPr id="16" name="Rectangle 15">
            <a:extLst>
              <a:ext uri="{FF2B5EF4-FFF2-40B4-BE49-F238E27FC236}">
                <a16:creationId xmlns:a16="http://schemas.microsoft.com/office/drawing/2014/main" id="{7E7C207F-D979-404F-81DE-7344A879E620}"/>
              </a:ext>
            </a:extLst>
          </p:cNvPr>
          <p:cNvSpPr/>
          <p:nvPr/>
        </p:nvSpPr>
        <p:spPr>
          <a:xfrm>
            <a:off x="6521474" y="6153724"/>
            <a:ext cx="1485622" cy="31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Segment</a:t>
            </a:r>
            <a:r>
              <a:rPr lang="en-US" dirty="0"/>
              <a:t> 2</a:t>
            </a:r>
          </a:p>
        </p:txBody>
      </p:sp>
      <p:graphicFrame>
        <p:nvGraphicFramePr>
          <p:cNvPr id="18" name="Table 17">
            <a:extLst>
              <a:ext uri="{FF2B5EF4-FFF2-40B4-BE49-F238E27FC236}">
                <a16:creationId xmlns:a16="http://schemas.microsoft.com/office/drawing/2014/main" id="{5FA83B2B-B1A7-E14A-9369-63D51B832E03}"/>
              </a:ext>
            </a:extLst>
          </p:cNvPr>
          <p:cNvGraphicFramePr>
            <a:graphicFrameLocks noGrp="1"/>
          </p:cNvGraphicFramePr>
          <p:nvPr>
            <p:extLst>
              <p:ext uri="{D42A27DB-BD31-4B8C-83A1-F6EECF244321}">
                <p14:modId xmlns:p14="http://schemas.microsoft.com/office/powerpoint/2010/main" val="4108456368"/>
              </p:ext>
            </p:extLst>
          </p:nvPr>
        </p:nvGraphicFramePr>
        <p:xfrm>
          <a:off x="1394152" y="5441672"/>
          <a:ext cx="2754824" cy="457200"/>
        </p:xfrm>
        <a:graphic>
          <a:graphicData uri="http://schemas.openxmlformats.org/drawingml/2006/table">
            <a:tbl>
              <a:tblPr firstRow="1" bandRow="1">
                <a:tableStyleId>{5C22544A-7EE6-4342-B048-85BDC9FD1C3A}</a:tableStyleId>
              </a:tblPr>
              <a:tblGrid>
                <a:gridCol w="1241529">
                  <a:extLst>
                    <a:ext uri="{9D8B030D-6E8A-4147-A177-3AD203B41FA5}">
                      <a16:colId xmlns:a16="http://schemas.microsoft.com/office/drawing/2014/main" val="1851151867"/>
                    </a:ext>
                  </a:extLst>
                </a:gridCol>
                <a:gridCol w="1513295">
                  <a:extLst>
                    <a:ext uri="{9D8B030D-6E8A-4147-A177-3AD203B41FA5}">
                      <a16:colId xmlns:a16="http://schemas.microsoft.com/office/drawing/2014/main" val="3180115823"/>
                    </a:ext>
                  </a:extLst>
                </a:gridCol>
              </a:tblGrid>
              <a:tr h="457200">
                <a:tc>
                  <a:txBody>
                    <a:bodyPr/>
                    <a:lstStyle/>
                    <a:p>
                      <a:pPr algn="ctr"/>
                      <a:r>
                        <a:rPr lang="en-US" sz="2200" dirty="0"/>
                        <a:t>Question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t>Segment</a:t>
                      </a:r>
                      <a:r>
                        <a:rPr lang="en-US" sz="2200" dirty="0"/>
                        <a:t> 1</a:t>
                      </a:r>
                    </a:p>
                  </a:txBody>
                  <a:tcPr/>
                </a:tc>
                <a:extLst>
                  <a:ext uri="{0D108BD9-81ED-4DB2-BD59-A6C34878D82A}">
                    <a16:rowId xmlns:a16="http://schemas.microsoft.com/office/drawing/2014/main" val="3764238757"/>
                  </a:ext>
                </a:extLst>
              </a:tr>
            </a:tbl>
          </a:graphicData>
        </a:graphic>
      </p:graphicFrame>
      <p:cxnSp>
        <p:nvCxnSpPr>
          <p:cNvPr id="19" name="Straight Arrow Connector 18">
            <a:extLst>
              <a:ext uri="{FF2B5EF4-FFF2-40B4-BE49-F238E27FC236}">
                <a16:creationId xmlns:a16="http://schemas.microsoft.com/office/drawing/2014/main" id="{F213A25B-9D8B-E84E-B3F0-E8CB39EE33AF}"/>
              </a:ext>
            </a:extLst>
          </p:cNvPr>
          <p:cNvCxnSpPr/>
          <p:nvPr/>
        </p:nvCxnSpPr>
        <p:spPr>
          <a:xfrm flipV="1">
            <a:off x="2763689" y="5871497"/>
            <a:ext cx="0" cy="262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E30CFA-9847-2C4D-AB9C-A7003A05A313}"/>
              </a:ext>
            </a:extLst>
          </p:cNvPr>
          <p:cNvCxnSpPr/>
          <p:nvPr/>
        </p:nvCxnSpPr>
        <p:spPr>
          <a:xfrm flipV="1">
            <a:off x="7449675" y="5863297"/>
            <a:ext cx="0" cy="262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3D9F84-86F5-4F4D-8DA3-8FA3158A2B9E}"/>
              </a:ext>
            </a:extLst>
          </p:cNvPr>
          <p:cNvCxnSpPr>
            <a:cxnSpLocks/>
          </p:cNvCxnSpPr>
          <p:nvPr/>
        </p:nvCxnSpPr>
        <p:spPr>
          <a:xfrm flipV="1">
            <a:off x="7249865" y="5017436"/>
            <a:ext cx="0" cy="4129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40">
            <a:hlinkClick r:id="rId4" action="ppaction://hlinksldjump"/>
            <a:extLst>
              <a:ext uri="{FF2B5EF4-FFF2-40B4-BE49-F238E27FC236}">
                <a16:creationId xmlns:a16="http://schemas.microsoft.com/office/drawing/2014/main" id="{C66C3D16-B236-6742-96F8-AA700A20A360}"/>
              </a:ext>
            </a:extLst>
          </p:cNvPr>
          <p:cNvSpPr/>
          <p:nvPr/>
        </p:nvSpPr>
        <p:spPr>
          <a:xfrm>
            <a:off x="2564574" y="2966992"/>
            <a:ext cx="1407728" cy="857743"/>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rgbClr val="C00000"/>
                </a:solidFill>
              </a:rPr>
              <a:t>Policy</a:t>
            </a:r>
          </a:p>
          <a:p>
            <a:pPr algn="ctr"/>
            <a:r>
              <a:rPr lang="en-US" sz="2400" dirty="0">
                <a:solidFill>
                  <a:srgbClr val="C00000"/>
                </a:solidFill>
              </a:rPr>
              <a:t>Network</a:t>
            </a:r>
          </a:p>
        </p:txBody>
      </p:sp>
      <p:sp>
        <p:nvSpPr>
          <p:cNvPr id="27" name="Rectangle: Rounded Corners 47">
            <a:hlinkClick r:id="rId5" action="ppaction://hlinksldjump" highlightClick="1"/>
            <a:extLst>
              <a:ext uri="{FF2B5EF4-FFF2-40B4-BE49-F238E27FC236}">
                <a16:creationId xmlns:a16="http://schemas.microsoft.com/office/drawing/2014/main" id="{7F3A9F68-7906-734C-A0EA-5AF96E21D980}"/>
              </a:ext>
            </a:extLst>
          </p:cNvPr>
          <p:cNvSpPr/>
          <p:nvPr/>
        </p:nvSpPr>
        <p:spPr>
          <a:xfrm>
            <a:off x="999576" y="2956832"/>
            <a:ext cx="1407728" cy="8577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chemeClr val="accent2"/>
                </a:solidFill>
              </a:rPr>
              <a:t>Answer</a:t>
            </a:r>
          </a:p>
          <a:p>
            <a:pPr algn="ctr"/>
            <a:r>
              <a:rPr lang="en-US" sz="2400" dirty="0">
                <a:solidFill>
                  <a:schemeClr val="accent2"/>
                </a:solidFill>
              </a:rPr>
              <a:t>Extractor</a:t>
            </a:r>
          </a:p>
        </p:txBody>
      </p:sp>
      <p:sp>
        <p:nvSpPr>
          <p:cNvPr id="28" name="Rectangle: Rounded Corners 50">
            <a:extLst>
              <a:ext uri="{FF2B5EF4-FFF2-40B4-BE49-F238E27FC236}">
                <a16:creationId xmlns:a16="http://schemas.microsoft.com/office/drawing/2014/main" id="{4B52601E-0700-834A-AAC5-94F429F5F33E}"/>
              </a:ext>
            </a:extLst>
          </p:cNvPr>
          <p:cNvSpPr/>
          <p:nvPr/>
        </p:nvSpPr>
        <p:spPr>
          <a:xfrm>
            <a:off x="7299017" y="2953641"/>
            <a:ext cx="1407728" cy="857743"/>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rgbClr val="C00000"/>
                </a:solidFill>
              </a:rPr>
              <a:t>Policy</a:t>
            </a:r>
          </a:p>
          <a:p>
            <a:pPr algn="ctr"/>
            <a:r>
              <a:rPr lang="en-US" sz="2400" dirty="0">
                <a:solidFill>
                  <a:srgbClr val="C00000"/>
                </a:solidFill>
              </a:rPr>
              <a:t>Network</a:t>
            </a:r>
          </a:p>
        </p:txBody>
      </p:sp>
      <p:sp>
        <p:nvSpPr>
          <p:cNvPr id="29" name="Rectangle: Rounded Corners 51">
            <a:extLst>
              <a:ext uri="{FF2B5EF4-FFF2-40B4-BE49-F238E27FC236}">
                <a16:creationId xmlns:a16="http://schemas.microsoft.com/office/drawing/2014/main" id="{E4AB1D81-29D2-2748-B428-01E310C10EA5}"/>
              </a:ext>
            </a:extLst>
          </p:cNvPr>
          <p:cNvSpPr/>
          <p:nvPr/>
        </p:nvSpPr>
        <p:spPr>
          <a:xfrm>
            <a:off x="5727403" y="2956056"/>
            <a:ext cx="1407728" cy="8577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chemeClr val="accent2"/>
                </a:solidFill>
              </a:rPr>
              <a:t>Answer</a:t>
            </a:r>
          </a:p>
          <a:p>
            <a:pPr algn="ctr"/>
            <a:r>
              <a:rPr lang="en-US" sz="2400" dirty="0">
                <a:solidFill>
                  <a:schemeClr val="accent2"/>
                </a:solidFill>
              </a:rPr>
              <a:t>Extractor</a:t>
            </a:r>
          </a:p>
        </p:txBody>
      </p:sp>
      <p:cxnSp>
        <p:nvCxnSpPr>
          <p:cNvPr id="32" name="Straight Arrow Connector 31">
            <a:extLst>
              <a:ext uri="{FF2B5EF4-FFF2-40B4-BE49-F238E27FC236}">
                <a16:creationId xmlns:a16="http://schemas.microsoft.com/office/drawing/2014/main" id="{CAAACD20-9491-7449-9AE6-B6E916C474BC}"/>
              </a:ext>
            </a:extLst>
          </p:cNvPr>
          <p:cNvCxnSpPr>
            <a:stCxn id="11" idx="0"/>
            <a:endCxn id="27" idx="2"/>
          </p:cNvCxnSpPr>
          <p:nvPr/>
        </p:nvCxnSpPr>
        <p:spPr>
          <a:xfrm flipH="1" flipV="1">
            <a:off x="1703440" y="3814575"/>
            <a:ext cx="1079654" cy="585426"/>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BACF1ED-18F6-0340-B2BD-5045DD2E03AD}"/>
              </a:ext>
            </a:extLst>
          </p:cNvPr>
          <p:cNvCxnSpPr>
            <a:cxnSpLocks/>
            <a:stCxn id="11" idx="0"/>
            <a:endCxn id="26" idx="2"/>
          </p:cNvCxnSpPr>
          <p:nvPr/>
        </p:nvCxnSpPr>
        <p:spPr>
          <a:xfrm flipV="1">
            <a:off x="2783094" y="3824735"/>
            <a:ext cx="485344" cy="57526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BC46370-8A63-4340-A518-7A07A5AFBFC7}"/>
              </a:ext>
            </a:extLst>
          </p:cNvPr>
          <p:cNvCxnSpPr>
            <a:cxnSpLocks/>
            <a:endCxn id="28" idx="2"/>
          </p:cNvCxnSpPr>
          <p:nvPr/>
        </p:nvCxnSpPr>
        <p:spPr>
          <a:xfrm flipV="1">
            <a:off x="7172410" y="3811384"/>
            <a:ext cx="830471" cy="621755"/>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4077732-351D-424A-A434-73A34C40B5B1}"/>
              </a:ext>
            </a:extLst>
          </p:cNvPr>
          <p:cNvCxnSpPr>
            <a:endCxn id="29" idx="2"/>
          </p:cNvCxnSpPr>
          <p:nvPr/>
        </p:nvCxnSpPr>
        <p:spPr>
          <a:xfrm flipH="1" flipV="1">
            <a:off x="6431267" y="3813799"/>
            <a:ext cx="716189" cy="620622"/>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38" name="Rectangle: Rounded Corners 63">
            <a:hlinkClick r:id="rId6" action="ppaction://hlinksldjump"/>
            <a:extLst>
              <a:ext uri="{FF2B5EF4-FFF2-40B4-BE49-F238E27FC236}">
                <a16:creationId xmlns:a16="http://schemas.microsoft.com/office/drawing/2014/main" id="{40B3EA35-0E3A-E343-8C4E-E34F62C8BEE3}"/>
              </a:ext>
            </a:extLst>
          </p:cNvPr>
          <p:cNvSpPr/>
          <p:nvPr/>
        </p:nvSpPr>
        <p:spPr>
          <a:xfrm>
            <a:off x="2210159" y="1615028"/>
            <a:ext cx="3802217" cy="472229"/>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solidFill>
                  <a:schemeClr val="accent2">
                    <a:lumMod val="50000"/>
                  </a:schemeClr>
                </a:solidFill>
              </a:rPr>
              <a:t>Chunking</a:t>
            </a:r>
            <a:r>
              <a:rPr lang="en-US" sz="2400" dirty="0">
                <a:solidFill>
                  <a:schemeClr val="accent2">
                    <a:lumMod val="50000"/>
                  </a:schemeClr>
                </a:solidFill>
              </a:rPr>
              <a:t> Scorer</a:t>
            </a:r>
          </a:p>
        </p:txBody>
      </p:sp>
      <p:cxnSp>
        <p:nvCxnSpPr>
          <p:cNvPr id="39" name="Straight Arrow Connector 38">
            <a:extLst>
              <a:ext uri="{FF2B5EF4-FFF2-40B4-BE49-F238E27FC236}">
                <a16:creationId xmlns:a16="http://schemas.microsoft.com/office/drawing/2014/main" id="{0C153AB9-552F-214A-BBD4-403728277DBD}"/>
              </a:ext>
            </a:extLst>
          </p:cNvPr>
          <p:cNvCxnSpPr>
            <a:cxnSpLocks/>
            <a:stCxn id="27" idx="0"/>
            <a:endCxn id="80" idx="2"/>
          </p:cNvCxnSpPr>
          <p:nvPr/>
        </p:nvCxnSpPr>
        <p:spPr>
          <a:xfrm flipV="1">
            <a:off x="1703440" y="2676288"/>
            <a:ext cx="0" cy="2805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76">
            <a:extLst>
              <a:ext uri="{FF2B5EF4-FFF2-40B4-BE49-F238E27FC236}">
                <a16:creationId xmlns:a16="http://schemas.microsoft.com/office/drawing/2014/main" id="{54C237B1-6B32-1442-94E3-CE0E403DBA60}"/>
              </a:ext>
            </a:extLst>
          </p:cNvPr>
          <p:cNvCxnSpPr>
            <a:cxnSpLocks/>
          </p:cNvCxnSpPr>
          <p:nvPr/>
        </p:nvCxnSpPr>
        <p:spPr>
          <a:xfrm>
            <a:off x="3549119" y="3820821"/>
            <a:ext cx="2946668" cy="2294570"/>
          </a:xfrm>
          <a:prstGeom prst="curvedConnector3">
            <a:avLst>
              <a:gd name="adj1" fmla="val 50000"/>
            </a:avLst>
          </a:prstGeom>
          <a:ln w="2857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4807D71-5AD0-124A-8107-9CDC64A3ABDD}"/>
              </a:ext>
            </a:extLst>
          </p:cNvPr>
          <p:cNvSpPr txBox="1"/>
          <p:nvPr/>
        </p:nvSpPr>
        <p:spPr>
          <a:xfrm>
            <a:off x="3468985" y="4802581"/>
            <a:ext cx="2792827" cy="461665"/>
          </a:xfrm>
          <a:prstGeom prst="rect">
            <a:avLst/>
          </a:prstGeom>
          <a:noFill/>
        </p:spPr>
        <p:txBody>
          <a:bodyPr wrap="square" rtlCol="0">
            <a:spAutoFit/>
          </a:bodyPr>
          <a:lstStyle/>
          <a:p>
            <a:pPr algn="ctr"/>
            <a:r>
              <a:rPr lang="en-US" sz="2400" dirty="0">
                <a:solidFill>
                  <a:srgbClr val="C00000"/>
                </a:solidFill>
              </a:rPr>
              <a:t>Chunking  Action</a:t>
            </a:r>
          </a:p>
        </p:txBody>
      </p:sp>
      <p:graphicFrame>
        <p:nvGraphicFramePr>
          <p:cNvPr id="46" name="Table 45">
            <a:extLst>
              <a:ext uri="{FF2B5EF4-FFF2-40B4-BE49-F238E27FC236}">
                <a16:creationId xmlns:a16="http://schemas.microsoft.com/office/drawing/2014/main" id="{29601324-8702-A04D-87DB-2271DDD0C523}"/>
              </a:ext>
            </a:extLst>
          </p:cNvPr>
          <p:cNvGraphicFramePr>
            <a:graphicFrameLocks noGrp="1"/>
          </p:cNvGraphicFramePr>
          <p:nvPr>
            <p:extLst>
              <p:ext uri="{D42A27DB-BD31-4B8C-83A1-F6EECF244321}">
                <p14:modId xmlns:p14="http://schemas.microsoft.com/office/powerpoint/2010/main" val="42153329"/>
              </p:ext>
            </p:extLst>
          </p:nvPr>
        </p:nvGraphicFramePr>
        <p:xfrm>
          <a:off x="6012376" y="5400279"/>
          <a:ext cx="2754824" cy="457200"/>
        </p:xfrm>
        <a:graphic>
          <a:graphicData uri="http://schemas.openxmlformats.org/drawingml/2006/table">
            <a:tbl>
              <a:tblPr firstRow="1" bandRow="1">
                <a:tableStyleId>{5C22544A-7EE6-4342-B048-85BDC9FD1C3A}</a:tableStyleId>
              </a:tblPr>
              <a:tblGrid>
                <a:gridCol w="1241529">
                  <a:extLst>
                    <a:ext uri="{9D8B030D-6E8A-4147-A177-3AD203B41FA5}">
                      <a16:colId xmlns:a16="http://schemas.microsoft.com/office/drawing/2014/main" val="1851151867"/>
                    </a:ext>
                  </a:extLst>
                </a:gridCol>
                <a:gridCol w="1513295">
                  <a:extLst>
                    <a:ext uri="{9D8B030D-6E8A-4147-A177-3AD203B41FA5}">
                      <a16:colId xmlns:a16="http://schemas.microsoft.com/office/drawing/2014/main" val="3180115823"/>
                    </a:ext>
                  </a:extLst>
                </a:gridCol>
              </a:tblGrid>
              <a:tr h="457200">
                <a:tc>
                  <a:txBody>
                    <a:bodyPr/>
                    <a:lstStyle/>
                    <a:p>
                      <a:pPr algn="ctr"/>
                      <a:r>
                        <a:rPr lang="en-US" sz="2200" dirty="0"/>
                        <a:t>Question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t>Segment</a:t>
                      </a:r>
                      <a:r>
                        <a:rPr lang="en-US" sz="2200" dirty="0"/>
                        <a:t> 2</a:t>
                      </a:r>
                    </a:p>
                  </a:txBody>
                  <a:tcPr/>
                </a:tc>
                <a:extLst>
                  <a:ext uri="{0D108BD9-81ED-4DB2-BD59-A6C34878D82A}">
                    <a16:rowId xmlns:a16="http://schemas.microsoft.com/office/drawing/2014/main" val="3764238757"/>
                  </a:ext>
                </a:extLst>
              </a:tr>
            </a:tbl>
          </a:graphicData>
        </a:graphic>
      </p:graphicFrame>
      <p:cxnSp>
        <p:nvCxnSpPr>
          <p:cNvPr id="50" name="Straight Arrow Connector 49">
            <a:extLst>
              <a:ext uri="{FF2B5EF4-FFF2-40B4-BE49-F238E27FC236}">
                <a16:creationId xmlns:a16="http://schemas.microsoft.com/office/drawing/2014/main" id="{63FF1D37-A391-9C4C-9E51-E21D64155DDB}"/>
              </a:ext>
            </a:extLst>
          </p:cNvPr>
          <p:cNvCxnSpPr>
            <a:cxnSpLocks/>
            <a:stCxn id="18" idx="0"/>
          </p:cNvCxnSpPr>
          <p:nvPr/>
        </p:nvCxnSpPr>
        <p:spPr>
          <a:xfrm flipH="1" flipV="1">
            <a:off x="2767970" y="5077382"/>
            <a:ext cx="3594" cy="364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C14A422B-DC26-BB43-BDC3-12A428AA8266}"/>
              </a:ext>
            </a:extLst>
          </p:cNvPr>
          <p:cNvSpPr/>
          <p:nvPr/>
        </p:nvSpPr>
        <p:spPr>
          <a:xfrm>
            <a:off x="960629" y="2360261"/>
            <a:ext cx="1485622" cy="31602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Answer 1</a:t>
            </a:r>
          </a:p>
        </p:txBody>
      </p:sp>
      <p:cxnSp>
        <p:nvCxnSpPr>
          <p:cNvPr id="97" name="Straight Arrow Connector 96">
            <a:extLst>
              <a:ext uri="{FF2B5EF4-FFF2-40B4-BE49-F238E27FC236}">
                <a16:creationId xmlns:a16="http://schemas.microsoft.com/office/drawing/2014/main" id="{22020B82-EA4E-8C45-A63F-83AFED38C0A4}"/>
              </a:ext>
            </a:extLst>
          </p:cNvPr>
          <p:cNvCxnSpPr>
            <a:cxnSpLocks/>
            <a:endCxn id="98" idx="2"/>
          </p:cNvCxnSpPr>
          <p:nvPr/>
        </p:nvCxnSpPr>
        <p:spPr>
          <a:xfrm flipV="1">
            <a:off x="6470214" y="2702530"/>
            <a:ext cx="0" cy="2805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8" name="Rectangle 97">
            <a:extLst>
              <a:ext uri="{FF2B5EF4-FFF2-40B4-BE49-F238E27FC236}">
                <a16:creationId xmlns:a16="http://schemas.microsoft.com/office/drawing/2014/main" id="{B355C690-F33A-D142-99AD-D718BE71E9CE}"/>
              </a:ext>
            </a:extLst>
          </p:cNvPr>
          <p:cNvSpPr/>
          <p:nvPr/>
        </p:nvSpPr>
        <p:spPr>
          <a:xfrm>
            <a:off x="5727403" y="2386503"/>
            <a:ext cx="1485622" cy="31602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Answer 2</a:t>
            </a:r>
          </a:p>
        </p:txBody>
      </p:sp>
      <p:sp>
        <p:nvSpPr>
          <p:cNvPr id="101" name="Bent Arrow 100">
            <a:extLst>
              <a:ext uri="{FF2B5EF4-FFF2-40B4-BE49-F238E27FC236}">
                <a16:creationId xmlns:a16="http://schemas.microsoft.com/office/drawing/2014/main" id="{604852CB-B535-A44B-A586-764D33A7DBE3}"/>
              </a:ext>
            </a:extLst>
          </p:cNvPr>
          <p:cNvSpPr/>
          <p:nvPr/>
        </p:nvSpPr>
        <p:spPr>
          <a:xfrm>
            <a:off x="1703440" y="1818545"/>
            <a:ext cx="506719" cy="541716"/>
          </a:xfrm>
          <a:prstGeom prst="bentArrow">
            <a:avLst>
              <a:gd name="adj1" fmla="val 5072"/>
              <a:gd name="adj2" fmla="val 11715"/>
              <a:gd name="adj3" fmla="val 25000"/>
              <a:gd name="adj4" fmla="val 4375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Bent Arrow 102">
            <a:extLst>
              <a:ext uri="{FF2B5EF4-FFF2-40B4-BE49-F238E27FC236}">
                <a16:creationId xmlns:a16="http://schemas.microsoft.com/office/drawing/2014/main" id="{F1510D35-CC87-3A47-9C7A-B53A88CC41AD}"/>
              </a:ext>
            </a:extLst>
          </p:cNvPr>
          <p:cNvSpPr/>
          <p:nvPr/>
        </p:nvSpPr>
        <p:spPr>
          <a:xfrm flipH="1">
            <a:off x="6012375" y="1862970"/>
            <a:ext cx="516950" cy="541716"/>
          </a:xfrm>
          <a:prstGeom prst="bentArrow">
            <a:avLst>
              <a:gd name="adj1" fmla="val 5072"/>
              <a:gd name="adj2" fmla="val 11715"/>
              <a:gd name="adj3" fmla="val 25000"/>
              <a:gd name="adj4" fmla="val 4375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Right Arrow 103">
            <a:extLst>
              <a:ext uri="{FF2B5EF4-FFF2-40B4-BE49-F238E27FC236}">
                <a16:creationId xmlns:a16="http://schemas.microsoft.com/office/drawing/2014/main" id="{20BB4113-0CD3-5E42-95F2-399C68882E75}"/>
              </a:ext>
            </a:extLst>
          </p:cNvPr>
          <p:cNvSpPr/>
          <p:nvPr/>
        </p:nvSpPr>
        <p:spPr>
          <a:xfrm>
            <a:off x="6012375" y="1666919"/>
            <a:ext cx="800801" cy="110954"/>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50">
            <a:extLst>
              <a:ext uri="{FF2B5EF4-FFF2-40B4-BE49-F238E27FC236}">
                <a16:creationId xmlns:a16="http://schemas.microsoft.com/office/drawing/2014/main" id="{8E6B18BA-9325-E849-9E4C-8B454C9E3B79}"/>
              </a:ext>
            </a:extLst>
          </p:cNvPr>
          <p:cNvSpPr/>
          <p:nvPr/>
        </p:nvSpPr>
        <p:spPr>
          <a:xfrm>
            <a:off x="6819539" y="1493593"/>
            <a:ext cx="2151529" cy="465652"/>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C00000"/>
                </a:solidFill>
              </a:rPr>
              <a:t>Final Answer</a:t>
            </a:r>
          </a:p>
        </p:txBody>
      </p:sp>
    </p:spTree>
    <p:extLst>
      <p:ext uri="{BB962C8B-B14F-4D97-AF65-F5344CB8AC3E}">
        <p14:creationId xmlns:p14="http://schemas.microsoft.com/office/powerpoint/2010/main" val="372156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000E-9E6C-9741-B535-672968843067}"/>
              </a:ext>
            </a:extLst>
          </p:cNvPr>
          <p:cNvSpPr>
            <a:spLocks noGrp="1"/>
          </p:cNvSpPr>
          <p:nvPr>
            <p:ph type="title"/>
          </p:nvPr>
        </p:nvSpPr>
        <p:spPr/>
        <p:txBody>
          <a:bodyPr/>
          <a:lstStyle/>
          <a:p>
            <a:r>
              <a:rPr lang="en-US" dirty="0"/>
              <a:t>Answer Extractor</a:t>
            </a:r>
            <a:r>
              <a:rPr lang="en-US" altLang="zh-CN" dirty="0"/>
              <a:t>:</a:t>
            </a:r>
            <a:r>
              <a:rPr lang="zh-CN" altLang="en-US" dirty="0"/>
              <a:t> </a:t>
            </a:r>
            <a:r>
              <a:rPr lang="en-US" altLang="zh-CN" dirty="0"/>
              <a:t>Answer</a:t>
            </a:r>
            <a:r>
              <a:rPr lang="zh-CN" altLang="en-US" dirty="0"/>
              <a:t> </a:t>
            </a:r>
            <a:r>
              <a:rPr lang="en-US" altLang="zh-CN" dirty="0"/>
              <a:t>Start</a:t>
            </a:r>
            <a:r>
              <a:rPr lang="zh-CN" altLang="en-US" dirty="0"/>
              <a:t> </a:t>
            </a:r>
            <a:r>
              <a:rPr lang="en-US" altLang="zh-CN" dirty="0"/>
              <a:t>Classifier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81079D-C09F-4742-A0B4-6308187BE3DA}"/>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i="1" smtClean="0">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𝑖</m:t>
                        </m:r>
                      </m:sub>
                    </m:sSub>
                  </m:oMath>
                </a14:m>
                <a:r>
                  <a:rPr lang="en-US" dirty="0"/>
                  <a:t>: BERT’s representation for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word in segment </a:t>
                </a:r>
                <a14:m>
                  <m:oMath xmlns:m="http://schemas.openxmlformats.org/officeDocument/2006/math">
                    <m:r>
                      <a:rPr lang="en-US" b="0" i="1" smtClean="0">
                        <a:latin typeface="Cambria Math" panose="02040503050406030204" pitchFamily="18" charset="0"/>
                      </a:rPr>
                      <m:t>𝑐</m:t>
                    </m:r>
                  </m:oMath>
                </a14:m>
                <a:endParaRPr lang="en-US" dirty="0"/>
              </a:p>
              <a:p>
                <a:r>
                  <a:rPr lang="en-US" altLang="zh-CN" dirty="0"/>
                  <a:t>Answer</a:t>
                </a:r>
                <a:r>
                  <a:rPr lang="zh-CN" altLang="en-US" dirty="0"/>
                  <a:t> </a:t>
                </a:r>
                <a:r>
                  <a:rPr lang="en-US" altLang="zh-CN" dirty="0"/>
                  <a:t>extraction:</a:t>
                </a:r>
                <a:r>
                  <a:rPr lang="zh-CN" altLang="en-US" dirty="0"/>
                  <a:t> </a:t>
                </a:r>
                <a:r>
                  <a:rPr lang="en-US" altLang="zh-CN" dirty="0"/>
                  <a:t>identify</a:t>
                </a:r>
                <a:r>
                  <a:rPr lang="zh-CN" altLang="en-US" dirty="0"/>
                  <a:t> </a:t>
                </a:r>
                <a:r>
                  <a:rPr lang="en-US" altLang="zh-CN" dirty="0"/>
                  <a:t>the</a:t>
                </a:r>
                <a:r>
                  <a:rPr lang="zh-CN" altLang="en-US" dirty="0"/>
                  <a:t> </a:t>
                </a:r>
                <a:r>
                  <a:rPr lang="en-US" altLang="zh-CN" dirty="0">
                    <a:solidFill>
                      <a:srgbClr val="C00000"/>
                    </a:solidFill>
                  </a:rPr>
                  <a:t>start</a:t>
                </a:r>
                <a:r>
                  <a:rPr lang="zh-CN" altLang="en-US" dirty="0"/>
                  <a:t> </a:t>
                </a:r>
                <a:r>
                  <a:rPr lang="en-US" altLang="zh-CN" dirty="0"/>
                  <a:t>and</a:t>
                </a:r>
                <a:r>
                  <a:rPr lang="zh-CN" altLang="en-US" dirty="0"/>
                  <a:t> </a:t>
                </a:r>
                <a:r>
                  <a:rPr lang="en-US" altLang="zh-CN" dirty="0">
                    <a:solidFill>
                      <a:srgbClr val="C00000"/>
                    </a:solidFill>
                  </a:rPr>
                  <a:t>end</a:t>
                </a:r>
                <a:r>
                  <a:rPr lang="zh-CN" altLang="en-US" dirty="0"/>
                  <a:t> </a:t>
                </a:r>
                <a:r>
                  <a:rPr lang="en-US" altLang="zh-CN" dirty="0"/>
                  <a:t>of</a:t>
                </a:r>
                <a:r>
                  <a:rPr lang="zh-CN" altLang="en-US" dirty="0"/>
                  <a:t> </a:t>
                </a:r>
                <a:r>
                  <a:rPr lang="en-US" altLang="zh-CN" dirty="0"/>
                  <a:t>the</a:t>
                </a:r>
                <a:r>
                  <a:rPr lang="zh-CN" altLang="en-US" dirty="0"/>
                  <a:t> </a:t>
                </a:r>
                <a:r>
                  <a:rPr lang="en-US" altLang="zh-CN" dirty="0"/>
                  <a:t>answer</a:t>
                </a:r>
                <a:r>
                  <a:rPr lang="zh-CN" altLang="en-US" dirty="0"/>
                  <a:t> </a:t>
                </a:r>
                <a:r>
                  <a:rPr lang="en-US" altLang="zh-CN" dirty="0"/>
                  <a:t>span</a:t>
                </a:r>
                <a:endParaRPr lang="en-US" dirty="0"/>
              </a:p>
              <a:p>
                <a:r>
                  <a:rPr lang="en-US" altLang="zh-CN" dirty="0">
                    <a:solidFill>
                      <a:srgbClr val="C00000"/>
                    </a:solidFill>
                  </a:rPr>
                  <a:t>Answer</a:t>
                </a:r>
                <a:r>
                  <a:rPr lang="zh-CN" altLang="en-US" dirty="0">
                    <a:solidFill>
                      <a:srgbClr val="C00000"/>
                    </a:solidFill>
                  </a:rPr>
                  <a:t> </a:t>
                </a:r>
                <a:r>
                  <a:rPr lang="en-US" altLang="zh-CN" dirty="0">
                    <a:solidFill>
                      <a:srgbClr val="C00000"/>
                    </a:solidFill>
                  </a:rPr>
                  <a:t>s</a:t>
                </a:r>
                <a:r>
                  <a:rPr lang="en-US" dirty="0">
                    <a:solidFill>
                      <a:srgbClr val="C00000"/>
                    </a:solidFill>
                  </a:rPr>
                  <a:t>tart classifier</a:t>
                </a:r>
                <a:endParaRPr lang="en-US" dirty="0"/>
              </a:p>
              <a:p>
                <a:pPr lvl="1"/>
                <a:r>
                  <a:rPr lang="en-US" altLang="zh-CN" dirty="0"/>
                  <a:t>Classify</a:t>
                </a:r>
                <a:r>
                  <a:rPr lang="zh-CN" altLang="en-US" dirty="0"/>
                  <a:t> </a:t>
                </a:r>
                <a:r>
                  <a:rPr lang="en-US" dirty="0"/>
                  <a:t>whether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word is the start of the answer span</a:t>
                </a:r>
              </a:p>
              <a:p>
                <a:pPr lvl="1"/>
                <a:endParaRPr lang="en-US" sz="400" dirty="0"/>
              </a:p>
              <a:p>
                <a:pPr lvl="1"/>
                <a:endParaRPr lang="en-US" sz="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up>
                                    <m:r>
                                      <m:rPr>
                                        <m:sty m:val="p"/>
                                      </m:rPr>
                                      <a:rPr lang="en-US" b="0" i="1" smtClean="0">
                                        <a:latin typeface="Cambria Math" panose="02040503050406030204" pitchFamily="18" charset="0"/>
                                      </a:rPr>
                                      <m:t>start</m:t>
                                    </m:r>
                                  </m:sup>
                                </m:sSubSup>
                                <m:r>
                                  <m:rPr>
                                    <m:brk m:alnAt="7"/>
                                  </m:rP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𝒘</m:t>
                                    </m:r>
                                  </m:e>
                                  <m:sub>
                                    <m:r>
                                      <a:rPr lang="en-US" b="0" i="1" smtClean="0">
                                        <a:latin typeface="Cambria Math" panose="02040503050406030204" pitchFamily="18" charset="0"/>
                                      </a:rPr>
                                      <m:t>𝑠</m:t>
                                    </m:r>
                                  </m:sub>
                                  <m:sup>
                                    <m:r>
                                      <a:rPr lang="en-US" b="0" i="1" smtClean="0">
                                        <a:latin typeface="Cambria Math" panose="02040503050406030204" pitchFamily="18" charset="0"/>
                                      </a:rPr>
                                      <m:t>𝑇</m:t>
                                    </m:r>
                                  </m:sup>
                                </m:sSubSup>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𝑖</m:t>
                                    </m:r>
                                  </m:sub>
                                </m:sSub>
                              </m:e>
                            </m:mr>
                            <m:mr>
                              <m:e>
                                <m:sSubSup>
                                  <m:sSubSupPr>
                                    <m:ctrlPr>
                                      <a:rPr lang="en-US" i="1">
                                        <a:latin typeface="Cambria Math" panose="02040503050406030204" pitchFamily="18" charset="0"/>
                                      </a:rPr>
                                    </m:ctrlPr>
                                  </m:sSubSupPr>
                                  <m:e>
                                    <m:r>
                                      <a:rPr lang="en-US" b="1" i="1" smtClean="0">
                                        <a:latin typeface="Cambria Math" panose="02040503050406030204" pitchFamily="18" charset="0"/>
                                      </a:rPr>
                                      <m:t>𝒑</m:t>
                                    </m:r>
                                  </m:e>
                                  <m:sub>
                                    <m:r>
                                      <a:rPr lang="en-US" i="1">
                                        <a:latin typeface="Cambria Math" panose="02040503050406030204" pitchFamily="18" charset="0"/>
                                      </a:rPr>
                                      <m:t>𝑐</m:t>
                                    </m:r>
                                  </m:sub>
                                  <m:sup>
                                    <m:r>
                                      <m:rPr>
                                        <m:sty m:val="p"/>
                                      </m:rPr>
                                      <a:rPr lang="en-US" i="1">
                                        <a:latin typeface="Cambria Math" panose="02040503050406030204" pitchFamily="18" charset="0"/>
                                      </a:rPr>
                                      <m:t>start</m:t>
                                    </m:r>
                                  </m:sup>
                                </m:sSubSup>
                                <m:r>
                                  <a:rPr lang="en-US" b="0" i="1" smtClean="0">
                                    <a:latin typeface="Cambria Math" panose="02040503050406030204" pitchFamily="18" charset="0"/>
                                  </a:rPr>
                                  <m:t>=</m:t>
                                </m:r>
                                <m:r>
                                  <m:rPr>
                                    <m:sty m:val="p"/>
                                  </m:rPr>
                                  <a:rPr lang="en-US" b="0" i="1" smtClean="0">
                                    <a:latin typeface="Cambria Math" panose="02040503050406030204" pitchFamily="18" charset="0"/>
                                  </a:rPr>
                                  <m:t>softmax</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i="1">
                                        <a:latin typeface="Cambria Math" panose="02040503050406030204" pitchFamily="18" charset="0"/>
                                      </a:rPr>
                                      <m:t>𝑐</m:t>
                                    </m:r>
                                    <m:r>
                                      <a:rPr lang="en-US" i="1">
                                        <a:latin typeface="Cambria Math" panose="02040503050406030204" pitchFamily="18" charset="0"/>
                                      </a:rPr>
                                      <m:t>,1</m:t>
                                    </m:r>
                                  </m:sub>
                                  <m:sup>
                                    <m:r>
                                      <m:rPr>
                                        <m:sty m:val="p"/>
                                      </m:rPr>
                                      <a:rPr lang="en-US" i="1">
                                        <a:latin typeface="Cambria Math" panose="02040503050406030204" pitchFamily="18" charset="0"/>
                                      </a:rPr>
                                      <m:t>start</m:t>
                                    </m:r>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𝑖</m:t>
                                    </m:r>
                                  </m:sub>
                                  <m:sup>
                                    <m:r>
                                      <m:rPr>
                                        <m:sty m:val="p"/>
                                      </m:rPr>
                                      <a:rPr lang="en-US" i="1">
                                        <a:latin typeface="Cambria Math" panose="02040503050406030204" pitchFamily="18" charset="0"/>
                                      </a:rPr>
                                      <m:t>start</m:t>
                                    </m:r>
                                  </m:sup>
                                </m:sSubSup>
                                <m:r>
                                  <a:rPr lang="en-US" b="0" i="1" smtClean="0">
                                    <a:latin typeface="Cambria Math" panose="02040503050406030204" pitchFamily="18" charset="0"/>
                                  </a:rPr>
                                  <m:t>,…])</m:t>
                                </m:r>
                              </m:e>
                            </m:mr>
                          </m:m>
                        </m:e>
                      </m:d>
                    </m:oMath>
                  </m:oMathPara>
                </a14:m>
                <a:endParaRPr lang="en-US" dirty="0"/>
              </a:p>
              <a:p>
                <a:pPr marL="0" indent="0">
                  <a:buNone/>
                </a:pPr>
                <a:endParaRPr lang="en-US" sz="400" dirty="0"/>
              </a:p>
              <a:p>
                <a:pPr lvl="1">
                  <a:buFontTx/>
                  <a:buChar char="-"/>
                </a:pP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0" i="1" smtClean="0">
                            <a:latin typeface="Cambria Math" panose="02040503050406030204" pitchFamily="18" charset="0"/>
                          </a:rPr>
                          <m:t>𝑠</m:t>
                        </m:r>
                      </m:sub>
                    </m:sSub>
                  </m:oMath>
                </a14:m>
                <a:r>
                  <a:rPr lang="en-US" dirty="0"/>
                  <a:t>: weight matrix parameter in the start classifier</a:t>
                </a:r>
              </a:p>
              <a:p>
                <a:pPr lvl="1">
                  <a:buFontTx/>
                  <a:buChar char="-"/>
                </a:pP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𝒑</m:t>
                        </m:r>
                      </m:e>
                      <m:sub>
                        <m:r>
                          <a:rPr lang="en-US" i="1">
                            <a:latin typeface="Cambria Math" panose="02040503050406030204" pitchFamily="18" charset="0"/>
                          </a:rPr>
                          <m:t>𝑐</m:t>
                        </m:r>
                      </m:sub>
                      <m:sup>
                        <m:r>
                          <m:rPr>
                            <m:sty m:val="p"/>
                          </m:rPr>
                          <a:rPr lang="en-US" i="1">
                            <a:latin typeface="Cambria Math" panose="02040503050406030204" pitchFamily="18" charset="0"/>
                          </a:rPr>
                          <m:t>start</m:t>
                        </m:r>
                      </m:sup>
                    </m:sSubSup>
                  </m:oMath>
                </a14:m>
                <a:r>
                  <a:rPr lang="en-US" dirty="0"/>
                  <a:t>: estimated answer start probability over all words in segment </a:t>
                </a:r>
                <a14:m>
                  <m:oMath xmlns:m="http://schemas.openxmlformats.org/officeDocument/2006/math">
                    <m:r>
                      <a:rPr lang="en-US" i="1">
                        <a:latin typeface="Cambria Math" panose="02040503050406030204" pitchFamily="18" charset="0"/>
                      </a:rPr>
                      <m:t>𝑐</m:t>
                    </m:r>
                  </m:oMath>
                </a14:m>
                <a:endParaRPr lang="en-US" dirty="0"/>
              </a:p>
              <a:p>
                <a:pPr lvl="1">
                  <a:buFontTx/>
                  <a:buChar char="-"/>
                </a:pPr>
                <a14:m>
                  <m:oMath xmlns:m="http://schemas.openxmlformats.org/officeDocument/2006/math">
                    <m:sSubSup>
                      <m:sSubSupPr>
                        <m:ctrlPr>
                          <a:rPr lang="en-US" i="1">
                            <a:latin typeface="Cambria Math" panose="02040503050406030204" pitchFamily="18" charset="0"/>
                          </a:rPr>
                        </m:ctrlPr>
                      </m:sSubSupPr>
                      <m:e>
                        <m:r>
                          <a:rPr lang="en-US" altLang="zh-CN" b="0" i="1" smtClean="0">
                            <a:latin typeface="Cambria Math" panose="02040503050406030204" pitchFamily="18" charset="0"/>
                          </a:rPr>
                          <m:t>𝑝</m:t>
                        </m:r>
                      </m:e>
                      <m:sub>
                        <m:r>
                          <a:rPr lang="en-US" i="1">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m:rPr>
                            <m:sty m:val="p"/>
                          </m:rPr>
                          <a:rPr lang="en-US" i="1">
                            <a:latin typeface="Cambria Math" panose="02040503050406030204" pitchFamily="18" charset="0"/>
                          </a:rPr>
                          <m:t>start</m:t>
                        </m:r>
                      </m:sup>
                    </m:sSubSup>
                  </m:oMath>
                </a14:m>
                <a:r>
                  <a:rPr lang="en-US" dirty="0"/>
                  <a:t>:</a:t>
                </a:r>
                <a:r>
                  <a:rPr lang="zh-CN" altLang="en-US" dirty="0"/>
                  <a:t> </a:t>
                </a:r>
                <a:r>
                  <a:rPr lang="en-US" altLang="zh-CN" dirty="0"/>
                  <a:t>answer</a:t>
                </a:r>
                <a:r>
                  <a:rPr lang="zh-CN" altLang="en-US" dirty="0"/>
                  <a:t> </a:t>
                </a:r>
                <a:r>
                  <a:rPr lang="en-US" altLang="zh-CN" dirty="0"/>
                  <a:t>start</a:t>
                </a:r>
                <a:r>
                  <a:rPr lang="zh-CN" altLang="en-US" dirty="0"/>
                  <a:t> </a:t>
                </a:r>
                <a:r>
                  <a:rPr lang="en-US" altLang="zh-CN" dirty="0"/>
                  <a:t>probability</a:t>
                </a:r>
                <a:r>
                  <a:rPr lang="zh-CN" altLang="en-US" dirty="0"/>
                  <a:t> </a:t>
                </a:r>
                <a:r>
                  <a:rPr lang="en-US" altLang="zh-CN" dirty="0"/>
                  <a:t>of</a:t>
                </a:r>
                <a:r>
                  <a:rPr lang="zh-CN" altLang="en-US" dirty="0"/>
                  <a:t> </a:t>
                </a:r>
                <a:r>
                  <a:rPr lang="en-US" altLang="zh-CN" dirty="0"/>
                  <a:t>the</a:t>
                </a:r>
                <a:r>
                  <a:rPr lang="zh-CN" altLang="en-US" dirty="0"/>
                  <a:t>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word in segment </a:t>
                </a:r>
                <a14:m>
                  <m:oMath xmlns:m="http://schemas.openxmlformats.org/officeDocument/2006/math">
                    <m:r>
                      <a:rPr lang="en-US" i="1">
                        <a:latin typeface="Cambria Math" panose="02040503050406030204" pitchFamily="18" charset="0"/>
                      </a:rPr>
                      <m:t>𝑐</m:t>
                    </m:r>
                  </m:oMath>
                </a14:m>
                <a:endParaRPr lang="en-US" dirty="0"/>
              </a:p>
            </p:txBody>
          </p:sp>
        </mc:Choice>
        <mc:Fallback xmlns="">
          <p:sp>
            <p:nvSpPr>
              <p:cNvPr id="3" name="Content Placeholder 2">
                <a:extLst>
                  <a:ext uri="{FF2B5EF4-FFF2-40B4-BE49-F238E27FC236}">
                    <a16:creationId xmlns:a16="http://schemas.microsoft.com/office/drawing/2014/main" id="{5C81079D-C09F-4742-A0B4-6308187BE3DA}"/>
                  </a:ext>
                </a:extLst>
              </p:cNvPr>
              <p:cNvSpPr>
                <a:spLocks noGrp="1" noRot="1" noChangeAspect="1" noMove="1" noResize="1" noEditPoints="1" noAdjustHandles="1" noChangeArrowheads="1" noChangeShapeType="1" noTextEdit="1"/>
              </p:cNvSpPr>
              <p:nvPr>
                <p:ph idx="1"/>
              </p:nvPr>
            </p:nvSpPr>
            <p:spPr>
              <a:blipFill>
                <a:blip r:embed="rId2"/>
                <a:stretch>
                  <a:fillRect l="-844" t="-29532" b="-669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22DDB6-C30E-FD4B-8A59-5E0F456C05E5}"/>
              </a:ext>
            </a:extLst>
          </p:cNvPr>
          <p:cNvSpPr>
            <a:spLocks noGrp="1"/>
          </p:cNvSpPr>
          <p:nvPr>
            <p:ph type="sldNum" sz="quarter" idx="12"/>
          </p:nvPr>
        </p:nvSpPr>
        <p:spPr/>
        <p:txBody>
          <a:bodyPr/>
          <a:lstStyle/>
          <a:p>
            <a:fld id="{227ABC26-8E14-9145-A31B-43C6AB38034C}" type="slidenum">
              <a:rPr lang="en-US" smtClean="0"/>
              <a:t>7</a:t>
            </a:fld>
            <a:endParaRPr lang="en-US"/>
          </a:p>
        </p:txBody>
      </p:sp>
    </p:spTree>
    <p:extLst>
      <p:ext uri="{BB962C8B-B14F-4D97-AF65-F5344CB8AC3E}">
        <p14:creationId xmlns:p14="http://schemas.microsoft.com/office/powerpoint/2010/main" val="318757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9DB6-76F2-D746-ADFB-1B06C77CF2F9}"/>
              </a:ext>
            </a:extLst>
          </p:cNvPr>
          <p:cNvSpPr>
            <a:spLocks noGrp="1"/>
          </p:cNvSpPr>
          <p:nvPr>
            <p:ph type="title"/>
          </p:nvPr>
        </p:nvSpPr>
        <p:spPr/>
        <p:txBody>
          <a:bodyPr/>
          <a:lstStyle/>
          <a:p>
            <a:r>
              <a:rPr lang="en-US" altLang="zh-CN" dirty="0"/>
              <a:t>Answer</a:t>
            </a:r>
            <a:r>
              <a:rPr lang="zh-CN" altLang="en-US" dirty="0"/>
              <a:t> </a:t>
            </a:r>
            <a:r>
              <a:rPr lang="en-US" altLang="zh-CN" dirty="0"/>
              <a:t>Extractor:</a:t>
            </a:r>
            <a:r>
              <a:rPr lang="zh-CN" altLang="en-US" dirty="0"/>
              <a:t> </a:t>
            </a:r>
            <a:r>
              <a:rPr lang="en-US" altLang="zh-CN" dirty="0"/>
              <a:t>Answer</a:t>
            </a:r>
            <a:r>
              <a:rPr lang="zh-CN" altLang="en-US" dirty="0"/>
              <a:t> </a:t>
            </a:r>
            <a:r>
              <a:rPr lang="en-US" altLang="zh-CN" dirty="0"/>
              <a:t>End</a:t>
            </a:r>
            <a:r>
              <a:rPr lang="zh-CN" altLang="en-US" dirty="0"/>
              <a:t> </a:t>
            </a:r>
            <a:r>
              <a:rPr lang="en-US" altLang="zh-CN" dirty="0"/>
              <a:t>Classifier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8F3C4C-1530-DD40-B0EF-540CE1CC60D2}"/>
                  </a:ext>
                </a:extLst>
              </p:cNvPr>
              <p:cNvSpPr>
                <a:spLocks noGrp="1"/>
              </p:cNvSpPr>
              <p:nvPr>
                <p:ph idx="1"/>
              </p:nvPr>
            </p:nvSpPr>
            <p:spPr/>
            <p:txBody>
              <a:bodyPr>
                <a:normAutofit fontScale="92500"/>
              </a:bodyPr>
              <a:lstStyle/>
              <a:p>
                <a:r>
                  <a:rPr lang="en-US" altLang="zh-CN" dirty="0">
                    <a:solidFill>
                      <a:srgbClr val="C00000"/>
                    </a:solidFill>
                  </a:rPr>
                  <a:t>Answer</a:t>
                </a:r>
                <a:r>
                  <a:rPr lang="zh-CN" altLang="en-US" dirty="0">
                    <a:solidFill>
                      <a:srgbClr val="C00000"/>
                    </a:solidFill>
                  </a:rPr>
                  <a:t> </a:t>
                </a:r>
                <a:r>
                  <a:rPr lang="en-US" altLang="zh-CN" dirty="0">
                    <a:solidFill>
                      <a:srgbClr val="C00000"/>
                    </a:solidFill>
                  </a:rPr>
                  <a:t>e</a:t>
                </a:r>
                <a:r>
                  <a:rPr lang="en-US" dirty="0">
                    <a:solidFill>
                      <a:srgbClr val="C00000"/>
                    </a:solidFill>
                  </a:rPr>
                  <a:t>nd classifier</a:t>
                </a:r>
                <a:r>
                  <a:rPr lang="en-US" dirty="0"/>
                  <a:t>: whether the </a:t>
                </a:r>
                <a14:m>
                  <m:oMath xmlns:m="http://schemas.openxmlformats.org/officeDocument/2006/math">
                    <m:r>
                      <a:rPr lang="en-US" b="0" i="1" smtClean="0">
                        <a:latin typeface="Cambria Math" panose="02040503050406030204" pitchFamily="18" charset="0"/>
                      </a:rPr>
                      <m:t>𝑗</m:t>
                    </m:r>
                  </m:oMath>
                </a14:m>
                <a:r>
                  <a:rPr lang="en-US" dirty="0"/>
                  <a:t>-</a:t>
                </a:r>
                <a:r>
                  <a:rPr lang="en-US" dirty="0" err="1"/>
                  <a:t>th</a:t>
                </a:r>
                <a:r>
                  <a:rPr lang="en-US" dirty="0"/>
                  <a:t> word is the end of the answer span</a:t>
                </a:r>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𝒑</m:t>
                          </m:r>
                        </m:e>
                        <m:sub>
                          <m:r>
                            <a:rPr lang="en-US" i="1">
                              <a:latin typeface="Cambria Math" panose="02040503050406030204" pitchFamily="18" charset="0"/>
                            </a:rPr>
                            <m:t>𝑐</m:t>
                          </m:r>
                        </m:sub>
                        <m:sup>
                          <m:r>
                            <m:rPr>
                              <m:sty m:val="p"/>
                            </m:rPr>
                            <a:rPr lang="en-US" i="1">
                              <a:latin typeface="Cambria Math" panose="02040503050406030204" pitchFamily="18" charset="0"/>
                            </a:rPr>
                            <m:t>end</m:t>
                          </m:r>
                        </m:sup>
                      </m:sSubSup>
                      <m:r>
                        <a:rPr lang="en-US" i="1">
                          <a:latin typeface="Cambria Math" panose="02040503050406030204" pitchFamily="18" charset="0"/>
                        </a:rPr>
                        <m:t>=</m:t>
                      </m:r>
                      <m:r>
                        <m:rPr>
                          <m:sty m:val="p"/>
                        </m:rPr>
                        <a:rPr lang="en-US" i="1">
                          <a:latin typeface="Cambria Math" panose="02040503050406030204" pitchFamily="18" charset="0"/>
                        </a:rPr>
                        <m:t>softmax</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1" smtClean="0">
                              <a:latin typeface="Cambria Math" panose="02040503050406030204" pitchFamily="18" charset="0"/>
                            </a:rPr>
                            <m:t>𝒘</m:t>
                          </m:r>
                        </m:e>
                        <m:sub>
                          <m:r>
                            <a:rPr lang="en-US" i="1">
                              <a:latin typeface="Cambria Math" panose="02040503050406030204" pitchFamily="18" charset="0"/>
                            </a:rPr>
                            <m:t>𝑒</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𝑐</m:t>
                          </m:r>
                          <m:r>
                            <a:rPr lang="en-US" i="1">
                              <a:latin typeface="Cambria Math" panose="02040503050406030204" pitchFamily="18" charset="0"/>
                            </a:rPr>
                            <m:t>,1</m:t>
                          </m:r>
                        </m:sub>
                      </m:sSub>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b="1" i="1" smtClean="0">
                              <a:latin typeface="Cambria Math" panose="02040503050406030204" pitchFamily="18" charset="0"/>
                            </a:rPr>
                            <m:t>𝒘</m:t>
                          </m:r>
                        </m:e>
                        <m:sub>
                          <m:r>
                            <a:rPr lang="en-US" i="1">
                              <a:latin typeface="Cambria Math" panose="02040503050406030204" pitchFamily="18" charset="0"/>
                            </a:rPr>
                            <m:t>𝑒</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𝑗</m:t>
                          </m:r>
                        </m:sub>
                      </m:sSub>
                      <m:r>
                        <a:rPr lang="en-US" i="1">
                          <a:latin typeface="Cambria Math" panose="02040503050406030204" pitchFamily="18" charset="0"/>
                        </a:rPr>
                        <m:t>,…])</m:t>
                      </m:r>
                    </m:oMath>
                  </m:oMathPara>
                </a14:m>
                <a:endParaRPr lang="en-US" dirty="0"/>
              </a:p>
              <a:p>
                <a:pPr lvl="1">
                  <a:buFontTx/>
                  <a:buChar char="-"/>
                </a:pPr>
                <a14:m>
                  <m:oMath xmlns:m="http://schemas.openxmlformats.org/officeDocument/2006/math">
                    <m:sSub>
                      <m:sSubPr>
                        <m:ctrlPr>
                          <a:rPr lang="en-US" i="1">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𝒘</m:t>
                        </m:r>
                      </m:e>
                      <m:sub>
                        <m:r>
                          <a:rPr lang="en-US" altLang="zh-CN" b="0" i="1" smtClean="0">
                            <a:solidFill>
                              <a:prstClr val="black"/>
                            </a:solidFill>
                            <a:latin typeface="Cambria Math" panose="02040503050406030204" pitchFamily="18" charset="0"/>
                          </a:rPr>
                          <m:t>𝑒</m:t>
                        </m:r>
                      </m:sub>
                    </m:sSub>
                  </m:oMath>
                </a14:m>
                <a:r>
                  <a:rPr lang="en-US" dirty="0">
                    <a:solidFill>
                      <a:prstClr val="black"/>
                    </a:solidFill>
                  </a:rPr>
                  <a:t>: weight matrix parameter in the </a:t>
                </a:r>
                <a:r>
                  <a:rPr lang="en-US" altLang="zh-CN" dirty="0">
                    <a:solidFill>
                      <a:prstClr val="black"/>
                    </a:solidFill>
                  </a:rPr>
                  <a:t>end</a:t>
                </a:r>
                <a:r>
                  <a:rPr lang="en-US" dirty="0">
                    <a:solidFill>
                      <a:prstClr val="black"/>
                    </a:solidFill>
                  </a:rPr>
                  <a:t> classifier</a:t>
                </a:r>
              </a:p>
              <a:p>
                <a:pPr lvl="1">
                  <a:buFontTx/>
                  <a:buChar char="-"/>
                </a:pPr>
                <a14:m>
                  <m:oMath xmlns:m="http://schemas.openxmlformats.org/officeDocument/2006/math">
                    <m:sSubSup>
                      <m:sSubSupPr>
                        <m:ctrlPr>
                          <a:rPr lang="en-US" i="1">
                            <a:solidFill>
                              <a:prstClr val="black"/>
                            </a:solidFill>
                            <a:latin typeface="Cambria Math" panose="02040503050406030204" pitchFamily="18" charset="0"/>
                          </a:rPr>
                        </m:ctrlPr>
                      </m:sSubSupPr>
                      <m:e>
                        <m:r>
                          <a:rPr lang="en-US" b="1" i="1">
                            <a:solidFill>
                              <a:prstClr val="black"/>
                            </a:solidFill>
                            <a:latin typeface="Cambria Math" panose="02040503050406030204" pitchFamily="18" charset="0"/>
                          </a:rPr>
                          <m:t>𝒑</m:t>
                        </m:r>
                      </m:e>
                      <m:sub>
                        <m:r>
                          <a:rPr lang="en-US" i="1">
                            <a:solidFill>
                              <a:prstClr val="black"/>
                            </a:solidFill>
                            <a:latin typeface="Cambria Math" panose="02040503050406030204" pitchFamily="18" charset="0"/>
                          </a:rPr>
                          <m:t>𝑐</m:t>
                        </m:r>
                      </m:sub>
                      <m:sup>
                        <m:r>
                          <m:rPr>
                            <m:sty m:val="p"/>
                          </m:rPr>
                          <a:rPr lang="en-US" altLang="zh-CN" b="0" i="1" smtClean="0">
                            <a:solidFill>
                              <a:prstClr val="black"/>
                            </a:solidFill>
                            <a:latin typeface="Cambria Math" panose="02040503050406030204" pitchFamily="18" charset="0"/>
                          </a:rPr>
                          <m:t>end</m:t>
                        </m:r>
                      </m:sup>
                    </m:sSubSup>
                  </m:oMath>
                </a14:m>
                <a:r>
                  <a:rPr lang="en-US" dirty="0">
                    <a:solidFill>
                      <a:prstClr val="black"/>
                    </a:solidFill>
                  </a:rPr>
                  <a:t>: estimated answer </a:t>
                </a:r>
                <a:r>
                  <a:rPr lang="en-US" altLang="zh-CN" dirty="0">
                    <a:solidFill>
                      <a:prstClr val="black"/>
                    </a:solidFill>
                  </a:rPr>
                  <a:t>end</a:t>
                </a:r>
                <a:r>
                  <a:rPr lang="en-US" dirty="0">
                    <a:solidFill>
                      <a:prstClr val="black"/>
                    </a:solidFill>
                  </a:rPr>
                  <a:t> probability over all words in segment </a:t>
                </a:r>
                <a14:m>
                  <m:oMath xmlns:m="http://schemas.openxmlformats.org/officeDocument/2006/math">
                    <m:r>
                      <a:rPr lang="en-US" i="1">
                        <a:solidFill>
                          <a:prstClr val="black"/>
                        </a:solidFill>
                        <a:latin typeface="Cambria Math" panose="02040503050406030204" pitchFamily="18" charset="0"/>
                      </a:rPr>
                      <m:t>𝑐</m:t>
                    </m:r>
                  </m:oMath>
                </a14:m>
                <a:endParaRPr lang="en-US" dirty="0">
                  <a:solidFill>
                    <a:prstClr val="black"/>
                  </a:solidFill>
                </a:endParaRPr>
              </a:p>
              <a:p>
                <a:pPr lvl="1">
                  <a:buFontTx/>
                  <a:buChar char="-"/>
                </a:pPr>
                <a14:m>
                  <m:oMath xmlns:m="http://schemas.openxmlformats.org/officeDocument/2006/math">
                    <m:sSubSup>
                      <m:sSubSupPr>
                        <m:ctrlPr>
                          <a:rPr lang="en-US"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𝑐</m:t>
                        </m:r>
                        <m:r>
                          <a:rPr lang="en-US" altLang="zh-CN" i="1">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𝑗</m:t>
                        </m:r>
                      </m:sub>
                      <m:sup>
                        <m:r>
                          <m:rPr>
                            <m:sty m:val="p"/>
                          </m:rPr>
                          <a:rPr lang="en-US" altLang="zh-CN" b="0" i="1" smtClean="0">
                            <a:solidFill>
                              <a:prstClr val="black"/>
                            </a:solidFill>
                            <a:latin typeface="Cambria Math" panose="02040503050406030204" pitchFamily="18" charset="0"/>
                          </a:rPr>
                          <m:t>end</m:t>
                        </m:r>
                      </m:sup>
                    </m:sSubSup>
                  </m:oMath>
                </a14:m>
                <a:r>
                  <a:rPr lang="en-US" dirty="0">
                    <a:solidFill>
                      <a:prstClr val="black"/>
                    </a:solidFill>
                  </a:rPr>
                  <a:t>:</a:t>
                </a:r>
                <a:r>
                  <a:rPr lang="zh-CN" altLang="en-US" dirty="0">
                    <a:solidFill>
                      <a:prstClr val="black"/>
                    </a:solidFill>
                  </a:rPr>
                  <a:t> </a:t>
                </a:r>
                <a:r>
                  <a:rPr lang="en-US" altLang="zh-CN" dirty="0">
                    <a:solidFill>
                      <a:prstClr val="black"/>
                    </a:solidFill>
                  </a:rPr>
                  <a:t>answer</a:t>
                </a:r>
                <a:r>
                  <a:rPr lang="zh-CN" altLang="en-US" dirty="0">
                    <a:solidFill>
                      <a:prstClr val="black"/>
                    </a:solidFill>
                  </a:rPr>
                  <a:t> </a:t>
                </a:r>
                <a:r>
                  <a:rPr lang="en-US" altLang="zh-CN" dirty="0">
                    <a:solidFill>
                      <a:prstClr val="black"/>
                    </a:solidFill>
                  </a:rPr>
                  <a:t>end</a:t>
                </a:r>
                <a:r>
                  <a:rPr lang="zh-CN" altLang="en-US" dirty="0">
                    <a:solidFill>
                      <a:prstClr val="black"/>
                    </a:solidFill>
                  </a:rPr>
                  <a:t> </a:t>
                </a:r>
                <a:r>
                  <a:rPr lang="en-US" altLang="zh-CN" dirty="0">
                    <a:solidFill>
                      <a:prstClr val="black"/>
                    </a:solidFill>
                  </a:rPr>
                  <a:t>probability</a:t>
                </a:r>
                <a:r>
                  <a:rPr lang="zh-CN" altLang="en-US" dirty="0">
                    <a:solidFill>
                      <a:prstClr val="black"/>
                    </a:solidFill>
                  </a:rPr>
                  <a:t> </a:t>
                </a:r>
                <a:r>
                  <a:rPr lang="en-US" altLang="zh-CN" dirty="0">
                    <a:solidFill>
                      <a:prstClr val="black"/>
                    </a:solidFill>
                  </a:rPr>
                  <a:t>of</a:t>
                </a:r>
                <a:r>
                  <a:rPr lang="zh-CN" altLang="en-US" dirty="0">
                    <a:solidFill>
                      <a:prstClr val="black"/>
                    </a:solidFill>
                  </a:rPr>
                  <a:t> </a:t>
                </a:r>
                <a:r>
                  <a:rPr lang="en-US" altLang="zh-CN" dirty="0">
                    <a:solidFill>
                      <a:prstClr val="black"/>
                    </a:solidFill>
                  </a:rPr>
                  <a:t>the</a:t>
                </a:r>
                <a:r>
                  <a:rPr lang="zh-CN" altLang="en-US" dirty="0">
                    <a:solidFill>
                      <a:prstClr val="black"/>
                    </a:solidFill>
                  </a:rPr>
                  <a:t> </a:t>
                </a:r>
                <a14:m>
                  <m:oMath xmlns:m="http://schemas.openxmlformats.org/officeDocument/2006/math">
                    <m:r>
                      <a:rPr lang="en-US" altLang="zh-CN" b="0" i="1" smtClean="0">
                        <a:solidFill>
                          <a:prstClr val="black"/>
                        </a:solidFill>
                        <a:latin typeface="Cambria Math" panose="02040503050406030204" pitchFamily="18" charset="0"/>
                      </a:rPr>
                      <m:t>𝑗</m:t>
                    </m:r>
                  </m:oMath>
                </a14:m>
                <a:r>
                  <a:rPr lang="en-US" dirty="0">
                    <a:solidFill>
                      <a:prstClr val="black"/>
                    </a:solidFill>
                  </a:rPr>
                  <a:t>-</a:t>
                </a:r>
                <a:r>
                  <a:rPr lang="en-US" dirty="0" err="1">
                    <a:solidFill>
                      <a:prstClr val="black"/>
                    </a:solidFill>
                  </a:rPr>
                  <a:t>th</a:t>
                </a:r>
                <a:r>
                  <a:rPr lang="en-US" dirty="0">
                    <a:solidFill>
                      <a:prstClr val="black"/>
                    </a:solidFill>
                  </a:rPr>
                  <a:t> word in segment </a:t>
                </a:r>
                <a14:m>
                  <m:oMath xmlns:m="http://schemas.openxmlformats.org/officeDocument/2006/math">
                    <m:r>
                      <a:rPr lang="en-US" i="1">
                        <a:solidFill>
                          <a:prstClr val="black"/>
                        </a:solidFill>
                        <a:latin typeface="Cambria Math" panose="02040503050406030204" pitchFamily="18" charset="0"/>
                      </a:rPr>
                      <m:t>𝑐</m:t>
                    </m:r>
                  </m:oMath>
                </a14:m>
                <a:endParaRPr lang="en-US" dirty="0">
                  <a:solidFill>
                    <a:prstClr val="black"/>
                  </a:solidFill>
                </a:endParaRPr>
              </a:p>
              <a:p>
                <a:r>
                  <a:rPr lang="en-US" altLang="zh-CN" dirty="0">
                    <a:solidFill>
                      <a:prstClr val="black"/>
                    </a:solidFill>
                  </a:rPr>
                  <a:t>Span </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𝑖</m:t>
                        </m:r>
                      </m:e>
                      <m:sup>
                        <m:r>
                          <a:rPr lang="zh-CN" altLang="en-US" i="1">
                            <a:solidFill>
                              <a:prstClr val="black"/>
                            </a:solidFill>
                            <a:latin typeface="Cambria Math" panose="02040503050406030204" pitchFamily="18" charset="0"/>
                          </a:rPr>
                          <m:t>∗</m:t>
                        </m:r>
                      </m:sup>
                    </m:sSup>
                    <m:r>
                      <a:rPr lang="en-US" altLang="zh-CN" b="0" i="1" smtClean="0">
                        <a:solidFill>
                          <a:prstClr val="black"/>
                        </a:solidFill>
                        <a:latin typeface="Cambria Math" panose="02040503050406030204" pitchFamily="18" charset="0"/>
                      </a:rPr>
                      <m:t>,</m:t>
                    </m:r>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𝑗</m:t>
                        </m:r>
                      </m:e>
                      <m:sup>
                        <m:r>
                          <a:rPr lang="zh-CN" altLang="en-US" i="1">
                            <a:solidFill>
                              <a:prstClr val="black"/>
                            </a:solidFill>
                            <a:latin typeface="Cambria Math" panose="02040503050406030204" pitchFamily="18" charset="0"/>
                          </a:rPr>
                          <m:t>∗</m:t>
                        </m:r>
                      </m:sup>
                    </m:sSup>
                    <m:r>
                      <a:rPr lang="en-US" altLang="zh-CN" b="0" i="0" smtClean="0">
                        <a:solidFill>
                          <a:prstClr val="black"/>
                        </a:solidFill>
                        <a:latin typeface="Cambria Math" panose="02040503050406030204" pitchFamily="18" charset="0"/>
                      </a:rPr>
                      <m:t>)</m:t>
                    </m:r>
                  </m:oMath>
                </a14:m>
                <a:r>
                  <a:rPr lang="en-US" altLang="zh-CN" dirty="0"/>
                  <a:t>: true</a:t>
                </a:r>
                <a:r>
                  <a:rPr lang="zh-CN" altLang="en-US" dirty="0"/>
                  <a:t> </a:t>
                </a:r>
                <a:r>
                  <a:rPr lang="en-US" altLang="zh-CN" dirty="0"/>
                  <a:t>answer</a:t>
                </a:r>
                <a:r>
                  <a:rPr lang="zh-CN" altLang="en-US" dirty="0"/>
                  <a:t> </a:t>
                </a:r>
                <a:r>
                  <a:rPr lang="en-US" altLang="zh-CN" dirty="0"/>
                  <a:t>span starting at </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𝑖</m:t>
                        </m:r>
                      </m:e>
                      <m:sup>
                        <m:r>
                          <a:rPr lang="zh-CN" altLang="en-US" i="1">
                            <a:solidFill>
                              <a:prstClr val="black"/>
                            </a:solidFill>
                            <a:latin typeface="Cambria Math" panose="02040503050406030204" pitchFamily="18" charset="0"/>
                          </a:rPr>
                          <m:t>∗</m:t>
                        </m:r>
                      </m:sup>
                    </m:sSup>
                  </m:oMath>
                </a14:m>
                <a:r>
                  <a:rPr lang="en-US" altLang="zh-CN" dirty="0"/>
                  <a:t>-</a:t>
                </a:r>
                <a:r>
                  <a:rPr lang="en-US" altLang="zh-CN" dirty="0" err="1"/>
                  <a:t>th</a:t>
                </a:r>
                <a:r>
                  <a:rPr lang="en-US" altLang="zh-CN" dirty="0"/>
                  <a:t> word and ending at </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𝑗</m:t>
                        </m:r>
                      </m:e>
                      <m:sup>
                        <m:r>
                          <a:rPr lang="zh-CN" altLang="en-US" i="1">
                            <a:solidFill>
                              <a:prstClr val="black"/>
                            </a:solidFill>
                            <a:latin typeface="Cambria Math" panose="02040503050406030204" pitchFamily="18" charset="0"/>
                          </a:rPr>
                          <m:t>∗</m:t>
                        </m:r>
                      </m:sup>
                    </m:sSup>
                  </m:oMath>
                </a14:m>
                <a:r>
                  <a:rPr lang="en-US" altLang="zh-CN" dirty="0"/>
                  <a:t>-</a:t>
                </a:r>
                <a:r>
                  <a:rPr lang="en-US" altLang="zh-CN" dirty="0" err="1"/>
                  <a:t>th</a:t>
                </a:r>
                <a:r>
                  <a:rPr lang="en-US" altLang="zh-CN" dirty="0"/>
                  <a:t> word</a:t>
                </a:r>
                <a:r>
                  <a:rPr lang="zh-CN" altLang="en-US" dirty="0"/>
                  <a:t> </a:t>
                </a:r>
                <a:r>
                  <a:rPr lang="en-US" altLang="zh-CN" dirty="0"/>
                  <a:t>in segment </a:t>
                </a:r>
                <a14:m>
                  <m:oMath xmlns:m="http://schemas.openxmlformats.org/officeDocument/2006/math">
                    <m:r>
                      <a:rPr lang="en-US" i="1">
                        <a:solidFill>
                          <a:prstClr val="black"/>
                        </a:solidFill>
                        <a:latin typeface="Cambria Math" panose="02040503050406030204" pitchFamily="18" charset="0"/>
                      </a:rPr>
                      <m:t>𝑐</m:t>
                    </m:r>
                  </m:oMath>
                </a14:m>
                <a:endParaRPr lang="en-US" altLang="zh-CN" dirty="0"/>
              </a:p>
              <a:p>
                <a:r>
                  <a:rPr lang="en-US" altLang="zh-CN" dirty="0"/>
                  <a:t>Supervised</a:t>
                </a:r>
                <a:r>
                  <a:rPr lang="zh-CN" altLang="en-US" dirty="0"/>
                  <a:t> </a:t>
                </a:r>
                <a:r>
                  <a:rPr lang="en-US" altLang="zh-CN" dirty="0"/>
                  <a:t>training:</a:t>
                </a:r>
                <a:r>
                  <a:rPr lang="zh-CN" altLang="en-US" dirty="0"/>
                  <a:t> </a:t>
                </a:r>
                <a:r>
                  <a:rPr lang="en-US" altLang="zh-CN" dirty="0"/>
                  <a:t>cross-entropy</a:t>
                </a:r>
                <a:r>
                  <a:rPr lang="zh-CN" altLang="en-US" dirty="0"/>
                  <a:t> </a:t>
                </a:r>
                <a:r>
                  <a:rPr lang="en-US" altLang="zh-CN" dirty="0"/>
                  <a:t>loss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m:rPr>
                              <m:sty m:val="p"/>
                            </m:rPr>
                            <a:rPr lang="en-US" i="1">
                              <a:latin typeface="Cambria Math" panose="02040503050406030204" pitchFamily="18" charset="0"/>
                            </a:rPr>
                            <m:t>ans</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𝑐</m:t>
                          </m:r>
                        </m:sub>
                        <m:sup/>
                        <m:e>
                          <m:r>
                            <m:rPr>
                              <m:sty m:val="p"/>
                            </m:rPr>
                            <a:rPr lang="en-US" i="1">
                              <a:latin typeface="Cambria Math" panose="02040503050406030204" pitchFamily="18" charset="0"/>
                            </a:rPr>
                            <m:t>log</m:t>
                          </m:r>
                          <m:sSubSup>
                            <m:sSubSupPr>
                              <m:ctrlPr>
                                <a:rPr lang="en-US"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𝑐</m:t>
                              </m:r>
                              <m:r>
                                <a:rPr lang="en-US" altLang="zh-CN" i="1">
                                  <a:solidFill>
                                    <a:prstClr val="black"/>
                                  </a:solidFill>
                                  <a:latin typeface="Cambria Math" panose="02040503050406030204" pitchFamily="18" charset="0"/>
                                </a:rPr>
                                <m:t>,</m:t>
                              </m:r>
                              <m:sSup>
                                <m:sSupPr>
                                  <m:ctrlPr>
                                    <a:rPr lang="en-US" altLang="zh-CN" i="1" smtClean="0">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𝑖</m:t>
                                  </m:r>
                                </m:e>
                                <m:sup>
                                  <m:r>
                                    <a:rPr lang="zh-CN" altLang="en-US" b="0" i="1" smtClean="0">
                                      <a:solidFill>
                                        <a:prstClr val="black"/>
                                      </a:solidFill>
                                      <a:latin typeface="Cambria Math" panose="02040503050406030204" pitchFamily="18" charset="0"/>
                                    </a:rPr>
                                    <m:t>∗</m:t>
                                  </m:r>
                                </m:sup>
                              </m:sSup>
                            </m:sub>
                            <m:sup>
                              <m:r>
                                <m:rPr>
                                  <m:sty m:val="p"/>
                                </m:rPr>
                                <a:rPr lang="en-US" i="1">
                                  <a:solidFill>
                                    <a:prstClr val="black"/>
                                  </a:solidFill>
                                  <a:latin typeface="Cambria Math" panose="02040503050406030204" pitchFamily="18" charset="0"/>
                                </a:rPr>
                                <m:t>start</m:t>
                              </m:r>
                            </m:sup>
                          </m:sSubSup>
                        </m:e>
                      </m:nary>
                      <m:r>
                        <a:rPr lang="en-US" altLang="zh-CN"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𝑐</m:t>
                          </m:r>
                        </m:sub>
                        <m:sup/>
                        <m:e>
                          <m:r>
                            <m:rPr>
                              <m:sty m:val="p"/>
                            </m:rPr>
                            <a:rPr lang="en-US" i="1">
                              <a:latin typeface="Cambria Math" panose="02040503050406030204" pitchFamily="18" charset="0"/>
                            </a:rPr>
                            <m:t>log</m:t>
                          </m:r>
                          <m:sSubSup>
                            <m:sSubSupPr>
                              <m:ctrlPr>
                                <a:rPr lang="en-US"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𝑐</m:t>
                              </m:r>
                              <m:r>
                                <a:rPr lang="en-US" altLang="zh-CN" i="1">
                                  <a:solidFill>
                                    <a:prstClr val="black"/>
                                  </a:solidFill>
                                  <a:latin typeface="Cambria Math" panose="02040503050406030204" pitchFamily="18" charset="0"/>
                                </a:rPr>
                                <m:t>,</m:t>
                              </m:r>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𝑗</m:t>
                                  </m:r>
                                </m:e>
                                <m:sup>
                                  <m:r>
                                    <a:rPr lang="zh-CN" altLang="en-US" i="1">
                                      <a:solidFill>
                                        <a:prstClr val="black"/>
                                      </a:solidFill>
                                      <a:latin typeface="Cambria Math" panose="02040503050406030204" pitchFamily="18" charset="0"/>
                                    </a:rPr>
                                    <m:t>∗</m:t>
                                  </m:r>
                                </m:sup>
                              </m:sSup>
                            </m:sub>
                            <m:sup>
                              <m:r>
                                <m:rPr>
                                  <m:sty m:val="p"/>
                                </m:rPr>
                                <a:rPr lang="en-US" altLang="zh-CN" b="0" i="1" smtClean="0">
                                  <a:solidFill>
                                    <a:prstClr val="black"/>
                                  </a:solidFill>
                                  <a:latin typeface="Cambria Math" panose="02040503050406030204" pitchFamily="18" charset="0"/>
                                </a:rPr>
                                <m:t>end</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B28F3C4C-1530-DD40-B0EF-540CE1CC60D2}"/>
                  </a:ext>
                </a:extLst>
              </p:cNvPr>
              <p:cNvSpPr>
                <a:spLocks noGrp="1" noRot="1" noChangeAspect="1" noMove="1" noResize="1" noEditPoints="1" noAdjustHandles="1" noChangeArrowheads="1" noChangeShapeType="1" noTextEdit="1"/>
              </p:cNvSpPr>
              <p:nvPr>
                <p:ph idx="1"/>
              </p:nvPr>
            </p:nvSpPr>
            <p:spPr>
              <a:blipFill>
                <a:blip r:embed="rId2"/>
                <a:stretch>
                  <a:fillRect l="-844" t="-2339" r="-121" b="-432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330D95E-0755-7840-9FAF-3DB654FB934F}"/>
              </a:ext>
            </a:extLst>
          </p:cNvPr>
          <p:cNvSpPr>
            <a:spLocks noGrp="1"/>
          </p:cNvSpPr>
          <p:nvPr>
            <p:ph type="sldNum" sz="quarter" idx="12"/>
          </p:nvPr>
        </p:nvSpPr>
        <p:spPr/>
        <p:txBody>
          <a:bodyPr/>
          <a:lstStyle/>
          <a:p>
            <a:fld id="{227ABC26-8E14-9145-A31B-43C6AB38034C}" type="slidenum">
              <a:rPr lang="en-US" smtClean="0"/>
              <a:t>8</a:t>
            </a:fld>
            <a:endParaRPr lang="en-US"/>
          </a:p>
        </p:txBody>
      </p:sp>
      <p:sp>
        <p:nvSpPr>
          <p:cNvPr id="5" name="Action Button: Return 4">
            <a:hlinkClick r:id="rId3" action="ppaction://hlinksldjump" highlightClick="1"/>
            <a:extLst>
              <a:ext uri="{FF2B5EF4-FFF2-40B4-BE49-F238E27FC236}">
                <a16:creationId xmlns:a16="http://schemas.microsoft.com/office/drawing/2014/main" id="{30BBF419-6389-D244-9D7E-7D9AEAE0E2C8}"/>
              </a:ext>
            </a:extLst>
          </p:cNvPr>
          <p:cNvSpPr/>
          <p:nvPr/>
        </p:nvSpPr>
        <p:spPr>
          <a:xfrm>
            <a:off x="10191750" y="5809457"/>
            <a:ext cx="685800" cy="45720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37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7139-4966-47C0-A9E0-7FE26D710201}"/>
              </a:ext>
            </a:extLst>
          </p:cNvPr>
          <p:cNvSpPr>
            <a:spLocks noGrp="1"/>
          </p:cNvSpPr>
          <p:nvPr>
            <p:ph type="title"/>
          </p:nvPr>
        </p:nvSpPr>
        <p:spPr/>
        <p:txBody>
          <a:bodyPr/>
          <a:lstStyle/>
          <a:p>
            <a:r>
              <a:rPr lang="en-US" dirty="0"/>
              <a:t>Recurrence</a:t>
            </a:r>
          </a:p>
        </p:txBody>
      </p:sp>
      <p:sp>
        <p:nvSpPr>
          <p:cNvPr id="3" name="Content Placeholder 2">
            <a:extLst>
              <a:ext uri="{FF2B5EF4-FFF2-40B4-BE49-F238E27FC236}">
                <a16:creationId xmlns:a16="http://schemas.microsoft.com/office/drawing/2014/main" id="{19273E82-D1CE-4462-8403-4853D0B2E225}"/>
              </a:ext>
            </a:extLst>
          </p:cNvPr>
          <p:cNvSpPr>
            <a:spLocks noGrp="1"/>
          </p:cNvSpPr>
          <p:nvPr>
            <p:ph idx="1"/>
          </p:nvPr>
        </p:nvSpPr>
        <p:spPr/>
        <p:txBody>
          <a:bodyPr/>
          <a:lstStyle/>
          <a:p>
            <a:r>
              <a:rPr lang="en-US" dirty="0"/>
              <a:t>Capture global information via recurrence mechanism</a:t>
            </a:r>
          </a:p>
        </p:txBody>
      </p:sp>
      <p:grpSp>
        <p:nvGrpSpPr>
          <p:cNvPr id="14" name="Group 13">
            <a:extLst>
              <a:ext uri="{FF2B5EF4-FFF2-40B4-BE49-F238E27FC236}">
                <a16:creationId xmlns:a16="http://schemas.microsoft.com/office/drawing/2014/main" id="{77EA8645-E5BE-4D3C-910F-FC6AD38B3E7A}"/>
              </a:ext>
            </a:extLst>
          </p:cNvPr>
          <p:cNvGrpSpPr/>
          <p:nvPr/>
        </p:nvGrpSpPr>
        <p:grpSpPr>
          <a:xfrm>
            <a:off x="1428345" y="2342699"/>
            <a:ext cx="8553855" cy="1346046"/>
            <a:chOff x="1459150" y="3362141"/>
            <a:chExt cx="8553855" cy="1346046"/>
          </a:xfrm>
        </p:grpSpPr>
        <p:grpSp>
          <p:nvGrpSpPr>
            <p:cNvPr id="7" name="Group 6">
              <a:extLst>
                <a:ext uri="{FF2B5EF4-FFF2-40B4-BE49-F238E27FC236}">
                  <a16:creationId xmlns:a16="http://schemas.microsoft.com/office/drawing/2014/main" id="{0A96E964-BD30-4D41-AD50-7371B8157097}"/>
                </a:ext>
              </a:extLst>
            </p:cNvPr>
            <p:cNvGrpSpPr/>
            <p:nvPr/>
          </p:nvGrpSpPr>
          <p:grpSpPr>
            <a:xfrm>
              <a:off x="1459150" y="4212075"/>
              <a:ext cx="8553855" cy="496112"/>
              <a:chOff x="1429966" y="5009743"/>
              <a:chExt cx="8553855" cy="496112"/>
            </a:xfrm>
          </p:grpSpPr>
          <p:sp>
            <p:nvSpPr>
              <p:cNvPr id="4" name="Flowchart: Process 3">
                <a:extLst>
                  <a:ext uri="{FF2B5EF4-FFF2-40B4-BE49-F238E27FC236}">
                    <a16:creationId xmlns:a16="http://schemas.microsoft.com/office/drawing/2014/main" id="{01779093-967C-4FA3-A5D2-058A64CC857C}"/>
                  </a:ext>
                </a:extLst>
              </p:cNvPr>
              <p:cNvSpPr/>
              <p:nvPr/>
            </p:nvSpPr>
            <p:spPr>
              <a:xfrm>
                <a:off x="1429966" y="5009743"/>
                <a:ext cx="2490281" cy="496112"/>
              </a:xfrm>
              <a:prstGeom prst="flowChartProcess">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Segment 1</a:t>
                </a:r>
              </a:p>
            </p:txBody>
          </p:sp>
          <p:sp>
            <p:nvSpPr>
              <p:cNvPr id="5" name="Flowchart: Process 4">
                <a:extLst>
                  <a:ext uri="{FF2B5EF4-FFF2-40B4-BE49-F238E27FC236}">
                    <a16:creationId xmlns:a16="http://schemas.microsoft.com/office/drawing/2014/main" id="{31EE11BF-0DD3-4929-BE9B-9B84039DC8D9}"/>
                  </a:ext>
                </a:extLst>
              </p:cNvPr>
              <p:cNvSpPr/>
              <p:nvPr/>
            </p:nvSpPr>
            <p:spPr>
              <a:xfrm>
                <a:off x="4461753" y="5009744"/>
                <a:ext cx="2490281" cy="496111"/>
              </a:xfrm>
              <a:prstGeom prst="flowChartProcess">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Segment 2</a:t>
                </a:r>
              </a:p>
            </p:txBody>
          </p:sp>
          <p:sp>
            <p:nvSpPr>
              <p:cNvPr id="6" name="Flowchart: Process 5">
                <a:extLst>
                  <a:ext uri="{FF2B5EF4-FFF2-40B4-BE49-F238E27FC236}">
                    <a16:creationId xmlns:a16="http://schemas.microsoft.com/office/drawing/2014/main" id="{BA69E042-1437-45A2-B57C-BB3D7B84B428}"/>
                  </a:ext>
                </a:extLst>
              </p:cNvPr>
              <p:cNvSpPr/>
              <p:nvPr/>
            </p:nvSpPr>
            <p:spPr>
              <a:xfrm>
                <a:off x="7493540" y="5009743"/>
                <a:ext cx="2490281" cy="496111"/>
              </a:xfrm>
              <a:prstGeom prst="flowChartProcess">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Segment 3</a:t>
                </a:r>
              </a:p>
            </p:txBody>
          </p:sp>
        </p:grpSp>
        <p:grpSp>
          <p:nvGrpSpPr>
            <p:cNvPr id="12" name="Group 11">
              <a:extLst>
                <a:ext uri="{FF2B5EF4-FFF2-40B4-BE49-F238E27FC236}">
                  <a16:creationId xmlns:a16="http://schemas.microsoft.com/office/drawing/2014/main" id="{51E6FA7E-94D0-4084-A143-5F1B48FB5E36}"/>
                </a:ext>
              </a:extLst>
            </p:cNvPr>
            <p:cNvGrpSpPr/>
            <p:nvPr/>
          </p:nvGrpSpPr>
          <p:grpSpPr>
            <a:xfrm>
              <a:off x="1476984" y="3362142"/>
              <a:ext cx="3200400" cy="869388"/>
              <a:chOff x="1964987" y="3362142"/>
              <a:chExt cx="3200400" cy="869388"/>
            </a:xfrm>
          </p:grpSpPr>
          <p:sp>
            <p:nvSpPr>
              <p:cNvPr id="8" name="Arrow: U-Turn 7">
                <a:extLst>
                  <a:ext uri="{FF2B5EF4-FFF2-40B4-BE49-F238E27FC236}">
                    <a16:creationId xmlns:a16="http://schemas.microsoft.com/office/drawing/2014/main" id="{4FFB7402-F898-40F5-BF3A-1FAA27E5297B}"/>
                  </a:ext>
                </a:extLst>
              </p:cNvPr>
              <p:cNvSpPr/>
              <p:nvPr/>
            </p:nvSpPr>
            <p:spPr>
              <a:xfrm>
                <a:off x="1964987" y="3871606"/>
                <a:ext cx="3200400" cy="35992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92DD736B-B77A-4CB3-9508-DAEC14B64FB4}"/>
                  </a:ext>
                </a:extLst>
              </p:cNvPr>
              <p:cNvSpPr txBox="1"/>
              <p:nvPr/>
            </p:nvSpPr>
            <p:spPr>
              <a:xfrm>
                <a:off x="2675106" y="3362142"/>
                <a:ext cx="1780161" cy="492443"/>
              </a:xfrm>
              <a:prstGeom prst="rect">
                <a:avLst/>
              </a:prstGeom>
              <a:noFill/>
            </p:spPr>
            <p:txBody>
              <a:bodyPr wrap="square" rtlCol="0">
                <a:spAutoFit/>
              </a:bodyPr>
              <a:lstStyle/>
              <a:p>
                <a:pPr algn="ctr"/>
                <a:r>
                  <a:rPr lang="en-US" sz="2600" dirty="0">
                    <a:solidFill>
                      <a:schemeClr val="accent1">
                        <a:lumMod val="50000"/>
                      </a:schemeClr>
                    </a:solidFill>
                  </a:rPr>
                  <a:t>Recurrence</a:t>
                </a:r>
              </a:p>
            </p:txBody>
          </p:sp>
        </p:grpSp>
        <p:grpSp>
          <p:nvGrpSpPr>
            <p:cNvPr id="13" name="Group 12">
              <a:extLst>
                <a:ext uri="{FF2B5EF4-FFF2-40B4-BE49-F238E27FC236}">
                  <a16:creationId xmlns:a16="http://schemas.microsoft.com/office/drawing/2014/main" id="{D5C4BC5F-8D20-4FEA-80AF-FB0E1F386708}"/>
                </a:ext>
              </a:extLst>
            </p:cNvPr>
            <p:cNvGrpSpPr/>
            <p:nvPr/>
          </p:nvGrpSpPr>
          <p:grpSpPr>
            <a:xfrm>
              <a:off x="4677384" y="3362141"/>
              <a:ext cx="3200400" cy="842638"/>
              <a:chOff x="4677384" y="3362141"/>
              <a:chExt cx="3200400" cy="842638"/>
            </a:xfrm>
          </p:grpSpPr>
          <p:sp>
            <p:nvSpPr>
              <p:cNvPr id="9" name="Arrow: U-Turn 8">
                <a:extLst>
                  <a:ext uri="{FF2B5EF4-FFF2-40B4-BE49-F238E27FC236}">
                    <a16:creationId xmlns:a16="http://schemas.microsoft.com/office/drawing/2014/main" id="{DC8F4951-B41D-4C8C-8203-1DFA50298823}"/>
                  </a:ext>
                </a:extLst>
              </p:cNvPr>
              <p:cNvSpPr/>
              <p:nvPr/>
            </p:nvSpPr>
            <p:spPr>
              <a:xfrm>
                <a:off x="4677384" y="3844855"/>
                <a:ext cx="3200400" cy="35992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5E2089F9-53A8-477E-8EB4-59F56369B2FB}"/>
                  </a:ext>
                </a:extLst>
              </p:cNvPr>
              <p:cNvSpPr txBox="1"/>
              <p:nvPr/>
            </p:nvSpPr>
            <p:spPr>
              <a:xfrm>
                <a:off x="5316167" y="3362141"/>
                <a:ext cx="1780161" cy="492443"/>
              </a:xfrm>
              <a:prstGeom prst="rect">
                <a:avLst/>
              </a:prstGeom>
              <a:noFill/>
            </p:spPr>
            <p:txBody>
              <a:bodyPr wrap="square" rtlCol="0">
                <a:spAutoFit/>
              </a:bodyPr>
              <a:lstStyle/>
              <a:p>
                <a:pPr algn="ctr"/>
                <a:r>
                  <a:rPr lang="en-US" sz="2600" dirty="0">
                    <a:solidFill>
                      <a:schemeClr val="accent1">
                        <a:lumMod val="50000"/>
                      </a:schemeClr>
                    </a:solidFill>
                  </a:rPr>
                  <a:t>Recurrence</a:t>
                </a:r>
              </a:p>
            </p:txBody>
          </p:sp>
        </p:gr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035B4B-50E5-4527-885B-F343C5171B1A}"/>
                  </a:ext>
                </a:extLst>
              </p:cNvPr>
              <p:cNvSpPr txBox="1"/>
              <p:nvPr/>
            </p:nvSpPr>
            <p:spPr>
              <a:xfrm>
                <a:off x="1181910" y="3825407"/>
                <a:ext cx="9046724" cy="2909451"/>
              </a:xfrm>
              <a:prstGeom prst="rect">
                <a:avLst/>
              </a:prstGeom>
              <a:noFill/>
            </p:spPr>
            <p:txBody>
              <a:bodyPr wrap="square" rtlCol="0">
                <a:spAutoFit/>
              </a:bodyPr>
              <a:lstStyle/>
              <a:p>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acc>
                            <m:accPr>
                              <m:chr m:val="̃"/>
                              <m:ctrlPr>
                                <a:rPr lang="en-US" sz="2600" i="1" smtClean="0">
                                  <a:latin typeface="Cambria Math" panose="02040503050406030204" pitchFamily="18" charset="0"/>
                                </a:rPr>
                              </m:ctrlPr>
                            </m:accPr>
                            <m:e>
                              <m:r>
                                <a:rPr lang="en-US" sz="2600" b="1" i="1" smtClean="0">
                                  <a:latin typeface="Cambria Math" panose="02040503050406030204" pitchFamily="18" charset="0"/>
                                </a:rPr>
                                <m:t>𝒗</m:t>
                              </m:r>
                            </m:e>
                          </m:acc>
                        </m:e>
                        <m:sub>
                          <m:r>
                            <a:rPr lang="en-US" sz="2600" b="0" i="1" smtClean="0">
                              <a:latin typeface="Cambria Math" panose="02040503050406030204" pitchFamily="18" charset="0"/>
                            </a:rPr>
                            <m:t>𝑐</m:t>
                          </m:r>
                        </m:sub>
                      </m:sSub>
                      <m:r>
                        <a:rPr lang="en-US" sz="2600" b="0" i="1" smtClean="0">
                          <a:latin typeface="Cambria Math" panose="02040503050406030204" pitchFamily="18" charset="0"/>
                        </a:rPr>
                        <m:t>=</m:t>
                      </m:r>
                      <m:r>
                        <a:rPr lang="en-US" sz="2600" b="0" i="1" smtClean="0">
                          <a:latin typeface="Cambria Math" panose="02040503050406030204" pitchFamily="18" charset="0"/>
                        </a:rPr>
                        <m:t>𝑓</m:t>
                      </m:r>
                      <m:r>
                        <a:rPr lang="en-US" sz="2600" b="0" i="1" smtClean="0">
                          <a:latin typeface="Cambria Math" panose="02040503050406030204" pitchFamily="18" charset="0"/>
                        </a:rPr>
                        <m:t>(</m:t>
                      </m:r>
                      <m:sSub>
                        <m:sSubPr>
                          <m:ctrlPr>
                            <a:rPr lang="en-US" sz="2600" i="1" smtClean="0">
                              <a:latin typeface="Cambria Math" panose="02040503050406030204" pitchFamily="18" charset="0"/>
                            </a:rPr>
                          </m:ctrlPr>
                        </m:sSubPr>
                        <m:e>
                          <m:r>
                            <a:rPr lang="en-US" sz="2600" b="1" i="1" smtClean="0">
                              <a:latin typeface="Cambria Math" panose="02040503050406030204" pitchFamily="18" charset="0"/>
                            </a:rPr>
                            <m:t>𝒗</m:t>
                          </m:r>
                        </m:e>
                        <m:sub>
                          <m:r>
                            <a:rPr lang="en-US" sz="2600" b="0" i="1" smtClean="0">
                              <a:latin typeface="Cambria Math" panose="02040503050406030204" pitchFamily="18" charset="0"/>
                            </a:rPr>
                            <m:t>𝑐</m:t>
                          </m:r>
                        </m:sub>
                      </m:sSub>
                      <m:r>
                        <a:rPr lang="en-US" sz="2600" b="0" i="1" smtClean="0">
                          <a:latin typeface="Cambria Math" panose="02040503050406030204" pitchFamily="18" charset="0"/>
                        </a:rPr>
                        <m:t>,</m:t>
                      </m:r>
                      <m:sSub>
                        <m:sSubPr>
                          <m:ctrlPr>
                            <a:rPr lang="en-US" sz="2600" i="1" smtClean="0">
                              <a:latin typeface="Cambria Math" panose="02040503050406030204" pitchFamily="18" charset="0"/>
                            </a:rPr>
                          </m:ctrlPr>
                        </m:sSubPr>
                        <m:e>
                          <m:acc>
                            <m:accPr>
                              <m:chr m:val="̃"/>
                              <m:ctrlPr>
                                <a:rPr lang="en-US" sz="2600" b="1" i="1" smtClean="0">
                                  <a:latin typeface="Cambria Math" panose="02040503050406030204" pitchFamily="18" charset="0"/>
                                </a:rPr>
                              </m:ctrlPr>
                            </m:accPr>
                            <m:e>
                              <m:r>
                                <a:rPr lang="en-US" sz="2600" b="1" i="1" smtClean="0">
                                  <a:latin typeface="Cambria Math" panose="02040503050406030204" pitchFamily="18" charset="0"/>
                                </a:rPr>
                                <m:t>𝒗</m:t>
                              </m:r>
                            </m:e>
                          </m:acc>
                        </m:e>
                        <m:sub>
                          <m:r>
                            <a:rPr lang="en-US" sz="2600" b="0" i="1" smtClean="0">
                              <a:latin typeface="Cambria Math" panose="02040503050406030204" pitchFamily="18" charset="0"/>
                            </a:rPr>
                            <m:t>𝑐</m:t>
                          </m:r>
                          <m:r>
                            <a:rPr lang="en-US" sz="2600" b="0" i="1" smtClean="0">
                              <a:latin typeface="Cambria Math" panose="02040503050406030204" pitchFamily="18" charset="0"/>
                            </a:rPr>
                            <m:t>−1</m:t>
                          </m:r>
                        </m:sub>
                      </m:sSub>
                      <m:r>
                        <a:rPr lang="en-US" sz="2600" b="0" i="1" smtClean="0">
                          <a:latin typeface="Cambria Math" panose="02040503050406030204" pitchFamily="18" charset="0"/>
                        </a:rPr>
                        <m:t>)</m:t>
                      </m:r>
                    </m:oMath>
                  </m:oMathPara>
                </a14:m>
                <a:endParaRPr lang="en-US" sz="2600" i="1" dirty="0">
                  <a:latin typeface="Cambria Math" panose="02040503050406030204" pitchFamily="18" charset="0"/>
                </a:endParaRPr>
              </a:p>
              <a:p>
                <a:endParaRPr lang="en-US" sz="22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rPr>
                          <m:t>𝒗</m:t>
                        </m:r>
                      </m:e>
                      <m:sub>
                        <m:r>
                          <a:rPr lang="en-US" sz="2400" i="1">
                            <a:latin typeface="Cambria Math" panose="02040503050406030204" pitchFamily="18" charset="0"/>
                          </a:rPr>
                          <m:t>𝑐</m:t>
                        </m:r>
                      </m:sub>
                    </m:sSub>
                    <m:r>
                      <a:rPr lang="en-US" sz="2200" b="0" i="1" smtClean="0">
                        <a:latin typeface="Cambria Math" panose="02040503050406030204" pitchFamily="18" charset="0"/>
                      </a:rPr>
                      <m:t>:</m:t>
                    </m:r>
                  </m:oMath>
                </a14:m>
                <a:r>
                  <a:rPr lang="en-US" sz="2200" dirty="0"/>
                  <a:t> local representation of segment </a:t>
                </a:r>
                <a14:m>
                  <m:oMath xmlns:m="http://schemas.openxmlformats.org/officeDocument/2006/math">
                    <m:r>
                      <a:rPr lang="en-US" sz="2400" i="1" smtClean="0">
                        <a:latin typeface="Cambria Math" panose="02040503050406030204" pitchFamily="18" charset="0"/>
                      </a:rPr>
                      <m:t>𝑐</m:t>
                    </m:r>
                  </m:oMath>
                </a14:m>
                <a:r>
                  <a:rPr lang="en-US" sz="2200" dirty="0"/>
                  <a:t> from BERT</a:t>
                </a:r>
              </a:p>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1" i="1">
                                <a:latin typeface="Cambria Math" panose="02040503050406030204" pitchFamily="18" charset="0"/>
                              </a:rPr>
                              <m:t>𝒗</m:t>
                            </m:r>
                          </m:e>
                        </m:acc>
                      </m:e>
                      <m:sub>
                        <m:r>
                          <a:rPr lang="en-US" sz="2400" i="1">
                            <a:latin typeface="Cambria Math" panose="02040503050406030204" pitchFamily="18" charset="0"/>
                          </a:rPr>
                          <m:t>𝑐</m:t>
                        </m:r>
                      </m:sub>
                    </m:sSub>
                  </m:oMath>
                </a14:m>
                <a:r>
                  <a:rPr lang="en-US" sz="2200" dirty="0"/>
                  <a:t>: global representation of segment </a:t>
                </a:r>
                <a14:m>
                  <m:oMath xmlns:m="http://schemas.openxmlformats.org/officeDocument/2006/math">
                    <m:r>
                      <a:rPr lang="en-US" sz="2400" i="1">
                        <a:latin typeface="Cambria Math" panose="02040503050406030204" pitchFamily="18" charset="0"/>
                      </a:rPr>
                      <m:t>𝑐</m:t>
                    </m:r>
                  </m:oMath>
                </a14:m>
                <a:r>
                  <a:rPr lang="en-US" sz="2200" dirty="0"/>
                  <a:t> with recurrence</a:t>
                </a:r>
              </a:p>
              <a:p>
                <a:pPr marL="342900" indent="-34290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oMath>
                </a14:m>
                <a:r>
                  <a:rPr lang="en-US" sz="2200" dirty="0"/>
                  <a:t>: recurrence function, </a:t>
                </a:r>
                <a:r>
                  <a:rPr lang="en-US" sz="2200" i="1" dirty="0">
                    <a:solidFill>
                      <a:schemeClr val="accent1">
                        <a:lumMod val="75000"/>
                      </a:schemeClr>
                    </a:solidFill>
                  </a:rPr>
                  <a:t>linear</a:t>
                </a:r>
                <a:r>
                  <a:rPr lang="en-US" sz="2200" dirty="0"/>
                  <a:t> recurrence or </a:t>
                </a:r>
                <a:r>
                  <a:rPr lang="en-US" sz="2200" i="1" dirty="0">
                    <a:solidFill>
                      <a:schemeClr val="accent1">
                        <a:lumMod val="75000"/>
                      </a:schemeClr>
                    </a:solidFill>
                  </a:rPr>
                  <a:t>LSTM</a:t>
                </a:r>
                <a:r>
                  <a:rPr lang="en-US" sz="2200" dirty="0"/>
                  <a:t> recurrence.</a:t>
                </a:r>
              </a:p>
              <a:p>
                <a:endParaRPr lang="en-US" sz="2200" dirty="0"/>
              </a:p>
              <a:p>
                <a:r>
                  <a:rPr lang="en-US" sz="2200" dirty="0"/>
                  <a:t> </a:t>
                </a:r>
              </a:p>
            </p:txBody>
          </p:sp>
        </mc:Choice>
        <mc:Fallback xmlns="">
          <p:sp>
            <p:nvSpPr>
              <p:cNvPr id="15" name="TextBox 14">
                <a:extLst>
                  <a:ext uri="{FF2B5EF4-FFF2-40B4-BE49-F238E27FC236}">
                    <a16:creationId xmlns:a16="http://schemas.microsoft.com/office/drawing/2014/main" id="{AF035B4B-50E5-4527-885B-F343C5171B1A}"/>
                  </a:ext>
                </a:extLst>
              </p:cNvPr>
              <p:cNvSpPr txBox="1">
                <a:spLocks noRot="1" noChangeAspect="1" noMove="1" noResize="1" noEditPoints="1" noAdjustHandles="1" noChangeArrowheads="1" noChangeShapeType="1" noTextEdit="1"/>
              </p:cNvSpPr>
              <p:nvPr/>
            </p:nvSpPr>
            <p:spPr>
              <a:xfrm>
                <a:off x="1181910" y="3825407"/>
                <a:ext cx="9046724" cy="2909451"/>
              </a:xfrm>
              <a:prstGeom prst="rect">
                <a:avLst/>
              </a:prstGeom>
              <a:blipFill>
                <a:blip r:embed="rId3"/>
                <a:stretch>
                  <a:fillRect l="-842"/>
                </a:stretch>
              </a:blipFill>
            </p:spPr>
            <p:txBody>
              <a:bodyPr/>
              <a:lstStyle/>
              <a:p>
                <a:r>
                  <a:rPr lang="en-US">
                    <a:noFill/>
                  </a:rPr>
                  <a:t> </a:t>
                </a:r>
              </a:p>
            </p:txBody>
          </p:sp>
        </mc:Fallback>
      </mc:AlternateContent>
      <p:sp>
        <p:nvSpPr>
          <p:cNvPr id="16" name="Slide Number Placeholder 15">
            <a:extLst>
              <a:ext uri="{FF2B5EF4-FFF2-40B4-BE49-F238E27FC236}">
                <a16:creationId xmlns:a16="http://schemas.microsoft.com/office/drawing/2014/main" id="{1D30B773-50FC-0343-81F3-D2137BFE9640}"/>
              </a:ext>
            </a:extLst>
          </p:cNvPr>
          <p:cNvSpPr>
            <a:spLocks noGrp="1"/>
          </p:cNvSpPr>
          <p:nvPr>
            <p:ph type="sldNum" sz="quarter" idx="12"/>
          </p:nvPr>
        </p:nvSpPr>
        <p:spPr/>
        <p:txBody>
          <a:bodyPr/>
          <a:lstStyle/>
          <a:p>
            <a:fld id="{227ABC26-8E14-9145-A31B-43C6AB38034C}" type="slidenum">
              <a:rPr lang="en-US" smtClean="0"/>
              <a:t>9</a:t>
            </a:fld>
            <a:endParaRPr lang="en-US"/>
          </a:p>
        </p:txBody>
      </p:sp>
      <p:sp>
        <p:nvSpPr>
          <p:cNvPr id="17" name="Action Button: Return 16">
            <a:hlinkClick r:id="rId4" action="ppaction://hlinksldjump" highlightClick="1"/>
            <a:extLst>
              <a:ext uri="{FF2B5EF4-FFF2-40B4-BE49-F238E27FC236}">
                <a16:creationId xmlns:a16="http://schemas.microsoft.com/office/drawing/2014/main" id="{F01B7CB9-9D65-6B4E-9108-26A664323B44}"/>
              </a:ext>
            </a:extLst>
          </p:cNvPr>
          <p:cNvSpPr/>
          <p:nvPr/>
        </p:nvSpPr>
        <p:spPr>
          <a:xfrm>
            <a:off x="9505950" y="5505450"/>
            <a:ext cx="685800" cy="45720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597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5241</TotalTime>
  <Words>1269</Words>
  <Application>Microsoft Macintosh PowerPoint</Application>
  <PresentationFormat>Widescreen</PresentationFormat>
  <Paragraphs>279</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宋体</vt:lpstr>
      <vt:lpstr>Arial</vt:lpstr>
      <vt:lpstr>Calibri</vt:lpstr>
      <vt:lpstr>Calibri Light</vt:lpstr>
      <vt:lpstr>Cambria Math</vt:lpstr>
      <vt:lpstr>Office Theme</vt:lpstr>
      <vt:lpstr>Recurrent Chunking Mechanisms for Long-Text Machine Reading Comprehension</vt:lpstr>
      <vt:lpstr>Machine Reading Comprehension (MRC)</vt:lpstr>
      <vt:lpstr>Previous Works: BERT with Simple Chunking</vt:lpstr>
      <vt:lpstr>Previous Works: Sentence Selection</vt:lpstr>
      <vt:lpstr>Long-Text Machine Reading Comprehension</vt:lpstr>
      <vt:lpstr>Recurrent Chunking Mechanism</vt:lpstr>
      <vt:lpstr>Answer Extractor: Answer Start Classifier</vt:lpstr>
      <vt:lpstr>Answer Extractor: Answer End Classifier</vt:lpstr>
      <vt:lpstr>Recurrence</vt:lpstr>
      <vt:lpstr>Chunking Scorer: Score Segments</vt:lpstr>
      <vt:lpstr>Policy Network</vt:lpstr>
      <vt:lpstr>Policy Network: Reward</vt:lpstr>
      <vt:lpstr>Model Training</vt:lpstr>
      <vt:lpstr>Prediction</vt:lpstr>
      <vt:lpstr>Dataset</vt:lpstr>
      <vt:lpstr>Baselines &amp; Evaluation</vt:lpstr>
      <vt:lpstr>Overall Results</vt:lpstr>
      <vt:lpstr>Results on CoQA and QuAC</vt:lpstr>
      <vt:lpstr>Conclusion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Gong, Hongyu</dc:creator>
  <cp:lastModifiedBy>Gong, Hongyu</cp:lastModifiedBy>
  <cp:revision>329</cp:revision>
  <dcterms:created xsi:type="dcterms:W3CDTF">2020-05-18T20:19:52Z</dcterms:created>
  <dcterms:modified xsi:type="dcterms:W3CDTF">2020-06-10T15:49:27Z</dcterms:modified>
</cp:coreProperties>
</file>