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76" r:id="rId4"/>
    <p:sldId id="259" r:id="rId5"/>
    <p:sldId id="260" r:id="rId6"/>
    <p:sldId id="261" r:id="rId7"/>
    <p:sldId id="263" r:id="rId8"/>
    <p:sldId id="262" r:id="rId9"/>
    <p:sldId id="264" r:id="rId10"/>
    <p:sldId id="265" r:id="rId11"/>
    <p:sldId id="266" r:id="rId12"/>
    <p:sldId id="267" r:id="rId13"/>
    <p:sldId id="268" r:id="rId14"/>
    <p:sldId id="277" r:id="rId15"/>
    <p:sldId id="269" r:id="rId16"/>
    <p:sldId id="270" r:id="rId17"/>
    <p:sldId id="272" r:id="rId18"/>
    <p:sldId id="271" r:id="rId19"/>
    <p:sldId id="275" r:id="rId20"/>
    <p:sldId id="274"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88993"/>
  </p:normalViewPr>
  <p:slideViewPr>
    <p:cSldViewPr snapToGrid="0" snapToObjects="1">
      <p:cViewPr varScale="1">
        <p:scale>
          <a:sx n="85" d="100"/>
          <a:sy n="85" d="100"/>
        </p:scale>
        <p:origin x="1056"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C0B01-D513-DB47-BC02-524ABC23CB56}" type="datetimeFigureOut">
              <a:rPr lang="en-US" smtClean="0"/>
              <a:t>12/14/20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6104B-0828-ED4C-81FB-F59103A38670}" type="slidenum">
              <a:rPr lang="en-US" smtClean="0"/>
              <a:t>‹#›</a:t>
            </a:fld>
            <a:endParaRPr lang="en-US"/>
          </a:p>
        </p:txBody>
      </p:sp>
    </p:spTree>
    <p:extLst>
      <p:ext uri="{BB962C8B-B14F-4D97-AF65-F5344CB8AC3E}">
        <p14:creationId xmlns:p14="http://schemas.microsoft.com/office/powerpoint/2010/main" val="21675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styles</a:t>
            </a:r>
            <a:r>
              <a:rPr lang="en-US" baseline="0" dirty="0"/>
              <a:t> in writing: fiction novels </a:t>
            </a:r>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2</a:t>
            </a:fld>
            <a:endParaRPr lang="en-US"/>
          </a:p>
        </p:txBody>
      </p:sp>
    </p:spTree>
    <p:extLst>
      <p:ext uri="{BB962C8B-B14F-4D97-AF65-F5344CB8AC3E}">
        <p14:creationId xmlns:p14="http://schemas.microsoft.com/office/powerpoint/2010/main" val="85483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06104B-0828-ED4C-81FB-F59103A38670}" type="slidenum">
              <a:rPr lang="en-US" smtClean="0"/>
              <a:t>4</a:t>
            </a:fld>
            <a:endParaRPr lang="en-US"/>
          </a:p>
        </p:txBody>
      </p:sp>
    </p:spTree>
    <p:extLst>
      <p:ext uri="{BB962C8B-B14F-4D97-AF65-F5344CB8AC3E}">
        <p14:creationId xmlns:p14="http://schemas.microsoft.com/office/powerpoint/2010/main" val="72458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6</a:t>
            </a:fld>
            <a:endParaRPr lang="en-US"/>
          </a:p>
        </p:txBody>
      </p:sp>
    </p:spTree>
    <p:extLst>
      <p:ext uri="{BB962C8B-B14F-4D97-AF65-F5344CB8AC3E}">
        <p14:creationId xmlns:p14="http://schemas.microsoft.com/office/powerpoint/2010/main" val="69785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8</a:t>
            </a:fld>
            <a:endParaRPr lang="en-US"/>
          </a:p>
        </p:txBody>
      </p:sp>
    </p:spTree>
    <p:extLst>
      <p:ext uri="{BB962C8B-B14F-4D97-AF65-F5344CB8AC3E}">
        <p14:creationId xmlns:p14="http://schemas.microsoft.com/office/powerpoint/2010/main" val="141245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14</a:t>
            </a:fld>
            <a:endParaRPr lang="en-US"/>
          </a:p>
        </p:txBody>
      </p:sp>
    </p:spTree>
    <p:extLst>
      <p:ext uri="{BB962C8B-B14F-4D97-AF65-F5344CB8AC3E}">
        <p14:creationId xmlns:p14="http://schemas.microsoft.com/office/powerpoint/2010/main" val="51067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15</a:t>
            </a:fld>
            <a:endParaRPr lang="en-US"/>
          </a:p>
        </p:txBody>
      </p:sp>
    </p:spTree>
    <p:extLst>
      <p:ext uri="{BB962C8B-B14F-4D97-AF65-F5344CB8AC3E}">
        <p14:creationId xmlns:p14="http://schemas.microsoft.com/office/powerpoint/2010/main" val="21275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16</a:t>
            </a:fld>
            <a:endParaRPr lang="en-US"/>
          </a:p>
        </p:txBody>
      </p:sp>
    </p:spTree>
    <p:extLst>
      <p:ext uri="{BB962C8B-B14F-4D97-AF65-F5344CB8AC3E}">
        <p14:creationId xmlns:p14="http://schemas.microsoft.com/office/powerpoint/2010/main" val="92860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17</a:t>
            </a:fld>
            <a:endParaRPr lang="en-US"/>
          </a:p>
        </p:txBody>
      </p:sp>
    </p:spTree>
    <p:extLst>
      <p:ext uri="{BB962C8B-B14F-4D97-AF65-F5344CB8AC3E}">
        <p14:creationId xmlns:p14="http://schemas.microsoft.com/office/powerpoint/2010/main" val="272175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6104B-0828-ED4C-81FB-F59103A38670}" type="slidenum">
              <a:rPr lang="en-US" smtClean="0"/>
              <a:t>19</a:t>
            </a:fld>
            <a:endParaRPr lang="en-US"/>
          </a:p>
        </p:txBody>
      </p:sp>
    </p:spTree>
    <p:extLst>
      <p:ext uri="{BB962C8B-B14F-4D97-AF65-F5344CB8AC3E}">
        <p14:creationId xmlns:p14="http://schemas.microsoft.com/office/powerpoint/2010/main" val="80127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6238E6-7F2D-B042-8437-A54ABF19622F}"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156618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F4FA89-7E67-0C4C-B989-B15D4330A6B3}"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117156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C6829-F21A-AD47-9A45-13D2D37B8D6B}"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22895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C0201-8DF9-3E4F-A8AE-FD9CE4D07ACD}"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43464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9CB32-D880-4B49-B75A-9BAC66A0B7CA}" type="datetime1">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152982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1C0F63-555E-1E43-8631-EB922E57F018}"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210367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8D156E-06FE-AE43-8DE8-018CD6437548}" type="datetime1">
              <a:rPr lang="en-US" smtClean="0"/>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36751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E3B560-62B5-CE46-B424-F6C530828E11}" type="datetime1">
              <a:rPr lang="en-US" smtClean="0"/>
              <a:t>12/14/20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68871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A850D-039B-A846-B25A-F744A7CB5B15}" type="datetime1">
              <a:rPr lang="en-US" smtClean="0"/>
              <a:t>12/14/20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25085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91450C-1BCA-6E44-A6F2-98A3CBD8583D}"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57269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89C271-7EAB-B74F-87A7-A5372C0404DD}" type="datetime1">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F069-1B7D-7F47-917D-BE5B9C5535C8}" type="slidenum">
              <a:rPr lang="en-US" smtClean="0"/>
              <a:t>‹#›</a:t>
            </a:fld>
            <a:endParaRPr lang="en-US"/>
          </a:p>
        </p:txBody>
      </p:sp>
    </p:spTree>
    <p:extLst>
      <p:ext uri="{BB962C8B-B14F-4D97-AF65-F5344CB8AC3E}">
        <p14:creationId xmlns:p14="http://schemas.microsoft.com/office/powerpoint/2010/main" val="25599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78-508B-234C-8777-7BD7526C4678}" type="datetime1">
              <a:rPr lang="en-US" smtClean="0"/>
              <a:t>12/14/20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F069-1B7D-7F47-917D-BE5B9C5535C8}" type="slidenum">
              <a:rPr lang="en-US" smtClean="0"/>
              <a:t>‹#›</a:t>
            </a:fld>
            <a:endParaRPr lang="en-US"/>
          </a:p>
        </p:txBody>
      </p:sp>
    </p:spTree>
    <p:extLst>
      <p:ext uri="{BB962C8B-B14F-4D97-AF65-F5344CB8AC3E}">
        <p14:creationId xmlns:p14="http://schemas.microsoft.com/office/powerpoint/2010/main" val="1864687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Reinforcement Learning Based Text Style Transfer without Parallel Training Corpus</a:t>
            </a:r>
          </a:p>
        </p:txBody>
      </p:sp>
      <p:sp>
        <p:nvSpPr>
          <p:cNvPr id="3" name="Subtitle 2"/>
          <p:cNvSpPr>
            <a:spLocks noGrp="1"/>
          </p:cNvSpPr>
          <p:nvPr>
            <p:ph type="subTitle" idx="1"/>
          </p:nvPr>
        </p:nvSpPr>
        <p:spPr>
          <a:xfrm>
            <a:off x="1524000" y="3811899"/>
            <a:ext cx="9144000" cy="1944323"/>
          </a:xfrm>
        </p:spPr>
        <p:txBody>
          <a:bodyPr>
            <a:normAutofit/>
          </a:bodyPr>
          <a:lstStyle/>
          <a:p>
            <a:endParaRPr lang="en-US" dirty="0"/>
          </a:p>
          <a:p>
            <a:r>
              <a:rPr lang="en-US" dirty="0" err="1"/>
              <a:t>Hongyu</a:t>
            </a:r>
            <a:r>
              <a:rPr lang="en-US" dirty="0"/>
              <a:t> Gong</a:t>
            </a:r>
            <a:r>
              <a:rPr lang="en-US" baseline="30000" dirty="0"/>
              <a:t>*</a:t>
            </a:r>
            <a:r>
              <a:rPr lang="en-US" dirty="0"/>
              <a:t>, Suma </a:t>
            </a:r>
            <a:r>
              <a:rPr lang="en-US" dirty="0" err="1"/>
              <a:t>Bhat</a:t>
            </a:r>
            <a:r>
              <a:rPr lang="en-US" baseline="30000" dirty="0"/>
              <a:t>*</a:t>
            </a:r>
            <a:r>
              <a:rPr lang="en-US" dirty="0"/>
              <a:t>, </a:t>
            </a:r>
            <a:r>
              <a:rPr lang="en-US" dirty="0" err="1"/>
              <a:t>Lingfei</a:t>
            </a:r>
            <a:r>
              <a:rPr lang="en-US" dirty="0"/>
              <a:t> Wu†, </a:t>
            </a:r>
            <a:r>
              <a:rPr lang="en-US" dirty="0" err="1"/>
              <a:t>Jinjun</a:t>
            </a:r>
            <a:r>
              <a:rPr lang="en-US" dirty="0"/>
              <a:t> </a:t>
            </a:r>
            <a:r>
              <a:rPr lang="en-US" dirty="0" err="1"/>
              <a:t>Xiong</a:t>
            </a:r>
            <a:r>
              <a:rPr lang="en-US" dirty="0"/>
              <a:t>†, Wen-</a:t>
            </a:r>
            <a:r>
              <a:rPr lang="en-US" dirty="0" err="1"/>
              <a:t>mei</a:t>
            </a:r>
            <a:r>
              <a:rPr lang="en-US" dirty="0"/>
              <a:t> </a:t>
            </a:r>
            <a:r>
              <a:rPr lang="en-US" dirty="0" err="1"/>
              <a:t>Hwu</a:t>
            </a:r>
            <a:r>
              <a:rPr lang="en-US" baseline="30000" dirty="0"/>
              <a:t>*</a:t>
            </a:r>
            <a:endParaRPr lang="en-US" dirty="0"/>
          </a:p>
          <a:p>
            <a:r>
              <a:rPr lang="en-US" baseline="30000" dirty="0"/>
              <a:t>*</a:t>
            </a:r>
            <a:r>
              <a:rPr lang="en-US" dirty="0"/>
              <a:t>University of Illinois at Urbana-Champaign, USA</a:t>
            </a:r>
          </a:p>
          <a:p>
            <a:r>
              <a:rPr lang="en-US" dirty="0"/>
              <a:t>†T.J. Watson Research Center, IBM</a:t>
            </a:r>
          </a:p>
          <a:p>
            <a:endParaRPr lang="en-US" dirty="0"/>
          </a:p>
        </p:txBody>
      </p:sp>
    </p:spTree>
    <p:extLst>
      <p:ext uri="{BB962C8B-B14F-4D97-AF65-F5344CB8AC3E}">
        <p14:creationId xmlns:p14="http://schemas.microsoft.com/office/powerpoint/2010/main" val="1197763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a:t>
            </a:r>
          </a:p>
        </p:txBody>
      </p:sp>
      <p:sp>
        <p:nvSpPr>
          <p:cNvPr id="3" name="Content Placeholder 2"/>
          <p:cNvSpPr>
            <a:spLocks noGrp="1"/>
          </p:cNvSpPr>
          <p:nvPr>
            <p:ph idx="1"/>
          </p:nvPr>
        </p:nvSpPr>
        <p:spPr>
          <a:xfrm>
            <a:off x="5435600" y="1690688"/>
            <a:ext cx="5213350" cy="4351338"/>
          </a:xfrm>
        </p:spPr>
        <p:txBody>
          <a:bodyPr>
            <a:normAutofit/>
          </a:bodyPr>
          <a:lstStyle/>
          <a:p>
            <a:endParaRPr lang="en-US" altLang="zh-CN" sz="2400" dirty="0"/>
          </a:p>
          <a:p>
            <a:r>
              <a:rPr lang="en-US" altLang="zh-CN" sz="2400" dirty="0"/>
              <a:t>Model:</a:t>
            </a:r>
            <a:r>
              <a:rPr lang="zh-CN" altLang="en-US" sz="2400" dirty="0"/>
              <a:t> </a:t>
            </a:r>
            <a:r>
              <a:rPr lang="en-US" altLang="zh-CN" sz="2400" dirty="0"/>
              <a:t>Sequence-to-sequence</a:t>
            </a:r>
            <a:r>
              <a:rPr lang="zh-CN" altLang="en-US" sz="2400" dirty="0"/>
              <a:t> </a:t>
            </a:r>
            <a:r>
              <a:rPr lang="en-US" altLang="zh-CN" sz="2400" dirty="0"/>
              <a:t>RNN</a:t>
            </a:r>
            <a:r>
              <a:rPr lang="zh-CN" altLang="en-US" sz="2400" dirty="0"/>
              <a:t> </a:t>
            </a:r>
            <a:r>
              <a:rPr lang="en-US" altLang="zh-CN" sz="2400" dirty="0"/>
              <a:t>with</a:t>
            </a:r>
            <a:r>
              <a:rPr lang="zh-CN" altLang="en-US" sz="2400" dirty="0"/>
              <a:t> </a:t>
            </a:r>
            <a:r>
              <a:rPr lang="en-US" altLang="zh-CN" sz="2400" dirty="0"/>
              <a:t>attention</a:t>
            </a:r>
            <a:endParaRPr lang="zh-CN" altLang="en-US" sz="2400" dirty="0"/>
          </a:p>
          <a:p>
            <a:endParaRPr lang="zh-CN" altLang="en-US" sz="2400" dirty="0"/>
          </a:p>
          <a:p>
            <a:r>
              <a:rPr lang="en-US" altLang="zh-CN" sz="2400" dirty="0"/>
              <a:t>Input: source sentence</a:t>
            </a:r>
          </a:p>
          <a:p>
            <a:endParaRPr lang="en-US" altLang="zh-CN" sz="2400" dirty="0"/>
          </a:p>
          <a:p>
            <a:r>
              <a:rPr lang="en-US" altLang="zh-CN" sz="2400" dirty="0"/>
              <a:t>Output: target sentence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0" y="1690688"/>
            <a:ext cx="3517900" cy="4486275"/>
          </a:xfrm>
          <a:prstGeom prst="rect">
            <a:avLst/>
          </a:prstGeom>
        </p:spPr>
      </p:pic>
      <p:sp>
        <p:nvSpPr>
          <p:cNvPr id="4" name="Slide Number Placeholder 3"/>
          <p:cNvSpPr>
            <a:spLocks noGrp="1"/>
          </p:cNvSpPr>
          <p:nvPr>
            <p:ph type="sldNum" sz="quarter" idx="12"/>
          </p:nvPr>
        </p:nvSpPr>
        <p:spPr/>
        <p:txBody>
          <a:bodyPr/>
          <a:lstStyle/>
          <a:p>
            <a:fld id="{D1C2F069-1B7D-7F47-917D-BE5B9C5535C8}" type="slidenum">
              <a:rPr lang="en-US" smtClean="0"/>
              <a:t>10</a:t>
            </a:fld>
            <a:endParaRPr lang="en-US"/>
          </a:p>
        </p:txBody>
      </p:sp>
    </p:spTree>
    <p:extLst>
      <p:ext uri="{BB962C8B-B14F-4D97-AF65-F5344CB8AC3E}">
        <p14:creationId xmlns:p14="http://schemas.microsoft.com/office/powerpoint/2010/main" val="105057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Discriminator</a:t>
            </a:r>
          </a:p>
        </p:txBody>
      </p:sp>
      <p:sp>
        <p:nvSpPr>
          <p:cNvPr id="3" name="Content Placeholder 2"/>
          <p:cNvSpPr>
            <a:spLocks noGrp="1"/>
          </p:cNvSpPr>
          <p:nvPr>
            <p:ph idx="1"/>
          </p:nvPr>
        </p:nvSpPr>
        <p:spPr>
          <a:xfrm>
            <a:off x="838200" y="1825625"/>
            <a:ext cx="5862638" cy="4351338"/>
          </a:xfrm>
        </p:spPr>
        <p:txBody>
          <a:bodyPr>
            <a:normAutofit/>
          </a:bodyPr>
          <a:lstStyle/>
          <a:p>
            <a:endParaRPr lang="en-US" altLang="zh-CN" sz="2400" dirty="0"/>
          </a:p>
          <a:p>
            <a:r>
              <a:rPr lang="en-US" altLang="zh-CN" sz="2400" dirty="0"/>
              <a:t>Style</a:t>
            </a:r>
            <a:r>
              <a:rPr lang="zh-CN" altLang="en-US" sz="2400" dirty="0"/>
              <a:t> </a:t>
            </a:r>
            <a:r>
              <a:rPr lang="en-US" altLang="zh-CN" sz="2400" dirty="0"/>
              <a:t>classifier</a:t>
            </a:r>
            <a:r>
              <a:rPr lang="zh-CN" altLang="en-US" sz="2400" dirty="0"/>
              <a:t> </a:t>
            </a:r>
            <a:r>
              <a:rPr lang="en-US" altLang="zh-CN" sz="2400" dirty="0"/>
              <a:t>built</a:t>
            </a:r>
            <a:r>
              <a:rPr lang="zh-CN" altLang="en-US" sz="2400" dirty="0"/>
              <a:t> </a:t>
            </a:r>
            <a:r>
              <a:rPr lang="en-US" altLang="zh-CN" sz="2400" dirty="0"/>
              <a:t>upon</a:t>
            </a:r>
            <a:r>
              <a:rPr lang="zh-CN" altLang="en-US" sz="2400" dirty="0"/>
              <a:t> </a:t>
            </a:r>
            <a:r>
              <a:rPr lang="en-US" altLang="zh-CN" sz="2400" dirty="0"/>
              <a:t>bidirectional</a:t>
            </a:r>
            <a:r>
              <a:rPr lang="zh-CN" altLang="en-US" sz="2400" dirty="0"/>
              <a:t> </a:t>
            </a:r>
            <a:r>
              <a:rPr lang="en-US" altLang="zh-CN" sz="2400" dirty="0"/>
              <a:t>RNN</a:t>
            </a:r>
            <a:r>
              <a:rPr lang="zh-CN" altLang="en-US" sz="2400" dirty="0"/>
              <a:t> </a:t>
            </a:r>
            <a:r>
              <a:rPr lang="en-US" altLang="zh-CN" sz="2400" dirty="0"/>
              <a:t>with</a:t>
            </a:r>
            <a:r>
              <a:rPr lang="zh-CN" altLang="en-US" sz="2400" dirty="0"/>
              <a:t> </a:t>
            </a:r>
            <a:r>
              <a:rPr lang="en-US" altLang="zh-CN" sz="2400" dirty="0"/>
              <a:t>attention</a:t>
            </a:r>
            <a:endParaRPr lang="zh-CN" altLang="en-US" sz="2400" dirty="0"/>
          </a:p>
          <a:p>
            <a:endParaRPr lang="zh-CN" altLang="en-US" sz="2400" dirty="0"/>
          </a:p>
          <a:p>
            <a:r>
              <a:rPr lang="en-US" altLang="zh-CN" sz="2400" dirty="0"/>
              <a:t>Pre-trained</a:t>
            </a:r>
            <a:r>
              <a:rPr lang="zh-CN" altLang="en-US" sz="2400" dirty="0"/>
              <a:t>  </a:t>
            </a:r>
            <a:r>
              <a:rPr lang="en-US" altLang="zh-CN" sz="2400" dirty="0"/>
              <a:t>on</a:t>
            </a:r>
            <a:r>
              <a:rPr lang="zh-CN" altLang="en-US" sz="2400" dirty="0"/>
              <a:t> </a:t>
            </a:r>
            <a:r>
              <a:rPr lang="en-US" altLang="zh-CN" sz="2400" dirty="0"/>
              <a:t>source</a:t>
            </a:r>
            <a:r>
              <a:rPr lang="zh-CN" altLang="en-US" sz="2400" dirty="0"/>
              <a:t> </a:t>
            </a:r>
            <a:r>
              <a:rPr lang="en-US" altLang="zh-CN" sz="2400" dirty="0"/>
              <a:t>and</a:t>
            </a:r>
            <a:r>
              <a:rPr lang="zh-CN" altLang="en-US" sz="2400" dirty="0"/>
              <a:t> </a:t>
            </a:r>
            <a:r>
              <a:rPr lang="en-US" altLang="zh-CN" sz="2400" dirty="0"/>
              <a:t>target</a:t>
            </a:r>
            <a:r>
              <a:rPr lang="zh-CN" altLang="en-US" sz="2400" dirty="0"/>
              <a:t> </a:t>
            </a:r>
            <a:r>
              <a:rPr lang="en-US" altLang="zh-CN" sz="2400" dirty="0"/>
              <a:t>corpus in style classification</a:t>
            </a:r>
            <a:endParaRPr lang="zh-CN" altLang="en-US" sz="2400" dirty="0"/>
          </a:p>
          <a:p>
            <a:endParaRPr lang="zh-CN" altLang="en-US" sz="2400" dirty="0"/>
          </a:p>
          <a:p>
            <a:r>
              <a:rPr lang="en-US" altLang="zh-CN" sz="2400" dirty="0" err="1"/>
              <a:t>Adversarially</a:t>
            </a:r>
            <a:r>
              <a:rPr lang="zh-CN" altLang="en-US" sz="2400" dirty="0"/>
              <a:t> </a:t>
            </a:r>
            <a:r>
              <a:rPr lang="en-US" altLang="zh-CN" sz="2400" dirty="0"/>
              <a:t>trained</a:t>
            </a:r>
            <a:r>
              <a:rPr lang="zh-CN" altLang="en-US" sz="2400" dirty="0"/>
              <a:t> </a:t>
            </a:r>
            <a:r>
              <a:rPr lang="en-US" altLang="zh-CN" sz="2400" dirty="0"/>
              <a:t>on</a:t>
            </a:r>
            <a:r>
              <a:rPr lang="zh-CN" altLang="en-US" sz="2400" dirty="0"/>
              <a:t> </a:t>
            </a:r>
            <a:r>
              <a:rPr lang="en-US" altLang="zh-CN" sz="2400" dirty="0"/>
              <a:t>target</a:t>
            </a:r>
            <a:r>
              <a:rPr lang="zh-CN" altLang="en-US" sz="2400" dirty="0"/>
              <a:t> </a:t>
            </a:r>
            <a:r>
              <a:rPr lang="en-US" altLang="zh-CN" sz="2400" dirty="0"/>
              <a:t>sentences</a:t>
            </a:r>
            <a:r>
              <a:rPr lang="zh-CN" altLang="en-US" sz="2400" dirty="0"/>
              <a:t> </a:t>
            </a:r>
            <a:r>
              <a:rPr lang="en-US" altLang="zh-CN" sz="2400" dirty="0"/>
              <a:t>generated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generator</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50" y="1825625"/>
            <a:ext cx="3879780" cy="4041775"/>
          </a:xfrm>
          <a:prstGeom prst="rect">
            <a:avLst/>
          </a:prstGeom>
        </p:spPr>
      </p:pic>
      <p:sp>
        <p:nvSpPr>
          <p:cNvPr id="5" name="Slide Number Placeholder 4"/>
          <p:cNvSpPr>
            <a:spLocks noGrp="1"/>
          </p:cNvSpPr>
          <p:nvPr>
            <p:ph type="sldNum" sz="quarter" idx="12"/>
          </p:nvPr>
        </p:nvSpPr>
        <p:spPr/>
        <p:txBody>
          <a:bodyPr/>
          <a:lstStyle/>
          <a:p>
            <a:fld id="{D1C2F069-1B7D-7F47-917D-BE5B9C5535C8}" type="slidenum">
              <a:rPr lang="en-US" smtClean="0"/>
              <a:t>11</a:t>
            </a:fld>
            <a:endParaRPr lang="en-US"/>
          </a:p>
        </p:txBody>
      </p:sp>
    </p:spTree>
    <p:extLst>
      <p:ext uri="{BB962C8B-B14F-4D97-AF65-F5344CB8AC3E}">
        <p14:creationId xmlns:p14="http://schemas.microsoft.com/office/powerpoint/2010/main" val="141440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Module</a:t>
            </a:r>
          </a:p>
        </p:txBody>
      </p:sp>
      <p:sp>
        <p:nvSpPr>
          <p:cNvPr id="3" name="Content Placeholder 2"/>
          <p:cNvSpPr>
            <a:spLocks noGrp="1"/>
          </p:cNvSpPr>
          <p:nvPr>
            <p:ph idx="1"/>
          </p:nvPr>
        </p:nvSpPr>
        <p:spPr>
          <a:xfrm>
            <a:off x="5572125" y="1713102"/>
            <a:ext cx="5229225" cy="4042239"/>
          </a:xfrm>
        </p:spPr>
        <p:txBody>
          <a:bodyPr>
            <a:normAutofit/>
          </a:bodyPr>
          <a:lstStyle/>
          <a:p>
            <a:endParaRPr lang="en-US" sz="2400" dirty="0"/>
          </a:p>
          <a:p>
            <a:r>
              <a:rPr lang="en-US" sz="2400" dirty="0"/>
              <a:t>Word mover’s distance (WMD)</a:t>
            </a:r>
            <a:r>
              <a:rPr lang="en-US" altLang="zh-CN" sz="2400" baseline="30000" dirty="0"/>
              <a:t>[1]</a:t>
            </a:r>
            <a:endParaRPr lang="en-US" sz="2400" dirty="0"/>
          </a:p>
          <a:p>
            <a:pPr lvl="1"/>
            <a:endParaRPr lang="en-US" sz="2000" dirty="0"/>
          </a:p>
          <a:p>
            <a:pPr lvl="1"/>
            <a:r>
              <a:rPr lang="en-US" sz="2000" dirty="0"/>
              <a:t>Embedding-based similarity metric for sentence pairs</a:t>
            </a:r>
          </a:p>
          <a:p>
            <a:pPr lvl="1"/>
            <a:endParaRPr lang="en-US" sz="2000" dirty="0"/>
          </a:p>
          <a:p>
            <a:pPr lvl="1"/>
            <a:r>
              <a:rPr lang="en-US" sz="2000" dirty="0"/>
              <a:t>Word alignment between two sentences</a:t>
            </a:r>
          </a:p>
          <a:p>
            <a:pPr lvl="1"/>
            <a:endParaRPr lang="en-US" sz="2000" dirty="0"/>
          </a:p>
          <a:p>
            <a:pPr lvl="1"/>
            <a:r>
              <a:rPr lang="en-US" sz="2000" dirty="0"/>
              <a:t>Sentence distance is a sum of distances between words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690688"/>
            <a:ext cx="3803650" cy="4064653"/>
          </a:xfrm>
          <a:prstGeom prst="rect">
            <a:avLst/>
          </a:prstGeom>
        </p:spPr>
      </p:pic>
      <p:sp>
        <p:nvSpPr>
          <p:cNvPr id="4" name="TextBox 3"/>
          <p:cNvSpPr txBox="1"/>
          <p:nvPr/>
        </p:nvSpPr>
        <p:spPr>
          <a:xfrm>
            <a:off x="838200" y="6104965"/>
            <a:ext cx="10515600" cy="523220"/>
          </a:xfrm>
          <a:prstGeom prst="rect">
            <a:avLst/>
          </a:prstGeom>
          <a:noFill/>
        </p:spPr>
        <p:txBody>
          <a:bodyPr wrap="square" rtlCol="0">
            <a:spAutoFit/>
          </a:bodyPr>
          <a:lstStyle/>
          <a:p>
            <a:r>
              <a:rPr lang="en-US" altLang="zh-CN" sz="1400" dirty="0"/>
              <a:t>[1]</a:t>
            </a:r>
            <a:r>
              <a:rPr lang="zh-CN" altLang="en-US" sz="1400" dirty="0"/>
              <a:t> </a:t>
            </a:r>
            <a:r>
              <a:rPr lang="en-US" sz="1400" dirty="0" err="1"/>
              <a:t>Kusner</a:t>
            </a:r>
            <a:r>
              <a:rPr lang="en-US" sz="1400" dirty="0"/>
              <a:t> M, Sun Y, </a:t>
            </a:r>
            <a:r>
              <a:rPr lang="en-US" sz="1400" dirty="0" err="1"/>
              <a:t>Kolkin</a:t>
            </a:r>
            <a:r>
              <a:rPr lang="en-US" sz="1400" dirty="0"/>
              <a:t> N, Weinberger K. From word </a:t>
            </a:r>
            <a:r>
              <a:rPr lang="en-US" sz="1400" dirty="0" err="1"/>
              <a:t>embeddings</a:t>
            </a:r>
            <a:r>
              <a:rPr lang="en-US" sz="1400" dirty="0"/>
              <a:t> to document distances. </a:t>
            </a:r>
            <a:r>
              <a:rPr lang="en-US" sz="1400" dirty="0" err="1"/>
              <a:t>InInternational</a:t>
            </a:r>
            <a:r>
              <a:rPr lang="en-US" sz="1400" dirty="0"/>
              <a:t> Conference on Machine Learning 2015 Jun 1 (pp. 957-966).</a:t>
            </a:r>
          </a:p>
        </p:txBody>
      </p:sp>
      <p:sp>
        <p:nvSpPr>
          <p:cNvPr id="6" name="Slide Number Placeholder 5"/>
          <p:cNvSpPr>
            <a:spLocks noGrp="1"/>
          </p:cNvSpPr>
          <p:nvPr>
            <p:ph type="sldNum" sz="quarter" idx="12"/>
          </p:nvPr>
        </p:nvSpPr>
        <p:spPr/>
        <p:txBody>
          <a:bodyPr/>
          <a:lstStyle/>
          <a:p>
            <a:fld id="{D1C2F069-1B7D-7F47-917D-BE5B9C5535C8}" type="slidenum">
              <a:rPr lang="en-US" smtClean="0"/>
              <a:t>12</a:t>
            </a:fld>
            <a:endParaRPr lang="en-US"/>
          </a:p>
        </p:txBody>
      </p:sp>
    </p:spTree>
    <p:extLst>
      <p:ext uri="{BB962C8B-B14F-4D97-AF65-F5344CB8AC3E}">
        <p14:creationId xmlns:p14="http://schemas.microsoft.com/office/powerpoint/2010/main" val="41586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a:t>
            </a:r>
          </a:p>
        </p:txBody>
      </p:sp>
      <p:sp>
        <p:nvSpPr>
          <p:cNvPr id="3" name="Content Placeholder 2"/>
          <p:cNvSpPr>
            <a:spLocks noGrp="1"/>
          </p:cNvSpPr>
          <p:nvPr>
            <p:ph idx="1"/>
          </p:nvPr>
        </p:nvSpPr>
        <p:spPr>
          <a:xfrm>
            <a:off x="838200" y="1939925"/>
            <a:ext cx="4819650" cy="4351338"/>
          </a:xfrm>
        </p:spPr>
        <p:txBody>
          <a:bodyPr>
            <a:normAutofit/>
          </a:bodyPr>
          <a:lstStyle/>
          <a:p>
            <a:endParaRPr lang="en-US" sz="2400" dirty="0"/>
          </a:p>
          <a:p>
            <a:r>
              <a:rPr lang="en-US" sz="2400" dirty="0"/>
              <a:t>RNN-based language model</a:t>
            </a:r>
          </a:p>
          <a:p>
            <a:endParaRPr lang="en-US" sz="2400" dirty="0"/>
          </a:p>
          <a:p>
            <a:r>
              <a:rPr lang="en-US" sz="2400" dirty="0"/>
              <a:t>Predict probability of the next token given previous tokens in the input sentence</a:t>
            </a:r>
          </a:p>
          <a:p>
            <a:endParaRPr lang="en-US" sz="2400" dirty="0"/>
          </a:p>
          <a:p>
            <a:r>
              <a:rPr lang="en-US" sz="2400" dirty="0"/>
              <a:t>Efficient measure of sentence fluency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850" y="1690688"/>
            <a:ext cx="4184650" cy="4517205"/>
          </a:xfrm>
          <a:prstGeom prst="rect">
            <a:avLst/>
          </a:prstGeom>
        </p:spPr>
      </p:pic>
      <p:sp>
        <p:nvSpPr>
          <p:cNvPr id="5" name="Slide Number Placeholder 4"/>
          <p:cNvSpPr>
            <a:spLocks noGrp="1"/>
          </p:cNvSpPr>
          <p:nvPr>
            <p:ph type="sldNum" sz="quarter" idx="12"/>
          </p:nvPr>
        </p:nvSpPr>
        <p:spPr/>
        <p:txBody>
          <a:bodyPr/>
          <a:lstStyle/>
          <a:p>
            <a:fld id="{D1C2F069-1B7D-7F47-917D-BE5B9C5535C8}" type="slidenum">
              <a:rPr lang="en-US" smtClean="0"/>
              <a:t>13</a:t>
            </a:fld>
            <a:endParaRPr lang="en-US"/>
          </a:p>
        </p:txBody>
      </p:sp>
    </p:spTree>
    <p:extLst>
      <p:ext uri="{BB962C8B-B14F-4D97-AF65-F5344CB8AC3E}">
        <p14:creationId xmlns:p14="http://schemas.microsoft.com/office/powerpoint/2010/main" val="149177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Reinforcement</a:t>
            </a:r>
            <a:r>
              <a:rPr lang="zh-CN" altLang="en-US" dirty="0"/>
              <a:t> </a:t>
            </a:r>
            <a:r>
              <a:rPr lang="en-US" altLang="zh-CN" dirty="0"/>
              <a:t>Learning</a:t>
            </a:r>
            <a:endParaRPr lang="en-US" dirty="0"/>
          </a:p>
        </p:txBody>
      </p:sp>
      <p:sp>
        <p:nvSpPr>
          <p:cNvPr id="3" name="Content Placeholder 2"/>
          <p:cNvSpPr>
            <a:spLocks noGrp="1"/>
          </p:cNvSpPr>
          <p:nvPr>
            <p:ph idx="1"/>
          </p:nvPr>
        </p:nvSpPr>
        <p:spPr>
          <a:xfrm>
            <a:off x="838200" y="1825625"/>
            <a:ext cx="10672482" cy="4351338"/>
          </a:xfrm>
        </p:spPr>
        <p:txBody>
          <a:bodyPr>
            <a:normAutofit/>
          </a:bodyPr>
          <a:lstStyle/>
          <a:p>
            <a:r>
              <a:rPr lang="en-US" dirty="0"/>
              <a:t>Non-differentiable training losses in the evaluation module</a:t>
            </a:r>
            <a:endParaRPr lang="zh-CN" altLang="en-US" dirty="0"/>
          </a:p>
          <a:p>
            <a:pPr lvl="1"/>
            <a:r>
              <a:rPr lang="en-US" dirty="0"/>
              <a:t>Supervised training is not applicable</a:t>
            </a:r>
          </a:p>
          <a:p>
            <a:pPr lvl="1"/>
            <a:r>
              <a:rPr lang="en-US" dirty="0"/>
              <a:t>Reinforcement learning is used </a:t>
            </a:r>
            <a:r>
              <a:rPr lang="en-US" altLang="zh-CN" dirty="0"/>
              <a:t>instead</a:t>
            </a:r>
            <a:endParaRPr lang="en-US" dirty="0"/>
          </a:p>
          <a:p>
            <a:r>
              <a:rPr lang="en-US" altLang="zh-CN" dirty="0"/>
              <a:t>Reinforcement learning: update model parameters according to the rewards assigned by the evaluation modules</a:t>
            </a:r>
            <a:endParaRPr lang="zh-CN" altLang="en-US" dirty="0"/>
          </a:p>
          <a:p>
            <a:r>
              <a:rPr lang="en-US" altLang="zh-CN" dirty="0"/>
              <a:t>Reinforcement</a:t>
            </a:r>
            <a:r>
              <a:rPr lang="zh-CN" altLang="en-US" dirty="0"/>
              <a:t> </a:t>
            </a:r>
            <a:r>
              <a:rPr lang="en-US" altLang="zh-CN" dirty="0"/>
              <a:t>learning for style transfer</a:t>
            </a:r>
            <a:endParaRPr lang="zh-CN" altLang="en-US" dirty="0"/>
          </a:p>
          <a:p>
            <a:pPr lvl="1"/>
            <a:r>
              <a:rPr lang="en-US" altLang="zh-CN" dirty="0">
                <a:solidFill>
                  <a:srgbClr val="FF0000"/>
                </a:solidFill>
              </a:rPr>
              <a:t>State</a:t>
            </a:r>
            <a:r>
              <a:rPr lang="en-US" altLang="zh-CN" dirty="0"/>
              <a:t>:</a:t>
            </a:r>
            <a:r>
              <a:rPr lang="zh-CN" altLang="en-US" dirty="0"/>
              <a:t> </a:t>
            </a:r>
            <a:r>
              <a:rPr lang="en-US" altLang="zh-CN" dirty="0"/>
              <a:t>Source sentence and tokens</a:t>
            </a:r>
            <a:r>
              <a:rPr lang="zh-CN" altLang="en-US" dirty="0"/>
              <a:t> </a:t>
            </a:r>
            <a:r>
              <a:rPr lang="en-US" altLang="zh-CN" dirty="0"/>
              <a:t>already</a:t>
            </a:r>
            <a:r>
              <a:rPr lang="zh-CN" altLang="en-US" dirty="0"/>
              <a:t> </a:t>
            </a:r>
            <a:r>
              <a:rPr lang="en-US" altLang="zh-CN" dirty="0"/>
              <a:t>generated</a:t>
            </a:r>
            <a:r>
              <a:rPr lang="zh-CN" altLang="en-US" dirty="0"/>
              <a:t> </a:t>
            </a:r>
            <a:r>
              <a:rPr lang="en-US" altLang="zh-CN" dirty="0"/>
              <a:t>in</a:t>
            </a:r>
            <a:r>
              <a:rPr lang="zh-CN" altLang="en-US" dirty="0"/>
              <a:t> </a:t>
            </a:r>
            <a:r>
              <a:rPr lang="en-US" altLang="zh-CN" dirty="0"/>
              <a:t>the</a:t>
            </a:r>
            <a:r>
              <a:rPr lang="zh-CN" altLang="en-US" dirty="0"/>
              <a:t> </a:t>
            </a:r>
            <a:r>
              <a:rPr lang="en-US" altLang="zh-CN" dirty="0"/>
              <a:t>target</a:t>
            </a:r>
            <a:r>
              <a:rPr lang="zh-CN" altLang="en-US" dirty="0"/>
              <a:t> </a:t>
            </a:r>
            <a:r>
              <a:rPr lang="en-US" altLang="zh-CN" dirty="0"/>
              <a:t>sentence</a:t>
            </a:r>
            <a:endParaRPr lang="zh-CN" altLang="en-US" dirty="0"/>
          </a:p>
          <a:p>
            <a:pPr lvl="1"/>
            <a:r>
              <a:rPr lang="en-US" altLang="zh-CN" dirty="0">
                <a:solidFill>
                  <a:srgbClr val="FF0000"/>
                </a:solidFill>
              </a:rPr>
              <a:t>Action</a:t>
            </a:r>
            <a:r>
              <a:rPr lang="en-US" altLang="zh-CN" dirty="0"/>
              <a:t>:</a:t>
            </a:r>
            <a:r>
              <a:rPr lang="zh-CN" altLang="en-US" dirty="0"/>
              <a:t> </a:t>
            </a:r>
            <a:r>
              <a:rPr lang="en-US" altLang="zh-CN" dirty="0"/>
              <a:t>The</a:t>
            </a:r>
            <a:r>
              <a:rPr lang="zh-CN" altLang="en-US" dirty="0"/>
              <a:t> </a:t>
            </a:r>
            <a:r>
              <a:rPr lang="en-US" altLang="zh-CN" dirty="0"/>
              <a:t>next</a:t>
            </a:r>
            <a:r>
              <a:rPr lang="zh-CN" altLang="en-US" dirty="0"/>
              <a:t> </a:t>
            </a:r>
            <a:r>
              <a:rPr lang="en-US" altLang="zh-CN" dirty="0"/>
              <a:t>token</a:t>
            </a:r>
            <a:r>
              <a:rPr lang="zh-CN" altLang="en-US" dirty="0"/>
              <a:t> </a:t>
            </a:r>
            <a:r>
              <a:rPr lang="en-US" altLang="zh-CN" dirty="0"/>
              <a:t>to be generated</a:t>
            </a:r>
          </a:p>
          <a:p>
            <a:pPr lvl="1"/>
            <a:r>
              <a:rPr lang="en-US" altLang="zh-CN" dirty="0">
                <a:solidFill>
                  <a:srgbClr val="FF0000"/>
                </a:solidFill>
              </a:rPr>
              <a:t>Reward</a:t>
            </a:r>
            <a:r>
              <a:rPr lang="en-US" altLang="zh-CN" dirty="0"/>
              <a:t>: How good an action is</a:t>
            </a:r>
            <a:endParaRPr lang="zh-CN" altLang="en-US" dirty="0"/>
          </a:p>
          <a:p>
            <a:pPr lvl="1"/>
            <a:r>
              <a:rPr lang="en-US" altLang="zh-CN" dirty="0">
                <a:solidFill>
                  <a:srgbClr val="FF0000"/>
                </a:solidFill>
              </a:rPr>
              <a:t>Policy</a:t>
            </a:r>
            <a:r>
              <a:rPr lang="en-US" altLang="zh-CN" dirty="0"/>
              <a:t>: Prediction of the next token,</a:t>
            </a:r>
            <a:r>
              <a:rPr lang="zh-CN" altLang="en-US" dirty="0"/>
              <a:t> </a:t>
            </a:r>
            <a:r>
              <a:rPr lang="en-US" altLang="zh-CN" dirty="0"/>
              <a:t>i.e.,</a:t>
            </a:r>
            <a:r>
              <a:rPr lang="zh-CN" altLang="en-US" dirty="0"/>
              <a:t> </a:t>
            </a:r>
            <a:r>
              <a:rPr lang="en-US" altLang="zh-CN" dirty="0"/>
              <a:t>probability</a:t>
            </a:r>
            <a:r>
              <a:rPr lang="zh-CN" altLang="en-US" dirty="0"/>
              <a:t> </a:t>
            </a:r>
            <a:r>
              <a:rPr lang="en-US" altLang="zh-CN" dirty="0"/>
              <a:t>over the whole vocabulary</a:t>
            </a:r>
            <a:endParaRPr lang="en-US" dirty="0"/>
          </a:p>
        </p:txBody>
      </p:sp>
      <p:sp>
        <p:nvSpPr>
          <p:cNvPr id="4" name="Slide Number Placeholder 3"/>
          <p:cNvSpPr>
            <a:spLocks noGrp="1"/>
          </p:cNvSpPr>
          <p:nvPr>
            <p:ph type="sldNum" sz="quarter" idx="12"/>
          </p:nvPr>
        </p:nvSpPr>
        <p:spPr/>
        <p:txBody>
          <a:bodyPr/>
          <a:lstStyle/>
          <a:p>
            <a:fld id="{D1C2F069-1B7D-7F47-917D-BE5B9C5535C8}" type="slidenum">
              <a:rPr lang="en-US" smtClean="0"/>
              <a:t>14</a:t>
            </a:fld>
            <a:endParaRPr lang="en-US"/>
          </a:p>
        </p:txBody>
      </p:sp>
    </p:spTree>
    <p:extLst>
      <p:ext uri="{BB962C8B-B14F-4D97-AF65-F5344CB8AC3E}">
        <p14:creationId xmlns:p14="http://schemas.microsoft.com/office/powerpoint/2010/main" val="12236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Reward Estimation</a:t>
            </a:r>
          </a:p>
        </p:txBody>
      </p:sp>
      <p:sp>
        <p:nvSpPr>
          <p:cNvPr id="305" name="TextBox 304"/>
          <p:cNvSpPr txBox="1"/>
          <p:nvPr/>
        </p:nvSpPr>
        <p:spPr>
          <a:xfrm>
            <a:off x="2583743" y="3446548"/>
            <a:ext cx="1124012" cy="461665"/>
          </a:xfrm>
          <a:prstGeom prst="rect">
            <a:avLst/>
          </a:prstGeom>
          <a:noFill/>
          <a:ln>
            <a:solidFill>
              <a:schemeClr val="tx1"/>
            </a:solidFill>
          </a:ln>
        </p:spPr>
        <p:txBody>
          <a:bodyPr wrap="square" rtlCol="0">
            <a:spAutoFit/>
          </a:bodyPr>
          <a:lstStyle/>
          <a:p>
            <a:pPr algn="ctr"/>
            <a:r>
              <a:rPr lang="en-US" sz="2400" b="1" dirty="0"/>
              <a:t>service</a:t>
            </a:r>
          </a:p>
        </p:txBody>
      </p:sp>
      <p:sp>
        <p:nvSpPr>
          <p:cNvPr id="306" name="TextBox 305"/>
          <p:cNvSpPr txBox="1"/>
          <p:nvPr/>
        </p:nvSpPr>
        <p:spPr>
          <a:xfrm>
            <a:off x="1737004" y="3446548"/>
            <a:ext cx="729801" cy="477646"/>
          </a:xfrm>
          <a:prstGeom prst="rect">
            <a:avLst/>
          </a:prstGeom>
          <a:noFill/>
          <a:ln>
            <a:solidFill>
              <a:schemeClr val="tx1"/>
            </a:solidFill>
          </a:ln>
        </p:spPr>
        <p:txBody>
          <a:bodyPr wrap="square" rtlCol="0">
            <a:spAutoFit/>
          </a:bodyPr>
          <a:lstStyle/>
          <a:p>
            <a:pPr algn="ctr"/>
            <a:r>
              <a:rPr lang="en-US" sz="2400" b="1" dirty="0"/>
              <a:t>The</a:t>
            </a:r>
          </a:p>
        </p:txBody>
      </p:sp>
      <p:sp>
        <p:nvSpPr>
          <p:cNvPr id="307" name="TextBox 306"/>
          <p:cNvSpPr txBox="1"/>
          <p:nvPr/>
        </p:nvSpPr>
        <p:spPr>
          <a:xfrm>
            <a:off x="3834306" y="3446298"/>
            <a:ext cx="729801" cy="477646"/>
          </a:xfrm>
          <a:prstGeom prst="rect">
            <a:avLst/>
          </a:prstGeom>
          <a:noFill/>
          <a:ln>
            <a:solidFill>
              <a:schemeClr val="tx1"/>
            </a:solidFill>
          </a:ln>
        </p:spPr>
        <p:txBody>
          <a:bodyPr wrap="square" rtlCol="0">
            <a:spAutoFit/>
          </a:bodyPr>
          <a:lstStyle/>
          <a:p>
            <a:pPr algn="ctr"/>
            <a:r>
              <a:rPr lang="en-US" sz="2400" b="1" dirty="0"/>
              <a:t>is</a:t>
            </a:r>
          </a:p>
        </p:txBody>
      </p:sp>
      <p:sp>
        <p:nvSpPr>
          <p:cNvPr id="308" name="TextBox 307"/>
          <p:cNvSpPr txBox="1"/>
          <p:nvPr/>
        </p:nvSpPr>
        <p:spPr>
          <a:xfrm>
            <a:off x="4661909" y="3465835"/>
            <a:ext cx="1037984" cy="461665"/>
          </a:xfrm>
          <a:prstGeom prst="rect">
            <a:avLst/>
          </a:prstGeom>
          <a:noFill/>
          <a:ln>
            <a:solidFill>
              <a:schemeClr val="tx1"/>
            </a:solidFill>
          </a:ln>
        </p:spPr>
        <p:txBody>
          <a:bodyPr wrap="square" rtlCol="0">
            <a:spAutoFit/>
          </a:bodyPr>
          <a:lstStyle/>
          <a:p>
            <a:pPr algn="ctr"/>
            <a:r>
              <a:rPr lang="en-US" sz="2400" b="1" dirty="0"/>
              <a:t>good</a:t>
            </a:r>
          </a:p>
        </p:txBody>
      </p:sp>
      <p:sp>
        <p:nvSpPr>
          <p:cNvPr id="309" name="TextBox 308"/>
          <p:cNvSpPr txBox="1"/>
          <p:nvPr/>
        </p:nvSpPr>
        <p:spPr>
          <a:xfrm>
            <a:off x="5605889" y="1461949"/>
            <a:ext cx="3114042" cy="1107996"/>
          </a:xfrm>
          <a:prstGeom prst="rect">
            <a:avLst/>
          </a:prstGeom>
          <a:noFill/>
          <a:ln>
            <a:solidFill>
              <a:schemeClr val="tx1"/>
            </a:solidFill>
          </a:ln>
        </p:spPr>
        <p:txBody>
          <a:bodyPr wrap="square" rtlCol="0">
            <a:spAutoFit/>
          </a:bodyPr>
          <a:lstStyle/>
          <a:p>
            <a:r>
              <a:rPr lang="en-US" sz="2200" b="1" dirty="0">
                <a:solidFill>
                  <a:srgbClr val="FF0000"/>
                </a:solidFill>
              </a:rPr>
              <a:t>The </a:t>
            </a:r>
            <a:r>
              <a:rPr lang="en-US" sz="2200" b="1" dirty="0"/>
              <a:t>services is bad</a:t>
            </a:r>
          </a:p>
          <a:p>
            <a:r>
              <a:rPr lang="en-US" sz="2200" b="1" dirty="0">
                <a:solidFill>
                  <a:srgbClr val="FF0000"/>
                </a:solidFill>
              </a:rPr>
              <a:t>The </a:t>
            </a:r>
            <a:r>
              <a:rPr lang="en-US" sz="2200" b="1" dirty="0"/>
              <a:t>servants are friendly</a:t>
            </a:r>
          </a:p>
          <a:p>
            <a:r>
              <a:rPr lang="en-US" sz="2200" b="1" dirty="0">
                <a:solidFill>
                  <a:srgbClr val="FF0000"/>
                </a:solidFill>
              </a:rPr>
              <a:t>The</a:t>
            </a:r>
            <a:r>
              <a:rPr lang="en-US" sz="2200" b="1" dirty="0"/>
              <a:t> waiters are nice</a:t>
            </a:r>
          </a:p>
        </p:txBody>
      </p:sp>
      <p:sp>
        <p:nvSpPr>
          <p:cNvPr id="311" name="TextBox 310"/>
          <p:cNvSpPr txBox="1"/>
          <p:nvPr/>
        </p:nvSpPr>
        <p:spPr>
          <a:xfrm>
            <a:off x="5631433" y="4186453"/>
            <a:ext cx="3080739" cy="1107996"/>
          </a:xfrm>
          <a:prstGeom prst="rect">
            <a:avLst/>
          </a:prstGeom>
          <a:noFill/>
          <a:ln>
            <a:solidFill>
              <a:schemeClr val="tx1"/>
            </a:solidFill>
          </a:ln>
        </p:spPr>
        <p:txBody>
          <a:bodyPr wrap="square" rtlCol="0">
            <a:spAutoFit/>
          </a:bodyPr>
          <a:lstStyle/>
          <a:p>
            <a:r>
              <a:rPr lang="en-US" sz="2200" b="1" dirty="0">
                <a:solidFill>
                  <a:srgbClr val="FF0000"/>
                </a:solidFill>
              </a:rPr>
              <a:t>The service is </a:t>
            </a:r>
            <a:r>
              <a:rPr lang="en-US" sz="2200" b="1" dirty="0"/>
              <a:t>wonderful</a:t>
            </a:r>
          </a:p>
          <a:p>
            <a:r>
              <a:rPr lang="en-US" sz="2200" b="1" dirty="0">
                <a:solidFill>
                  <a:srgbClr val="FF0000"/>
                </a:solidFill>
              </a:rPr>
              <a:t>The service is </a:t>
            </a:r>
            <a:r>
              <a:rPr lang="en-US" sz="2200" b="1" dirty="0"/>
              <a:t>excellent</a:t>
            </a:r>
          </a:p>
          <a:p>
            <a:r>
              <a:rPr lang="en-US" sz="2200" b="1" dirty="0">
                <a:solidFill>
                  <a:srgbClr val="FF0000"/>
                </a:solidFill>
              </a:rPr>
              <a:t>The service is </a:t>
            </a:r>
            <a:r>
              <a:rPr lang="en-US" sz="2200" b="1" dirty="0"/>
              <a:t>alright</a:t>
            </a:r>
          </a:p>
        </p:txBody>
      </p:sp>
      <p:sp>
        <p:nvSpPr>
          <p:cNvPr id="312" name="TextBox 311"/>
          <p:cNvSpPr txBox="1"/>
          <p:nvPr/>
        </p:nvSpPr>
        <p:spPr>
          <a:xfrm>
            <a:off x="388155" y="5798357"/>
            <a:ext cx="1144408" cy="461665"/>
          </a:xfrm>
          <a:prstGeom prst="rect">
            <a:avLst/>
          </a:prstGeom>
          <a:noFill/>
        </p:spPr>
        <p:txBody>
          <a:bodyPr wrap="square" rtlCol="0">
            <a:spAutoFit/>
          </a:bodyPr>
          <a:lstStyle/>
          <a:p>
            <a:r>
              <a:rPr lang="en-US" sz="2400" b="1"/>
              <a:t>Source: </a:t>
            </a:r>
            <a:endParaRPr lang="en-US" sz="2400" b="1" dirty="0"/>
          </a:p>
        </p:txBody>
      </p:sp>
      <p:sp>
        <p:nvSpPr>
          <p:cNvPr id="313" name="TextBox 312"/>
          <p:cNvSpPr txBox="1"/>
          <p:nvPr/>
        </p:nvSpPr>
        <p:spPr>
          <a:xfrm>
            <a:off x="392315" y="3446298"/>
            <a:ext cx="1281414" cy="461665"/>
          </a:xfrm>
          <a:prstGeom prst="rect">
            <a:avLst/>
          </a:prstGeom>
          <a:noFill/>
        </p:spPr>
        <p:txBody>
          <a:bodyPr wrap="square" rtlCol="0">
            <a:spAutoFit/>
          </a:bodyPr>
          <a:lstStyle/>
          <a:p>
            <a:r>
              <a:rPr lang="en-US" sz="2400" b="1" dirty="0"/>
              <a:t>Target: </a:t>
            </a:r>
          </a:p>
        </p:txBody>
      </p:sp>
      <p:sp>
        <p:nvSpPr>
          <p:cNvPr id="314" name="Rounded Rectangle 313"/>
          <p:cNvSpPr/>
          <p:nvPr/>
        </p:nvSpPr>
        <p:spPr>
          <a:xfrm>
            <a:off x="2125006" y="4408480"/>
            <a:ext cx="2251746" cy="885969"/>
          </a:xfrm>
          <a:prstGeom prst="round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a:t>Generator</a:t>
            </a:r>
            <a:endParaRPr lang="en-US" sz="2600" b="1" dirty="0"/>
          </a:p>
        </p:txBody>
      </p:sp>
      <p:sp>
        <p:nvSpPr>
          <p:cNvPr id="315" name="TextBox 314"/>
          <p:cNvSpPr txBox="1"/>
          <p:nvPr/>
        </p:nvSpPr>
        <p:spPr>
          <a:xfrm>
            <a:off x="2698520" y="5798357"/>
            <a:ext cx="1135785" cy="461665"/>
          </a:xfrm>
          <a:prstGeom prst="rect">
            <a:avLst/>
          </a:prstGeom>
          <a:noFill/>
          <a:ln>
            <a:solidFill>
              <a:schemeClr val="tx1"/>
            </a:solidFill>
          </a:ln>
        </p:spPr>
        <p:txBody>
          <a:bodyPr wrap="square" rtlCol="0">
            <a:spAutoFit/>
          </a:bodyPr>
          <a:lstStyle/>
          <a:p>
            <a:pPr algn="ctr"/>
            <a:r>
              <a:rPr lang="en-US" sz="2400" b="1" dirty="0"/>
              <a:t>service</a:t>
            </a:r>
          </a:p>
        </p:txBody>
      </p:sp>
      <p:sp>
        <p:nvSpPr>
          <p:cNvPr id="316" name="TextBox 315"/>
          <p:cNvSpPr txBox="1"/>
          <p:nvPr/>
        </p:nvSpPr>
        <p:spPr>
          <a:xfrm>
            <a:off x="1737004" y="5798357"/>
            <a:ext cx="729801" cy="477646"/>
          </a:xfrm>
          <a:prstGeom prst="rect">
            <a:avLst/>
          </a:prstGeom>
          <a:noFill/>
          <a:ln>
            <a:solidFill>
              <a:schemeClr val="tx1"/>
            </a:solidFill>
          </a:ln>
        </p:spPr>
        <p:txBody>
          <a:bodyPr wrap="square" rtlCol="0">
            <a:spAutoFit/>
          </a:bodyPr>
          <a:lstStyle/>
          <a:p>
            <a:pPr algn="ctr"/>
            <a:r>
              <a:rPr lang="en-US" sz="2400" b="1" dirty="0"/>
              <a:t>The</a:t>
            </a:r>
          </a:p>
        </p:txBody>
      </p:sp>
      <p:sp>
        <p:nvSpPr>
          <p:cNvPr id="317" name="TextBox 316"/>
          <p:cNvSpPr txBox="1"/>
          <p:nvPr/>
        </p:nvSpPr>
        <p:spPr>
          <a:xfrm>
            <a:off x="3949509" y="5798357"/>
            <a:ext cx="729801" cy="477646"/>
          </a:xfrm>
          <a:prstGeom prst="rect">
            <a:avLst/>
          </a:prstGeom>
          <a:noFill/>
          <a:ln>
            <a:solidFill>
              <a:schemeClr val="tx1"/>
            </a:solidFill>
          </a:ln>
        </p:spPr>
        <p:txBody>
          <a:bodyPr wrap="square" rtlCol="0">
            <a:spAutoFit/>
          </a:bodyPr>
          <a:lstStyle/>
          <a:p>
            <a:pPr algn="ctr"/>
            <a:r>
              <a:rPr lang="en-US" sz="2400" b="1" dirty="0"/>
              <a:t>is</a:t>
            </a:r>
          </a:p>
        </p:txBody>
      </p:sp>
      <p:sp>
        <p:nvSpPr>
          <p:cNvPr id="318" name="TextBox 317"/>
          <p:cNvSpPr txBox="1"/>
          <p:nvPr/>
        </p:nvSpPr>
        <p:spPr>
          <a:xfrm>
            <a:off x="4850359" y="5798357"/>
            <a:ext cx="729801" cy="477646"/>
          </a:xfrm>
          <a:prstGeom prst="rect">
            <a:avLst/>
          </a:prstGeom>
          <a:noFill/>
          <a:ln>
            <a:solidFill>
              <a:schemeClr val="tx1"/>
            </a:solidFill>
          </a:ln>
        </p:spPr>
        <p:txBody>
          <a:bodyPr wrap="square" rtlCol="0">
            <a:spAutoFit/>
          </a:bodyPr>
          <a:lstStyle/>
          <a:p>
            <a:pPr algn="ctr"/>
            <a:r>
              <a:rPr lang="en-US" sz="2400" b="1" dirty="0"/>
              <a:t>bad</a:t>
            </a:r>
          </a:p>
        </p:txBody>
      </p:sp>
      <p:sp>
        <p:nvSpPr>
          <p:cNvPr id="319" name="Rounded Rectangle 318"/>
          <p:cNvSpPr/>
          <p:nvPr/>
        </p:nvSpPr>
        <p:spPr>
          <a:xfrm>
            <a:off x="10305644" y="2730190"/>
            <a:ext cx="1601011" cy="885969"/>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Evaluators</a:t>
            </a:r>
            <a:endParaRPr lang="en-US" sz="2200" b="1" dirty="0"/>
          </a:p>
        </p:txBody>
      </p:sp>
      <p:sp>
        <p:nvSpPr>
          <p:cNvPr id="320" name="Bent Arrow 319"/>
          <p:cNvSpPr/>
          <p:nvPr/>
        </p:nvSpPr>
        <p:spPr>
          <a:xfrm>
            <a:off x="2125005" y="1973454"/>
            <a:ext cx="3455155" cy="1453471"/>
          </a:xfrm>
          <a:prstGeom prst="bentArrow">
            <a:avLst>
              <a:gd name="adj1" fmla="val 800"/>
              <a:gd name="adj2" fmla="val 4501"/>
              <a:gd name="adj3" fmla="val 4838"/>
              <a:gd name="adj4" fmla="val 27961"/>
            </a:avLst>
          </a:prstGeom>
          <a:solidFill>
            <a:schemeClr val="tx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TextBox 320"/>
          <p:cNvSpPr txBox="1"/>
          <p:nvPr/>
        </p:nvSpPr>
        <p:spPr>
          <a:xfrm>
            <a:off x="3707755" y="1619786"/>
            <a:ext cx="1213499" cy="461665"/>
          </a:xfrm>
          <a:prstGeom prst="rect">
            <a:avLst/>
          </a:prstGeom>
          <a:noFill/>
        </p:spPr>
        <p:txBody>
          <a:bodyPr wrap="square" rtlCol="0">
            <a:spAutoFit/>
          </a:bodyPr>
          <a:lstStyle/>
          <a:p>
            <a:r>
              <a:rPr lang="en-US" sz="2400" b="1" dirty="0">
                <a:solidFill>
                  <a:schemeClr val="accent2"/>
                </a:solidFill>
              </a:rPr>
              <a:t>sample</a:t>
            </a:r>
          </a:p>
        </p:txBody>
      </p:sp>
      <p:sp>
        <p:nvSpPr>
          <p:cNvPr id="323" name="Bent-Up Arrow 322"/>
          <p:cNvSpPr/>
          <p:nvPr/>
        </p:nvSpPr>
        <p:spPr>
          <a:xfrm rot="5400000">
            <a:off x="4695868" y="3479594"/>
            <a:ext cx="458783" cy="1361259"/>
          </a:xfrm>
          <a:prstGeom prst="bentUpArrow">
            <a:avLst>
              <a:gd name="adj1" fmla="val 2211"/>
              <a:gd name="adj2" fmla="val 15017"/>
              <a:gd name="adj3" fmla="val 1181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p:cNvSpPr txBox="1"/>
          <p:nvPr/>
        </p:nvSpPr>
        <p:spPr>
          <a:xfrm>
            <a:off x="4407455" y="4373603"/>
            <a:ext cx="1133372" cy="461665"/>
          </a:xfrm>
          <a:prstGeom prst="rect">
            <a:avLst/>
          </a:prstGeom>
          <a:noFill/>
        </p:spPr>
        <p:txBody>
          <a:bodyPr wrap="square" rtlCol="0">
            <a:spAutoFit/>
          </a:bodyPr>
          <a:lstStyle/>
          <a:p>
            <a:r>
              <a:rPr lang="en-US" sz="2400" b="1" dirty="0">
                <a:solidFill>
                  <a:schemeClr val="accent2"/>
                </a:solidFill>
              </a:rPr>
              <a:t>sample</a:t>
            </a:r>
          </a:p>
        </p:txBody>
      </p:sp>
      <p:sp>
        <p:nvSpPr>
          <p:cNvPr id="327" name="TextBox 326"/>
          <p:cNvSpPr txBox="1"/>
          <p:nvPr/>
        </p:nvSpPr>
        <p:spPr>
          <a:xfrm>
            <a:off x="198966" y="3234260"/>
            <a:ext cx="5604683" cy="865732"/>
          </a:xfrm>
          <a:prstGeom prst="rect">
            <a:avLst/>
          </a:prstGeom>
          <a:noFill/>
          <a:ln>
            <a:solidFill>
              <a:schemeClr val="tx1"/>
            </a:solidFill>
            <a:prstDash val="dash"/>
          </a:ln>
        </p:spPr>
        <p:txBody>
          <a:bodyPr wrap="square" rtlCol="0">
            <a:spAutoFit/>
          </a:bodyPr>
          <a:lstStyle/>
          <a:p>
            <a:endParaRPr lang="en-US"/>
          </a:p>
        </p:txBody>
      </p:sp>
      <p:sp>
        <p:nvSpPr>
          <p:cNvPr id="328" name="TextBox 327"/>
          <p:cNvSpPr txBox="1"/>
          <p:nvPr/>
        </p:nvSpPr>
        <p:spPr>
          <a:xfrm>
            <a:off x="8991803" y="1439693"/>
            <a:ext cx="639560" cy="1107996"/>
          </a:xfrm>
          <a:prstGeom prst="rect">
            <a:avLst/>
          </a:prstGeom>
          <a:noFill/>
          <a:ln>
            <a:solidFill>
              <a:schemeClr val="tx1"/>
            </a:solidFill>
          </a:ln>
        </p:spPr>
        <p:txBody>
          <a:bodyPr wrap="square" rtlCol="0">
            <a:spAutoFit/>
          </a:bodyPr>
          <a:lstStyle/>
          <a:p>
            <a:r>
              <a:rPr lang="en-US" sz="2200" b="1" dirty="0"/>
              <a:t>0.2</a:t>
            </a:r>
          </a:p>
          <a:p>
            <a:r>
              <a:rPr lang="en-US" sz="2200" b="1" dirty="0"/>
              <a:t>0.5</a:t>
            </a:r>
          </a:p>
          <a:p>
            <a:r>
              <a:rPr lang="en-US" sz="2200" b="1" dirty="0"/>
              <a:t>0.5</a:t>
            </a:r>
          </a:p>
        </p:txBody>
      </p:sp>
      <p:sp>
        <p:nvSpPr>
          <p:cNvPr id="330" name="TextBox 329"/>
          <p:cNvSpPr txBox="1"/>
          <p:nvPr/>
        </p:nvSpPr>
        <p:spPr>
          <a:xfrm>
            <a:off x="9010442" y="4188579"/>
            <a:ext cx="556276" cy="1107996"/>
          </a:xfrm>
          <a:prstGeom prst="rect">
            <a:avLst/>
          </a:prstGeom>
          <a:noFill/>
          <a:ln>
            <a:solidFill>
              <a:schemeClr val="tx1"/>
            </a:solidFill>
          </a:ln>
        </p:spPr>
        <p:txBody>
          <a:bodyPr wrap="square" rtlCol="0">
            <a:spAutoFit/>
          </a:bodyPr>
          <a:lstStyle/>
          <a:p>
            <a:r>
              <a:rPr lang="en-US" sz="2200" b="1" dirty="0"/>
              <a:t>0.8</a:t>
            </a:r>
          </a:p>
          <a:p>
            <a:r>
              <a:rPr lang="en-US" sz="2200" b="1" dirty="0"/>
              <a:t>0.8</a:t>
            </a:r>
          </a:p>
          <a:p>
            <a:r>
              <a:rPr lang="en-US" sz="2200" b="1" dirty="0"/>
              <a:t>0.6</a:t>
            </a:r>
          </a:p>
        </p:txBody>
      </p:sp>
      <p:cxnSp>
        <p:nvCxnSpPr>
          <p:cNvPr id="331" name="Straight Arrow Connector 330"/>
          <p:cNvCxnSpPr>
            <a:endCxn id="328" idx="3"/>
          </p:cNvCxnSpPr>
          <p:nvPr/>
        </p:nvCxnSpPr>
        <p:spPr>
          <a:xfrm flipH="1" flipV="1">
            <a:off x="9631363" y="1993691"/>
            <a:ext cx="674283" cy="1179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p:cNvSpPr txBox="1"/>
          <p:nvPr/>
        </p:nvSpPr>
        <p:spPr>
          <a:xfrm>
            <a:off x="9854358" y="2161765"/>
            <a:ext cx="999507" cy="447792"/>
          </a:xfrm>
          <a:prstGeom prst="rect">
            <a:avLst/>
          </a:prstGeom>
          <a:noFill/>
        </p:spPr>
        <p:txBody>
          <a:bodyPr wrap="square" rtlCol="0">
            <a:spAutoFit/>
          </a:bodyPr>
          <a:lstStyle/>
          <a:p>
            <a:r>
              <a:rPr lang="en-US" sz="2200" b="1" dirty="0">
                <a:solidFill>
                  <a:schemeClr val="accent2"/>
                </a:solidFill>
              </a:rPr>
              <a:t>score</a:t>
            </a:r>
          </a:p>
        </p:txBody>
      </p:sp>
      <p:cxnSp>
        <p:nvCxnSpPr>
          <p:cNvPr id="334" name="Straight Arrow Connector 333"/>
          <p:cNvCxnSpPr>
            <a:endCxn id="330" idx="3"/>
          </p:cNvCxnSpPr>
          <p:nvPr/>
        </p:nvCxnSpPr>
        <p:spPr>
          <a:xfrm flipH="1">
            <a:off x="9566718" y="3409936"/>
            <a:ext cx="738926" cy="133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9854358" y="3960688"/>
            <a:ext cx="981534" cy="447792"/>
          </a:xfrm>
          <a:prstGeom prst="rect">
            <a:avLst/>
          </a:prstGeom>
          <a:noFill/>
        </p:spPr>
        <p:txBody>
          <a:bodyPr wrap="square" rtlCol="0">
            <a:spAutoFit/>
          </a:bodyPr>
          <a:lstStyle/>
          <a:p>
            <a:r>
              <a:rPr lang="en-US" sz="2200" b="1" dirty="0">
                <a:solidFill>
                  <a:schemeClr val="accent2"/>
                </a:solidFill>
              </a:rPr>
              <a:t>score</a:t>
            </a:r>
          </a:p>
        </p:txBody>
      </p:sp>
      <p:cxnSp>
        <p:nvCxnSpPr>
          <p:cNvPr id="339" name="Straight Arrow Connector 338"/>
          <p:cNvCxnSpPr/>
          <p:nvPr/>
        </p:nvCxnSpPr>
        <p:spPr>
          <a:xfrm flipH="1">
            <a:off x="8733131" y="4690317"/>
            <a:ext cx="258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0" name="Up Arrow 339"/>
          <p:cNvSpPr/>
          <p:nvPr/>
        </p:nvSpPr>
        <p:spPr>
          <a:xfrm>
            <a:off x="3192475" y="5294449"/>
            <a:ext cx="167870" cy="2943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Up Arrow 340"/>
          <p:cNvSpPr/>
          <p:nvPr/>
        </p:nvSpPr>
        <p:spPr>
          <a:xfrm>
            <a:off x="3190575" y="4089335"/>
            <a:ext cx="169770" cy="3098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8710435" y="1982783"/>
            <a:ext cx="258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8965" y="5607234"/>
            <a:ext cx="5604683" cy="865732"/>
          </a:xfrm>
          <a:prstGeom prst="rect">
            <a:avLst/>
          </a:prstGeom>
          <a:noFill/>
          <a:ln>
            <a:solidFill>
              <a:schemeClr val="tx1"/>
            </a:solidFill>
            <a:prstDash val="dash"/>
          </a:ln>
        </p:spPr>
        <p:txBody>
          <a:bodyPr wrap="square" rtlCol="0">
            <a:spAutoFit/>
          </a:bodyPr>
          <a:lstStyle/>
          <a:p>
            <a:endParaRPr lang="en-US"/>
          </a:p>
        </p:txBody>
      </p:sp>
      <p:sp>
        <p:nvSpPr>
          <p:cNvPr id="3" name="Slide Number Placeholder 2"/>
          <p:cNvSpPr>
            <a:spLocks noGrp="1"/>
          </p:cNvSpPr>
          <p:nvPr>
            <p:ph type="sldNum" sz="quarter" idx="12"/>
          </p:nvPr>
        </p:nvSpPr>
        <p:spPr/>
        <p:txBody>
          <a:bodyPr/>
          <a:lstStyle/>
          <a:p>
            <a:fld id="{D1C2F069-1B7D-7F47-917D-BE5B9C5535C8}" type="slidenum">
              <a:rPr lang="en-US" smtClean="0"/>
              <a:t>15</a:t>
            </a:fld>
            <a:endParaRPr lang="en-US"/>
          </a:p>
        </p:txBody>
      </p:sp>
    </p:spTree>
    <p:extLst>
      <p:ext uri="{BB962C8B-B14F-4D97-AF65-F5344CB8AC3E}">
        <p14:creationId xmlns:p14="http://schemas.microsoft.com/office/powerpoint/2010/main" val="32718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linds(horizontal)">
                                      <p:cBhvr>
                                        <p:cTn id="7" dur="500"/>
                                        <p:tgtEl>
                                          <p:spTgt spid="3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6"/>
                                        </p:tgtEl>
                                        <p:attrNameLst>
                                          <p:attrName>style.visibility</p:attrName>
                                        </p:attrNameLst>
                                      </p:cBhvr>
                                      <p:to>
                                        <p:strVal val="visible"/>
                                      </p:to>
                                    </p:set>
                                    <p:animEffect transition="in" filter="blinds(horizontal)">
                                      <p:cBhvr>
                                        <p:cTn id="10" dur="500"/>
                                        <p:tgtEl>
                                          <p:spTgt spid="3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7"/>
                                        </p:tgtEl>
                                        <p:attrNameLst>
                                          <p:attrName>style.visibility</p:attrName>
                                        </p:attrNameLst>
                                      </p:cBhvr>
                                      <p:to>
                                        <p:strVal val="visible"/>
                                      </p:to>
                                    </p:set>
                                    <p:animEffect transition="in" filter="blinds(horizontal)">
                                      <p:cBhvr>
                                        <p:cTn id="13" dur="500"/>
                                        <p:tgtEl>
                                          <p:spTgt spid="3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8"/>
                                        </p:tgtEl>
                                        <p:attrNameLst>
                                          <p:attrName>style.visibility</p:attrName>
                                        </p:attrNameLst>
                                      </p:cBhvr>
                                      <p:to>
                                        <p:strVal val="visible"/>
                                      </p:to>
                                    </p:set>
                                    <p:animEffect transition="in" filter="blinds(horizontal)">
                                      <p:cBhvr>
                                        <p:cTn id="16" dur="500"/>
                                        <p:tgtEl>
                                          <p:spTgt spid="3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2"/>
                                        </p:tgtEl>
                                        <p:attrNameLst>
                                          <p:attrName>style.visibility</p:attrName>
                                        </p:attrNameLst>
                                      </p:cBhvr>
                                      <p:to>
                                        <p:strVal val="visible"/>
                                      </p:to>
                                    </p:set>
                                    <p:animEffect transition="in" filter="blinds(horizontal)">
                                      <p:cBhvr>
                                        <p:cTn id="19" dur="500"/>
                                        <p:tgtEl>
                                          <p:spTgt spid="3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13"/>
                                        </p:tgtEl>
                                        <p:attrNameLst>
                                          <p:attrName>style.visibility</p:attrName>
                                        </p:attrNameLst>
                                      </p:cBhvr>
                                      <p:to>
                                        <p:strVal val="visible"/>
                                      </p:to>
                                    </p:set>
                                    <p:animEffect transition="in" filter="blinds(horizontal)">
                                      <p:cBhvr>
                                        <p:cTn id="22" dur="500"/>
                                        <p:tgtEl>
                                          <p:spTgt spid="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14"/>
                                        </p:tgtEl>
                                        <p:attrNameLst>
                                          <p:attrName>style.visibility</p:attrName>
                                        </p:attrNameLst>
                                      </p:cBhvr>
                                      <p:to>
                                        <p:strVal val="visible"/>
                                      </p:to>
                                    </p:set>
                                    <p:animEffect transition="in" filter="blinds(horizontal)">
                                      <p:cBhvr>
                                        <p:cTn id="25" dur="500"/>
                                        <p:tgtEl>
                                          <p:spTgt spid="3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15"/>
                                        </p:tgtEl>
                                        <p:attrNameLst>
                                          <p:attrName>style.visibility</p:attrName>
                                        </p:attrNameLst>
                                      </p:cBhvr>
                                      <p:to>
                                        <p:strVal val="visible"/>
                                      </p:to>
                                    </p:set>
                                    <p:animEffect transition="in" filter="blinds(horizontal)">
                                      <p:cBhvr>
                                        <p:cTn id="28" dur="500"/>
                                        <p:tgtEl>
                                          <p:spTgt spid="3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blinds(horizontal)">
                                      <p:cBhvr>
                                        <p:cTn id="31" dur="500"/>
                                        <p:tgtEl>
                                          <p:spTgt spid="3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17"/>
                                        </p:tgtEl>
                                        <p:attrNameLst>
                                          <p:attrName>style.visibility</p:attrName>
                                        </p:attrNameLst>
                                      </p:cBhvr>
                                      <p:to>
                                        <p:strVal val="visible"/>
                                      </p:to>
                                    </p:set>
                                    <p:animEffect transition="in" filter="blinds(horizontal)">
                                      <p:cBhvr>
                                        <p:cTn id="34" dur="500"/>
                                        <p:tgtEl>
                                          <p:spTgt spid="3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18"/>
                                        </p:tgtEl>
                                        <p:attrNameLst>
                                          <p:attrName>style.visibility</p:attrName>
                                        </p:attrNameLst>
                                      </p:cBhvr>
                                      <p:to>
                                        <p:strVal val="visible"/>
                                      </p:to>
                                    </p:set>
                                    <p:animEffect transition="in" filter="blinds(horizontal)">
                                      <p:cBhvr>
                                        <p:cTn id="37" dur="500"/>
                                        <p:tgtEl>
                                          <p:spTgt spid="3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27"/>
                                        </p:tgtEl>
                                        <p:attrNameLst>
                                          <p:attrName>style.visibility</p:attrName>
                                        </p:attrNameLst>
                                      </p:cBhvr>
                                      <p:to>
                                        <p:strVal val="visible"/>
                                      </p:to>
                                    </p:set>
                                    <p:animEffect transition="in" filter="blinds(horizontal)">
                                      <p:cBhvr>
                                        <p:cTn id="40" dur="500"/>
                                        <p:tgtEl>
                                          <p:spTgt spid="32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40"/>
                                        </p:tgtEl>
                                        <p:attrNameLst>
                                          <p:attrName>style.visibility</p:attrName>
                                        </p:attrNameLst>
                                      </p:cBhvr>
                                      <p:to>
                                        <p:strVal val="visible"/>
                                      </p:to>
                                    </p:set>
                                    <p:animEffect transition="in" filter="blinds(horizontal)">
                                      <p:cBhvr>
                                        <p:cTn id="43" dur="500"/>
                                        <p:tgtEl>
                                          <p:spTgt spid="34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1"/>
                                        </p:tgtEl>
                                        <p:attrNameLst>
                                          <p:attrName>style.visibility</p:attrName>
                                        </p:attrNameLst>
                                      </p:cBhvr>
                                      <p:to>
                                        <p:strVal val="visible"/>
                                      </p:to>
                                    </p:set>
                                    <p:animEffect transition="in" filter="blinds(horizontal)">
                                      <p:cBhvr>
                                        <p:cTn id="46" dur="500"/>
                                        <p:tgtEl>
                                          <p:spTgt spid="34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20"/>
                                        </p:tgtEl>
                                        <p:attrNameLst>
                                          <p:attrName>style.visibility</p:attrName>
                                        </p:attrNameLst>
                                      </p:cBhvr>
                                      <p:to>
                                        <p:strVal val="visible"/>
                                      </p:to>
                                    </p:set>
                                    <p:anim calcmode="lin" valueType="num">
                                      <p:cBhvr additive="base">
                                        <p:cTn id="54" dur="500" fill="hold"/>
                                        <p:tgtEl>
                                          <p:spTgt spid="320"/>
                                        </p:tgtEl>
                                        <p:attrNameLst>
                                          <p:attrName>ppt_x</p:attrName>
                                        </p:attrNameLst>
                                      </p:cBhvr>
                                      <p:tavLst>
                                        <p:tav tm="0">
                                          <p:val>
                                            <p:strVal val="#ppt_x"/>
                                          </p:val>
                                        </p:tav>
                                        <p:tav tm="100000">
                                          <p:val>
                                            <p:strVal val="#ppt_x"/>
                                          </p:val>
                                        </p:tav>
                                      </p:tavLst>
                                    </p:anim>
                                    <p:anim calcmode="lin" valueType="num">
                                      <p:cBhvr additive="base">
                                        <p:cTn id="55" dur="500" fill="hold"/>
                                        <p:tgtEl>
                                          <p:spTgt spid="32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21"/>
                                        </p:tgtEl>
                                        <p:attrNameLst>
                                          <p:attrName>style.visibility</p:attrName>
                                        </p:attrNameLst>
                                      </p:cBhvr>
                                      <p:to>
                                        <p:strVal val="visible"/>
                                      </p:to>
                                    </p:set>
                                    <p:anim calcmode="lin" valueType="num">
                                      <p:cBhvr additive="base">
                                        <p:cTn id="58" dur="500" fill="hold"/>
                                        <p:tgtEl>
                                          <p:spTgt spid="321"/>
                                        </p:tgtEl>
                                        <p:attrNameLst>
                                          <p:attrName>ppt_x</p:attrName>
                                        </p:attrNameLst>
                                      </p:cBhvr>
                                      <p:tavLst>
                                        <p:tav tm="0">
                                          <p:val>
                                            <p:strVal val="#ppt_x"/>
                                          </p:val>
                                        </p:tav>
                                        <p:tav tm="100000">
                                          <p:val>
                                            <p:strVal val="#ppt_x"/>
                                          </p:val>
                                        </p:tav>
                                      </p:tavLst>
                                    </p:anim>
                                    <p:anim calcmode="lin" valueType="num">
                                      <p:cBhvr additive="base">
                                        <p:cTn id="59" dur="500" fill="hold"/>
                                        <p:tgtEl>
                                          <p:spTgt spid="32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09"/>
                                        </p:tgtEl>
                                        <p:attrNameLst>
                                          <p:attrName>style.visibility</p:attrName>
                                        </p:attrNameLst>
                                      </p:cBhvr>
                                      <p:to>
                                        <p:strVal val="visible"/>
                                      </p:to>
                                    </p:set>
                                    <p:anim calcmode="lin" valueType="num">
                                      <p:cBhvr additive="base">
                                        <p:cTn id="62" dur="500" fill="hold"/>
                                        <p:tgtEl>
                                          <p:spTgt spid="309"/>
                                        </p:tgtEl>
                                        <p:attrNameLst>
                                          <p:attrName>ppt_x</p:attrName>
                                        </p:attrNameLst>
                                      </p:cBhvr>
                                      <p:tavLst>
                                        <p:tav tm="0">
                                          <p:val>
                                            <p:strVal val="#ppt_x"/>
                                          </p:val>
                                        </p:tav>
                                        <p:tav tm="100000">
                                          <p:val>
                                            <p:strVal val="#ppt_x"/>
                                          </p:val>
                                        </p:tav>
                                      </p:tavLst>
                                    </p:anim>
                                    <p:anim calcmode="lin" valueType="num">
                                      <p:cBhvr additive="base">
                                        <p:cTn id="63"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linds(horizontal)">
                                      <p:cBhvr>
                                        <p:cTn id="68" dur="500"/>
                                        <p:tgtEl>
                                          <p:spTgt spid="45"/>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8"/>
                                        </p:tgtEl>
                                        <p:attrNameLst>
                                          <p:attrName>style.visibility</p:attrName>
                                        </p:attrNameLst>
                                      </p:cBhvr>
                                      <p:to>
                                        <p:strVal val="visible"/>
                                      </p:to>
                                    </p:set>
                                    <p:animEffect transition="in" filter="blinds(horizontal)">
                                      <p:cBhvr>
                                        <p:cTn id="71" dur="500"/>
                                        <p:tgtEl>
                                          <p:spTgt spid="328"/>
                                        </p:tgtEl>
                                      </p:cBhvr>
                                    </p:animEffect>
                                  </p:childTnLst>
                                </p:cTn>
                              </p:par>
                              <p:par>
                                <p:cTn id="72" presetID="3" presetClass="entr" presetSubtype="10" fill="hold" nodeType="withEffect">
                                  <p:stCondLst>
                                    <p:cond delay="0"/>
                                  </p:stCondLst>
                                  <p:childTnLst>
                                    <p:set>
                                      <p:cBhvr>
                                        <p:cTn id="73" dur="1" fill="hold">
                                          <p:stCondLst>
                                            <p:cond delay="0"/>
                                          </p:stCondLst>
                                        </p:cTn>
                                        <p:tgtEl>
                                          <p:spTgt spid="331"/>
                                        </p:tgtEl>
                                        <p:attrNameLst>
                                          <p:attrName>style.visibility</p:attrName>
                                        </p:attrNameLst>
                                      </p:cBhvr>
                                      <p:to>
                                        <p:strVal val="visible"/>
                                      </p:to>
                                    </p:set>
                                    <p:animEffect transition="in" filter="blinds(horizontal)">
                                      <p:cBhvr>
                                        <p:cTn id="74" dur="500"/>
                                        <p:tgtEl>
                                          <p:spTgt spid="33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32"/>
                                        </p:tgtEl>
                                        <p:attrNameLst>
                                          <p:attrName>style.visibility</p:attrName>
                                        </p:attrNameLst>
                                      </p:cBhvr>
                                      <p:to>
                                        <p:strVal val="visible"/>
                                      </p:to>
                                    </p:set>
                                    <p:animEffect transition="in" filter="blinds(horizontal)">
                                      <p:cBhvr>
                                        <p:cTn id="77" dur="500"/>
                                        <p:tgtEl>
                                          <p:spTgt spid="33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19"/>
                                        </p:tgtEl>
                                        <p:attrNameLst>
                                          <p:attrName>style.visibility</p:attrName>
                                        </p:attrNameLst>
                                      </p:cBhvr>
                                      <p:to>
                                        <p:strVal val="visible"/>
                                      </p:to>
                                    </p:set>
                                    <p:animEffect transition="in" filter="blinds(horizontal)">
                                      <p:cBhvr>
                                        <p:cTn id="80" dur="500"/>
                                        <p:tgtEl>
                                          <p:spTgt spid="31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23"/>
                                        </p:tgtEl>
                                        <p:attrNameLst>
                                          <p:attrName>style.visibility</p:attrName>
                                        </p:attrNameLst>
                                      </p:cBhvr>
                                      <p:to>
                                        <p:strVal val="visible"/>
                                      </p:to>
                                    </p:set>
                                    <p:animEffect transition="in" filter="blinds(horizontal)">
                                      <p:cBhvr>
                                        <p:cTn id="85" dur="500"/>
                                        <p:tgtEl>
                                          <p:spTgt spid="323"/>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25"/>
                                        </p:tgtEl>
                                        <p:attrNameLst>
                                          <p:attrName>style.visibility</p:attrName>
                                        </p:attrNameLst>
                                      </p:cBhvr>
                                      <p:to>
                                        <p:strVal val="visible"/>
                                      </p:to>
                                    </p:set>
                                    <p:animEffect transition="in" filter="blinds(horizontal)">
                                      <p:cBhvr>
                                        <p:cTn id="88" dur="500"/>
                                        <p:tgtEl>
                                          <p:spTgt spid="325"/>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11"/>
                                        </p:tgtEl>
                                        <p:attrNameLst>
                                          <p:attrName>style.visibility</p:attrName>
                                        </p:attrNameLst>
                                      </p:cBhvr>
                                      <p:to>
                                        <p:strVal val="visible"/>
                                      </p:to>
                                    </p:set>
                                    <p:animEffect transition="in" filter="blinds(horizontal)">
                                      <p:cBhvr>
                                        <p:cTn id="91" dur="500"/>
                                        <p:tgtEl>
                                          <p:spTgt spid="31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339"/>
                                        </p:tgtEl>
                                        <p:attrNameLst>
                                          <p:attrName>style.visibility</p:attrName>
                                        </p:attrNameLst>
                                      </p:cBhvr>
                                      <p:to>
                                        <p:strVal val="visible"/>
                                      </p:to>
                                    </p:set>
                                    <p:animEffect transition="in" filter="blinds(horizontal)">
                                      <p:cBhvr>
                                        <p:cTn id="96" dur="500"/>
                                        <p:tgtEl>
                                          <p:spTgt spid="33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30"/>
                                        </p:tgtEl>
                                        <p:attrNameLst>
                                          <p:attrName>style.visibility</p:attrName>
                                        </p:attrNameLst>
                                      </p:cBhvr>
                                      <p:to>
                                        <p:strVal val="visible"/>
                                      </p:to>
                                    </p:set>
                                    <p:animEffect transition="in" filter="blinds(horizontal)">
                                      <p:cBhvr>
                                        <p:cTn id="99" dur="500"/>
                                        <p:tgtEl>
                                          <p:spTgt spid="330"/>
                                        </p:tgtEl>
                                      </p:cBhvr>
                                    </p:animEffect>
                                  </p:childTnLst>
                                </p:cTn>
                              </p:par>
                              <p:par>
                                <p:cTn id="100" presetID="3" presetClass="entr" presetSubtype="10" fill="hold" nodeType="withEffect">
                                  <p:stCondLst>
                                    <p:cond delay="0"/>
                                  </p:stCondLst>
                                  <p:childTnLst>
                                    <p:set>
                                      <p:cBhvr>
                                        <p:cTn id="101" dur="1" fill="hold">
                                          <p:stCondLst>
                                            <p:cond delay="0"/>
                                          </p:stCondLst>
                                        </p:cTn>
                                        <p:tgtEl>
                                          <p:spTgt spid="334"/>
                                        </p:tgtEl>
                                        <p:attrNameLst>
                                          <p:attrName>style.visibility</p:attrName>
                                        </p:attrNameLst>
                                      </p:cBhvr>
                                      <p:to>
                                        <p:strVal val="visible"/>
                                      </p:to>
                                    </p:set>
                                    <p:animEffect transition="in" filter="blinds(horizontal)">
                                      <p:cBhvr>
                                        <p:cTn id="102" dur="500"/>
                                        <p:tgtEl>
                                          <p:spTgt spid="334"/>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35"/>
                                        </p:tgtEl>
                                        <p:attrNameLst>
                                          <p:attrName>style.visibility</p:attrName>
                                        </p:attrNameLst>
                                      </p:cBhvr>
                                      <p:to>
                                        <p:strVal val="visible"/>
                                      </p:to>
                                    </p:set>
                                    <p:animEffect transition="in" filter="blinds(horizontal)">
                                      <p:cBhvr>
                                        <p:cTn id="105"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p:bldP spid="306" grpId="0" animBg="1"/>
      <p:bldP spid="307" grpId="0" animBg="1"/>
      <p:bldP spid="308" grpId="0" animBg="1"/>
      <p:bldP spid="309" grpId="0" animBg="1"/>
      <p:bldP spid="311" grpId="0" animBg="1"/>
      <p:bldP spid="312" grpId="0"/>
      <p:bldP spid="313" grpId="0"/>
      <p:bldP spid="314" grpId="0" animBg="1"/>
      <p:bldP spid="315" grpId="0" animBg="1"/>
      <p:bldP spid="316" grpId="0" animBg="1"/>
      <p:bldP spid="317" grpId="0" animBg="1"/>
      <p:bldP spid="318" grpId="0" animBg="1"/>
      <p:bldP spid="319" grpId="0" animBg="1"/>
      <p:bldP spid="320" grpId="0" animBg="1"/>
      <p:bldP spid="321" grpId="0"/>
      <p:bldP spid="323" grpId="0" animBg="1"/>
      <p:bldP spid="325" grpId="0"/>
      <p:bldP spid="327" grpId="0" animBg="1"/>
      <p:bldP spid="328" grpId="0" animBg="1"/>
      <p:bldP spid="330" grpId="0" animBg="1"/>
      <p:bldP spid="332" grpId="0"/>
      <p:bldP spid="335" grpId="0"/>
      <p:bldP spid="340" grpId="0" animBg="1"/>
      <p:bldP spid="341"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Loss Function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ltLang="zh-CN" dirty="0"/>
                  <a:t>State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oMath>
                </a14:m>
                <a:r>
                  <a:rPr lang="en-US" altLang="zh-CN" dirty="0"/>
                  <a:t> </a:t>
                </a:r>
              </a:p>
              <a:p>
                <a:r>
                  <a:rPr lang="en-US" altLang="zh-CN" dirty="0"/>
                  <a:t>Token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oMath>
                </a14:m>
                <a:endParaRPr lang="zh-CN" altLang="en-US" dirty="0"/>
              </a:p>
              <a:p>
                <a:r>
                  <a:rPr lang="en-US" altLang="zh-CN" dirty="0"/>
                  <a:t>Reward</a:t>
                </a:r>
                <a:r>
                  <a:rPr lang="zh-CN" altLang="en-US" dirty="0"/>
                  <a:t> </a:t>
                </a:r>
                <a14:m>
                  <m:oMath xmlns:m="http://schemas.openxmlformats.org/officeDocument/2006/math">
                    <m:r>
                      <a:rPr lang="en-US" altLang="zh-CN" i="1">
                        <a:latin typeface="Cambria Math" charset="0"/>
                      </a:rPr>
                      <m:t>𝑄</m:t>
                    </m:r>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r>
                      <a:rPr lang="en-US" altLang="zh-CN" i="1">
                        <a:latin typeface="Cambria Math" charset="0"/>
                      </a:rPr>
                      <m:t>)</m:t>
                    </m:r>
                  </m:oMath>
                </a14:m>
                <a:r>
                  <a:rPr lang="en-US" altLang="zh-CN" dirty="0"/>
                  <a:t>:</a:t>
                </a:r>
                <a:r>
                  <a:rPr lang="zh-CN" altLang="en-US" dirty="0"/>
                  <a:t> </a:t>
                </a:r>
                <a:r>
                  <a:rPr lang="en-US" altLang="zh-CN" dirty="0"/>
                  <a:t>the reward of evaluators for</a:t>
                </a:r>
                <a:r>
                  <a:rPr lang="zh-CN" altLang="en-US" dirty="0"/>
                  <a:t> </a:t>
                </a:r>
                <a:r>
                  <a:rPr lang="en-US" altLang="zh-CN" dirty="0"/>
                  <a:t>each</a:t>
                </a:r>
                <a:r>
                  <a:rPr lang="zh-CN" altLang="en-US" dirty="0"/>
                  <a:t> </a:t>
                </a:r>
                <a:r>
                  <a:rPr lang="en-US" altLang="zh-CN" dirty="0"/>
                  <a:t>token</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𝑦</m:t>
                        </m:r>
                      </m:e>
                      <m:sub>
                        <m:r>
                          <a:rPr lang="en-US" altLang="zh-CN" b="0" i="1" smtClean="0">
                            <a:latin typeface="Cambria Math" charset="0"/>
                          </a:rPr>
                          <m:t>𝑡</m:t>
                        </m:r>
                      </m:sub>
                    </m:sSub>
                  </m:oMath>
                </a14:m>
                <a:r>
                  <a:rPr lang="zh-CN" altLang="en-US" dirty="0"/>
                  <a:t> </a:t>
                </a:r>
                <a:r>
                  <a:rPr lang="en-US" altLang="zh-CN" dirty="0"/>
                  <a:t>given</a:t>
                </a:r>
                <a:r>
                  <a:rPr lang="zh-CN" altLang="en-US" dirty="0"/>
                  <a:t> </a:t>
                </a:r>
                <a:r>
                  <a:rPr lang="en-US" altLang="zh-CN" dirty="0"/>
                  <a:t>its</a:t>
                </a:r>
                <a:r>
                  <a:rPr lang="zh-CN" altLang="en-US" dirty="0"/>
                  <a:t> </a:t>
                </a:r>
                <a:r>
                  <a:rPr lang="en-US" altLang="zh-CN" dirty="0"/>
                  <a:t>state</a:t>
                </a:r>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oMath>
                </a14:m>
                <a:endParaRPr lang="zh-CN" altLang="en-US" dirty="0"/>
              </a:p>
              <a:p>
                <a:r>
                  <a:rPr lang="en-US" altLang="zh-CN" dirty="0"/>
                  <a:t>Probability</a:t>
                </a:r>
                <a:r>
                  <a:rPr lang="zh-CN" altLang="en-US" dirty="0"/>
                  <a:t> </a:t>
                </a:r>
                <a14:m>
                  <m:oMath xmlns:m="http://schemas.openxmlformats.org/officeDocument/2006/math">
                    <m:r>
                      <a:rPr lang="en-US" altLang="zh-CN" i="1">
                        <a:latin typeface="Cambria Math"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e>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e>
                    </m:d>
                  </m:oMath>
                </a14:m>
                <a:r>
                  <a:rPr lang="en-US" altLang="zh-CN" dirty="0"/>
                  <a:t>:</a:t>
                </a:r>
                <a:r>
                  <a:rPr lang="zh-CN" altLang="en-US" dirty="0"/>
                  <a:t> </a:t>
                </a:r>
                <a:r>
                  <a:rPr lang="en-US" altLang="zh-CN" dirty="0"/>
                  <a:t>estimated</a:t>
                </a:r>
                <a:r>
                  <a:rPr lang="zh-CN" altLang="en-US" dirty="0"/>
                  <a:t> </a:t>
                </a:r>
                <a:r>
                  <a:rPr lang="en-US" altLang="zh-CN" dirty="0"/>
                  <a:t>word</a:t>
                </a:r>
                <a:r>
                  <a:rPr lang="zh-CN" altLang="en-US" dirty="0"/>
                  <a:t> </a:t>
                </a:r>
                <a:r>
                  <a:rPr lang="en-US" altLang="zh-CN" dirty="0"/>
                  <a:t>probability</a:t>
                </a:r>
                <a:r>
                  <a:rPr lang="zh-CN" altLang="en-US" dirty="0"/>
                  <a:t> </a:t>
                </a:r>
                <a:r>
                  <a:rPr lang="en-US" altLang="zh-CN" dirty="0"/>
                  <a:t>by</a:t>
                </a:r>
                <a:r>
                  <a:rPr lang="zh-CN" altLang="en-US" dirty="0"/>
                  <a:t> </a:t>
                </a:r>
                <a:r>
                  <a:rPr lang="en-US" altLang="zh-CN" dirty="0"/>
                  <a:t>the</a:t>
                </a:r>
                <a:r>
                  <a:rPr lang="zh-CN" altLang="en-US" dirty="0"/>
                  <a:t> </a:t>
                </a:r>
                <a:r>
                  <a:rPr lang="en-US" altLang="zh-CN" dirty="0"/>
                  <a:t>generator</a:t>
                </a:r>
                <a:endParaRPr lang="zh-CN" altLang="en-US" dirty="0"/>
              </a:p>
              <a:p>
                <a:r>
                  <a:rPr lang="en-US" altLang="zh-CN" dirty="0"/>
                  <a:t>Training</a:t>
                </a:r>
                <a:r>
                  <a:rPr lang="zh-CN" altLang="en-US" dirty="0"/>
                  <a:t> </a:t>
                </a:r>
                <a:r>
                  <a:rPr lang="en-US" altLang="zh-CN" dirty="0"/>
                  <a:t>objective:</a:t>
                </a:r>
                <a:r>
                  <a:rPr lang="zh-CN" altLang="en-US" dirty="0"/>
                  <a:t> </a:t>
                </a:r>
                <a:r>
                  <a:rPr lang="en-US" altLang="zh-CN" dirty="0"/>
                  <a:t>maximize</a:t>
                </a:r>
                <a:r>
                  <a:rPr lang="zh-CN" altLang="en-US" dirty="0"/>
                  <a:t> </a:t>
                </a:r>
                <a:r>
                  <a:rPr lang="en-US" altLang="zh-CN" dirty="0"/>
                  <a:t>expected</a:t>
                </a:r>
                <a:r>
                  <a:rPr lang="zh-CN" altLang="en-US" dirty="0"/>
                  <a:t> </a:t>
                </a:r>
                <a:r>
                  <a:rPr lang="en-US" altLang="zh-CN" dirty="0"/>
                  <a:t>reward</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charset="0"/>
                        </a:rPr>
                        <m:t>𝐽</m:t>
                      </m:r>
                      <m:r>
                        <a:rPr lang="en-US" altLang="zh-CN" i="1">
                          <a:latin typeface="Cambria Math" charset="0"/>
                        </a:rPr>
                        <m:t>=</m:t>
                      </m:r>
                      <m:nary>
                        <m:naryPr>
                          <m:chr m:val="∑"/>
                          <m:ctrlPr>
                            <a:rPr lang="is-IS" altLang="zh-CN" i="1">
                              <a:latin typeface="Cambria Math" panose="02040503050406030204" pitchFamily="18" charset="0"/>
                            </a:rPr>
                          </m:ctrlPr>
                        </m:naryPr>
                        <m:sub>
                          <m:r>
                            <m:rPr>
                              <m:brk m:alnAt="23"/>
                            </m:rPr>
                            <a:rPr lang="en-US" altLang="zh-CN" i="1">
                              <a:latin typeface="Cambria Math" charset="0"/>
                            </a:rPr>
                            <m:t>𝑡</m:t>
                          </m:r>
                          <m:r>
                            <a:rPr lang="en-US" altLang="zh-CN" i="1">
                              <a:latin typeface="Cambria Math" charset="0"/>
                            </a:rPr>
                            <m:t>=1</m:t>
                          </m:r>
                        </m:sub>
                        <m:sup>
                          <m:r>
                            <a:rPr lang="en-US" altLang="zh-CN" i="1">
                              <a:latin typeface="Cambria Math" charset="0"/>
                            </a:rPr>
                            <m:t>𝑇</m:t>
                          </m:r>
                        </m:sup>
                        <m:e>
                          <m:nary>
                            <m:naryPr>
                              <m:chr m:val="∑"/>
                              <m:supHide m:val="on"/>
                              <m:ctrlPr>
                                <a:rPr lang="is-I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sub>
                            <m:sup/>
                            <m:e>
                              <m:r>
                                <a:rPr lang="en-US" altLang="zh-CN" i="1">
                                  <a:latin typeface="Cambria Math"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e>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e>
                              </m:d>
                              <m:r>
                                <a:rPr lang="en-US" altLang="zh-CN" i="1">
                                  <a:latin typeface="Cambria Math" charset="0"/>
                                </a:rPr>
                                <m:t>⋅</m:t>
                              </m:r>
                            </m:e>
                          </m:nary>
                        </m:e>
                      </m:nary>
                      <m:r>
                        <a:rPr lang="en-US" altLang="zh-CN" i="1">
                          <a:latin typeface="Cambria Math" charset="0"/>
                        </a:rPr>
                        <m:t>𝑄</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charset="0"/>
                                </a:rPr>
                                <m:t>𝑦</m:t>
                              </m:r>
                            </m:e>
                            <m:sub>
                              <m:r>
                                <a:rPr lang="en-US" altLang="zh-CN" i="1">
                                  <a:latin typeface="Cambria Math" charset="0"/>
                                </a:rPr>
                                <m:t>𝑡</m:t>
                              </m:r>
                            </m:sub>
                          </m:sSub>
                        </m:e>
                        <m:e>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𝑡</m:t>
                              </m:r>
                            </m:sub>
                          </m:sSub>
                        </m:e>
                      </m:d>
                    </m:oMath>
                  </m:oMathPara>
                </a14:m>
                <a:endParaRPr lang="en-US" altLang="zh-CN" dirty="0"/>
              </a:p>
              <a:p>
                <a:r>
                  <a:rPr lang="en-US" altLang="zh-CN" dirty="0"/>
                  <a:t>Policy gradient: REINFORCE algorithm</a:t>
                </a:r>
              </a:p>
              <a:p>
                <a:endParaRPr lang="zh-CN" altLang="en-US" dirty="0"/>
              </a:p>
              <a:p>
                <a:pPr marL="0" indent="0">
                  <a:buNone/>
                </a:pPr>
                <a:endParaRPr lang="zh-CN" alt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043" t="-3081" r="-58"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1C2F069-1B7D-7F47-917D-BE5B9C5535C8}" type="slidenum">
              <a:rPr lang="en-US" smtClean="0"/>
              <a:t>16</a:t>
            </a:fld>
            <a:endParaRPr lang="en-US"/>
          </a:p>
        </p:txBody>
      </p:sp>
    </p:spTree>
    <p:extLst>
      <p:ext uri="{BB962C8B-B14F-4D97-AF65-F5344CB8AC3E}">
        <p14:creationId xmlns:p14="http://schemas.microsoft.com/office/powerpoint/2010/main" val="39385673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normAutofit lnSpcReduction="10000"/>
          </a:bodyPr>
          <a:lstStyle/>
          <a:p>
            <a:r>
              <a:rPr lang="en-US" dirty="0"/>
              <a:t>Datasets</a:t>
            </a:r>
          </a:p>
          <a:p>
            <a:pPr lvl="1"/>
            <a:r>
              <a:rPr lang="en-US" dirty="0"/>
              <a:t>Sentiment dataset: consisting of restaurant reviewers on Yelp website, which are classified as either negative or positive.</a:t>
            </a:r>
          </a:p>
          <a:p>
            <a:pPr lvl="1"/>
            <a:r>
              <a:rPr lang="en-US" dirty="0"/>
              <a:t>Formality dataset: Yahoo Answers Formality Corpus (GYAFC) where sentences written in informal style and rewritten formally by annotators</a:t>
            </a:r>
            <a:endParaRPr lang="zh-CN" altLang="en-US" dirty="0"/>
          </a:p>
          <a:p>
            <a:pPr lvl="1"/>
            <a:endParaRPr lang="en-US" dirty="0"/>
          </a:p>
          <a:p>
            <a:r>
              <a:rPr lang="en-US" dirty="0"/>
              <a:t>Evaluation</a:t>
            </a:r>
          </a:p>
          <a:p>
            <a:pPr lvl="1"/>
            <a:r>
              <a:rPr lang="en-US" dirty="0"/>
              <a:t>Content preservation: sentence similarity metric</a:t>
            </a:r>
          </a:p>
          <a:p>
            <a:pPr lvl="1"/>
            <a:r>
              <a:rPr lang="en-US" dirty="0"/>
              <a:t>Transfer strength: style classifier</a:t>
            </a:r>
            <a:endParaRPr lang="zh-CN" altLang="en-US" dirty="0"/>
          </a:p>
          <a:p>
            <a:pPr lvl="1"/>
            <a:r>
              <a:rPr lang="en-US" altLang="zh-CN" dirty="0"/>
              <a:t>Content-style</a:t>
            </a:r>
            <a:r>
              <a:rPr lang="zh-CN" altLang="en-US" dirty="0"/>
              <a:t> </a:t>
            </a:r>
            <a:r>
              <a:rPr lang="en-US" altLang="zh-CN" dirty="0"/>
              <a:t>tradeoff:</a:t>
            </a:r>
            <a:r>
              <a:rPr lang="zh-CN" altLang="en-US" dirty="0"/>
              <a:t> </a:t>
            </a:r>
            <a:r>
              <a:rPr lang="en-US" altLang="zh-CN" dirty="0"/>
              <a:t>compromise</a:t>
            </a:r>
            <a:r>
              <a:rPr lang="zh-CN" altLang="en-US" dirty="0"/>
              <a:t> </a:t>
            </a:r>
            <a:r>
              <a:rPr lang="en-US" altLang="zh-CN" dirty="0"/>
              <a:t>between</a:t>
            </a:r>
            <a:r>
              <a:rPr lang="zh-CN" altLang="en-US" dirty="0"/>
              <a:t> </a:t>
            </a:r>
            <a:r>
              <a:rPr lang="en-US" altLang="zh-CN" dirty="0"/>
              <a:t>content</a:t>
            </a:r>
            <a:r>
              <a:rPr lang="zh-CN" altLang="en-US" dirty="0"/>
              <a:t> </a:t>
            </a:r>
            <a:r>
              <a:rPr lang="en-US" altLang="zh-CN" dirty="0"/>
              <a:t>and</a:t>
            </a:r>
            <a:r>
              <a:rPr lang="zh-CN" altLang="en-US" dirty="0"/>
              <a:t> </a:t>
            </a:r>
            <a:r>
              <a:rPr lang="en-US" altLang="zh-CN" dirty="0"/>
              <a:t>style</a:t>
            </a:r>
            <a:r>
              <a:rPr lang="zh-CN" altLang="en-US" dirty="0"/>
              <a:t> </a:t>
            </a:r>
            <a:r>
              <a:rPr lang="en-US" altLang="zh-CN" dirty="0"/>
              <a:t>score</a:t>
            </a:r>
            <a:endParaRPr lang="en-US" dirty="0"/>
          </a:p>
          <a:p>
            <a:pPr lvl="1"/>
            <a:r>
              <a:rPr lang="en-US" dirty="0"/>
              <a:t>Fluency: sentence perplexity by language model</a:t>
            </a:r>
          </a:p>
        </p:txBody>
      </p:sp>
      <p:sp>
        <p:nvSpPr>
          <p:cNvPr id="4" name="Slide Number Placeholder 3"/>
          <p:cNvSpPr>
            <a:spLocks noGrp="1"/>
          </p:cNvSpPr>
          <p:nvPr>
            <p:ph type="sldNum" sz="quarter" idx="12"/>
          </p:nvPr>
        </p:nvSpPr>
        <p:spPr/>
        <p:txBody>
          <a:bodyPr/>
          <a:lstStyle/>
          <a:p>
            <a:fld id="{D1C2F069-1B7D-7F47-917D-BE5B9C5535C8}" type="slidenum">
              <a:rPr lang="en-US" smtClean="0"/>
              <a:t>17</a:t>
            </a:fld>
            <a:endParaRPr lang="en-US"/>
          </a:p>
        </p:txBody>
      </p:sp>
    </p:spTree>
    <p:extLst>
      <p:ext uri="{BB962C8B-B14F-4D97-AF65-F5344CB8AC3E}">
        <p14:creationId xmlns:p14="http://schemas.microsoft.com/office/powerpoint/2010/main" val="100220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Baselines</a:t>
            </a:r>
            <a:endParaRPr lang="zh-CN" altLang="en-US" dirty="0"/>
          </a:p>
          <a:p>
            <a:endParaRPr lang="zh-CN" altLang="en-US" sz="1200" dirty="0"/>
          </a:p>
          <a:p>
            <a:pPr lvl="1"/>
            <a:r>
              <a:rPr lang="en-US" dirty="0"/>
              <a:t>Aligned Auto-Encoder (CA</a:t>
            </a:r>
            <a:r>
              <a:rPr lang="en-US" baseline="30000" dirty="0"/>
              <a:t>)[</a:t>
            </a:r>
            <a:r>
              <a:rPr lang="en-US" altLang="zh-CN" baseline="30000" dirty="0"/>
              <a:t>1</a:t>
            </a:r>
            <a:r>
              <a:rPr lang="en-US" baseline="30000" dirty="0"/>
              <a:t>]:</a:t>
            </a:r>
            <a:r>
              <a:rPr lang="en-US" dirty="0"/>
              <a:t> assuming that texts in source and target styles share the same latent content space. Encoder generates style-independent  content representation which is then combined with style information for target sentences.</a:t>
            </a:r>
            <a:endParaRPr lang="zh-CN" altLang="en-US" dirty="0"/>
          </a:p>
          <a:p>
            <a:pPr lvl="1"/>
            <a:endParaRPr lang="en-US" sz="1200" dirty="0"/>
          </a:p>
          <a:p>
            <a:pPr lvl="1"/>
            <a:r>
              <a:rPr lang="en-US" dirty="0"/>
              <a:t>Multi-decoder seq2seq model (MDS</a:t>
            </a:r>
            <a:r>
              <a:rPr lang="en-US" baseline="30000" dirty="0"/>
              <a:t>)[</a:t>
            </a:r>
            <a:r>
              <a:rPr lang="en-US" altLang="zh-CN" baseline="30000" dirty="0"/>
              <a:t>2</a:t>
            </a:r>
            <a:r>
              <a:rPr lang="en-US" baseline="30000" dirty="0"/>
              <a:t>]:</a:t>
            </a:r>
            <a:r>
              <a:rPr lang="en-US" dirty="0"/>
              <a:t> consisting of one encoder and multiple decoders. Style specific decoder takes content representation of a source sentence and generates the target sentence.</a:t>
            </a:r>
          </a:p>
        </p:txBody>
      </p:sp>
      <p:sp>
        <p:nvSpPr>
          <p:cNvPr id="4" name="TextBox 3"/>
          <p:cNvSpPr txBox="1"/>
          <p:nvPr/>
        </p:nvSpPr>
        <p:spPr>
          <a:xfrm>
            <a:off x="838200" y="5357793"/>
            <a:ext cx="10632141" cy="954107"/>
          </a:xfrm>
          <a:prstGeom prst="rect">
            <a:avLst/>
          </a:prstGeom>
          <a:noFill/>
        </p:spPr>
        <p:txBody>
          <a:bodyPr wrap="square" rtlCol="0">
            <a:spAutoFit/>
          </a:bodyPr>
          <a:lstStyle/>
          <a:p>
            <a:r>
              <a:rPr lang="en-US" altLang="zh-CN" sz="1400" dirty="0"/>
              <a:t>[1]</a:t>
            </a:r>
            <a:r>
              <a:rPr lang="zh-CN" altLang="en-US" sz="1400" dirty="0"/>
              <a:t> </a:t>
            </a:r>
            <a:r>
              <a:rPr lang="en-US" sz="1400" dirty="0" err="1"/>
              <a:t>Tianxiao</a:t>
            </a:r>
            <a:r>
              <a:rPr lang="en-US" sz="1400" dirty="0"/>
              <a:t> Shen, Tao Lei, Regina </a:t>
            </a:r>
            <a:r>
              <a:rPr lang="en-US" sz="1400" dirty="0" err="1"/>
              <a:t>Barzilay</a:t>
            </a:r>
            <a:r>
              <a:rPr lang="en-US" sz="1400" dirty="0"/>
              <a:t>, and </a:t>
            </a:r>
            <a:r>
              <a:rPr lang="en-US" sz="1400" dirty="0" err="1"/>
              <a:t>Tommi</a:t>
            </a:r>
            <a:r>
              <a:rPr lang="en-US" sz="1400" dirty="0"/>
              <a:t> </a:t>
            </a:r>
            <a:r>
              <a:rPr lang="en-US" sz="1400" dirty="0" err="1"/>
              <a:t>Jaakkola</a:t>
            </a:r>
            <a:r>
              <a:rPr lang="en-US" sz="1400" dirty="0"/>
              <a:t>. 2017. Style transfer from non-parallel text by cross-alignment. In </a:t>
            </a:r>
            <a:r>
              <a:rPr lang="en-US" sz="1400" i="1" dirty="0"/>
              <a:t>Advances in Neural </a:t>
            </a:r>
            <a:r>
              <a:rPr lang="en-US" sz="1400" i="1" dirty="0" err="1"/>
              <a:t>Informa</a:t>
            </a:r>
            <a:r>
              <a:rPr lang="en-US" sz="1400" i="1" dirty="0"/>
              <a:t>- </a:t>
            </a:r>
            <a:r>
              <a:rPr lang="en-US" sz="1400" i="1" dirty="0" err="1"/>
              <a:t>tion</a:t>
            </a:r>
            <a:r>
              <a:rPr lang="en-US" sz="1400" i="1" dirty="0"/>
              <a:t> Processing Systems</a:t>
            </a:r>
            <a:r>
              <a:rPr lang="en-US" sz="1400" dirty="0"/>
              <a:t>, pages 6830–6841 </a:t>
            </a:r>
          </a:p>
          <a:p>
            <a:r>
              <a:rPr lang="en-US" sz="1400" dirty="0"/>
              <a:t>[</a:t>
            </a:r>
            <a:r>
              <a:rPr lang="en-US" altLang="zh-CN" sz="1400" dirty="0"/>
              <a:t>2</a:t>
            </a:r>
            <a:r>
              <a:rPr lang="en-US" sz="1400" dirty="0"/>
              <a:t>] </a:t>
            </a:r>
            <a:r>
              <a:rPr lang="en-US" sz="1400" dirty="0" err="1"/>
              <a:t>Zhenxin</a:t>
            </a:r>
            <a:r>
              <a:rPr lang="en-US" sz="1400" dirty="0"/>
              <a:t> Fu, </a:t>
            </a:r>
            <a:r>
              <a:rPr lang="en-US" sz="1400" dirty="0" err="1"/>
              <a:t>Xiaoye</a:t>
            </a:r>
            <a:r>
              <a:rPr lang="en-US" sz="1400" dirty="0"/>
              <a:t> Tan, </a:t>
            </a:r>
            <a:r>
              <a:rPr lang="en-US" sz="1400" dirty="0" err="1"/>
              <a:t>Nanyun</a:t>
            </a:r>
            <a:r>
              <a:rPr lang="en-US" sz="1400" dirty="0"/>
              <a:t> Peng, </a:t>
            </a:r>
            <a:r>
              <a:rPr lang="en-US" sz="1400" dirty="0" err="1"/>
              <a:t>Dongyan</a:t>
            </a:r>
            <a:r>
              <a:rPr lang="en-US" sz="1400" dirty="0"/>
              <a:t> Zhao, and </a:t>
            </a:r>
            <a:r>
              <a:rPr lang="en-US" sz="1400" dirty="0" err="1"/>
              <a:t>Rui</a:t>
            </a:r>
            <a:r>
              <a:rPr lang="en-US" sz="1400" dirty="0"/>
              <a:t> Yan. 2018. Style transfer in text: Exploration and evaluation. In </a:t>
            </a:r>
            <a:r>
              <a:rPr lang="en-US" sz="1400" i="1" dirty="0"/>
              <a:t>Proceedings of the Thirty-Second AAAI Conference on Artificial Intel- </a:t>
            </a:r>
            <a:r>
              <a:rPr lang="en-US" sz="1400" i="1" dirty="0" err="1"/>
              <a:t>ligence</a:t>
            </a:r>
            <a:r>
              <a:rPr lang="en-US" sz="1400" i="1" dirty="0"/>
              <a:t>, (AAAI-18), New Orleans, Louisiana, USA, February 2-7, 2018</a:t>
            </a:r>
            <a:r>
              <a:rPr lang="en-US" sz="1400" dirty="0"/>
              <a:t>, pages 663–670. </a:t>
            </a:r>
          </a:p>
        </p:txBody>
      </p:sp>
      <p:sp>
        <p:nvSpPr>
          <p:cNvPr id="5" name="Slide Number Placeholder 4"/>
          <p:cNvSpPr>
            <a:spLocks noGrp="1"/>
          </p:cNvSpPr>
          <p:nvPr>
            <p:ph type="sldNum" sz="quarter" idx="12"/>
          </p:nvPr>
        </p:nvSpPr>
        <p:spPr/>
        <p:txBody>
          <a:bodyPr/>
          <a:lstStyle/>
          <a:p>
            <a:fld id="{D1C2F069-1B7D-7F47-917D-BE5B9C5535C8}" type="slidenum">
              <a:rPr lang="en-US" smtClean="0"/>
              <a:t>18</a:t>
            </a:fld>
            <a:endParaRPr lang="en-US"/>
          </a:p>
        </p:txBody>
      </p:sp>
    </p:spTree>
    <p:extLst>
      <p:ext uri="{BB962C8B-B14F-4D97-AF65-F5344CB8AC3E}">
        <p14:creationId xmlns:p14="http://schemas.microsoft.com/office/powerpoint/2010/main" val="100554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788526"/>
              </p:ext>
            </p:extLst>
          </p:nvPr>
        </p:nvGraphicFramePr>
        <p:xfrm>
          <a:off x="578224" y="1838605"/>
          <a:ext cx="11208403" cy="4615982"/>
        </p:xfrm>
        <a:graphic>
          <a:graphicData uri="http://schemas.openxmlformats.org/drawingml/2006/table">
            <a:tbl>
              <a:tblPr firstRow="1" bandRow="1">
                <a:tableStyleId>{5C22544A-7EE6-4342-B048-85BDC9FD1C3A}</a:tableStyleId>
              </a:tblPr>
              <a:tblGrid>
                <a:gridCol w="1370747">
                  <a:extLst>
                    <a:ext uri="{9D8B030D-6E8A-4147-A177-3AD203B41FA5}">
                      <a16:colId xmlns:a16="http://schemas.microsoft.com/office/drawing/2014/main" val="20000"/>
                    </a:ext>
                  </a:extLst>
                </a:gridCol>
                <a:gridCol w="1120010">
                  <a:extLst>
                    <a:ext uri="{9D8B030D-6E8A-4147-A177-3AD203B41FA5}">
                      <a16:colId xmlns:a16="http://schemas.microsoft.com/office/drawing/2014/main" val="20001"/>
                    </a:ext>
                  </a:extLst>
                </a:gridCol>
                <a:gridCol w="1245378">
                  <a:extLst>
                    <a:ext uri="{9D8B030D-6E8A-4147-A177-3AD203B41FA5}">
                      <a16:colId xmlns:a16="http://schemas.microsoft.com/office/drawing/2014/main" val="20002"/>
                    </a:ext>
                  </a:extLst>
                </a:gridCol>
                <a:gridCol w="1245378">
                  <a:extLst>
                    <a:ext uri="{9D8B030D-6E8A-4147-A177-3AD203B41FA5}">
                      <a16:colId xmlns:a16="http://schemas.microsoft.com/office/drawing/2014/main" val="20003"/>
                    </a:ext>
                  </a:extLst>
                </a:gridCol>
                <a:gridCol w="1245378">
                  <a:extLst>
                    <a:ext uri="{9D8B030D-6E8A-4147-A177-3AD203B41FA5}">
                      <a16:colId xmlns:a16="http://schemas.microsoft.com/office/drawing/2014/main" val="20004"/>
                    </a:ext>
                  </a:extLst>
                </a:gridCol>
                <a:gridCol w="1245378">
                  <a:extLst>
                    <a:ext uri="{9D8B030D-6E8A-4147-A177-3AD203B41FA5}">
                      <a16:colId xmlns:a16="http://schemas.microsoft.com/office/drawing/2014/main" val="20005"/>
                    </a:ext>
                  </a:extLst>
                </a:gridCol>
                <a:gridCol w="1245378">
                  <a:extLst>
                    <a:ext uri="{9D8B030D-6E8A-4147-A177-3AD203B41FA5}">
                      <a16:colId xmlns:a16="http://schemas.microsoft.com/office/drawing/2014/main" val="20006"/>
                    </a:ext>
                  </a:extLst>
                </a:gridCol>
                <a:gridCol w="1245378">
                  <a:extLst>
                    <a:ext uri="{9D8B030D-6E8A-4147-A177-3AD203B41FA5}">
                      <a16:colId xmlns:a16="http://schemas.microsoft.com/office/drawing/2014/main" val="20007"/>
                    </a:ext>
                  </a:extLst>
                </a:gridCol>
                <a:gridCol w="1245378">
                  <a:extLst>
                    <a:ext uri="{9D8B030D-6E8A-4147-A177-3AD203B41FA5}">
                      <a16:colId xmlns:a16="http://schemas.microsoft.com/office/drawing/2014/main" val="20008"/>
                    </a:ext>
                  </a:extLst>
                </a:gridCol>
              </a:tblGrid>
              <a:tr h="399460">
                <a:tc>
                  <a:txBody>
                    <a:bodyPr/>
                    <a:lstStyle/>
                    <a:p>
                      <a:pPr algn="ctr"/>
                      <a:r>
                        <a:rPr lang="en-US" altLang="zh-CN" sz="2000" dirty="0"/>
                        <a:t>Sentiment</a:t>
                      </a:r>
                      <a:endParaRPr lang="en-US" sz="2000" dirty="0"/>
                    </a:p>
                  </a:txBody>
                  <a:tcPr/>
                </a:tc>
                <a:tc gridSpan="4">
                  <a:txBody>
                    <a:bodyPr/>
                    <a:lstStyle/>
                    <a:p>
                      <a:pPr algn="ctr"/>
                      <a:r>
                        <a:rPr lang="en-US" altLang="zh-CN" sz="2000" dirty="0"/>
                        <a:t>Negative-to</a:t>
                      </a:r>
                      <a:r>
                        <a:rPr lang="en-US" altLang="zh-CN" sz="2000" baseline="0" dirty="0"/>
                        <a:t>-Positive</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ltLang="zh-CN" sz="2000" dirty="0"/>
                        <a:t>Positive-to-Negative</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710151">
                <a:tc>
                  <a:txBody>
                    <a:bodyPr/>
                    <a:lstStyle/>
                    <a:p>
                      <a:pPr algn="ctr"/>
                      <a:r>
                        <a:rPr lang="en-US" altLang="zh-CN" sz="2000" dirty="0"/>
                        <a:t>Metric</a:t>
                      </a:r>
                      <a:endParaRPr lang="en-US" sz="2000" dirty="0"/>
                    </a:p>
                  </a:txBody>
                  <a:tcPr/>
                </a:tc>
                <a:tc>
                  <a:txBody>
                    <a:bodyPr/>
                    <a:lstStyle/>
                    <a:p>
                      <a:pPr algn="ctr"/>
                      <a:r>
                        <a:rPr lang="en-US" altLang="zh-CN" sz="2000" dirty="0"/>
                        <a:t>Content</a:t>
                      </a:r>
                      <a:endParaRPr lang="en-US" sz="2000" dirty="0"/>
                    </a:p>
                  </a:txBody>
                  <a:tcPr/>
                </a:tc>
                <a:tc>
                  <a:txBody>
                    <a:bodyPr/>
                    <a:lstStyle/>
                    <a:p>
                      <a:pPr algn="ctr"/>
                      <a:r>
                        <a:rPr lang="en-US" altLang="zh-CN" sz="2000" dirty="0"/>
                        <a:t>Style</a:t>
                      </a:r>
                      <a:endParaRPr lang="en-US" sz="2000" dirty="0"/>
                    </a:p>
                  </a:txBody>
                  <a:tcPr/>
                </a:tc>
                <a:tc>
                  <a:txBody>
                    <a:bodyPr/>
                    <a:lstStyle/>
                    <a:p>
                      <a:pPr algn="ctr"/>
                      <a:r>
                        <a:rPr lang="en-US" altLang="zh-CN" sz="2000" dirty="0"/>
                        <a:t>C-S</a:t>
                      </a:r>
                      <a:r>
                        <a:rPr lang="zh-CN" altLang="en-US" sz="2000" baseline="0" dirty="0"/>
                        <a:t> </a:t>
                      </a:r>
                      <a:r>
                        <a:rPr lang="en-US" altLang="zh-CN" sz="2000" baseline="0" dirty="0"/>
                        <a:t>Tradeoff</a:t>
                      </a:r>
                      <a:endParaRPr lang="en-US" sz="2000" dirty="0"/>
                    </a:p>
                  </a:txBody>
                  <a:tcPr/>
                </a:tc>
                <a:tc>
                  <a:txBody>
                    <a:bodyPr/>
                    <a:lstStyle/>
                    <a:p>
                      <a:pPr algn="ctr"/>
                      <a:r>
                        <a:rPr lang="en-US" altLang="zh-CN" sz="2000" dirty="0"/>
                        <a:t>Perplexity</a:t>
                      </a:r>
                      <a:endParaRPr lang="en-US" sz="2000" dirty="0"/>
                    </a:p>
                  </a:txBody>
                  <a:tcPr/>
                </a:tc>
                <a:tc>
                  <a:txBody>
                    <a:bodyPr/>
                    <a:lstStyle/>
                    <a:p>
                      <a:pPr algn="ctr"/>
                      <a:r>
                        <a:rPr lang="en-US" altLang="zh-CN" sz="2000" dirty="0"/>
                        <a:t>Content</a:t>
                      </a:r>
                      <a:endParaRPr lang="en-US" sz="2000" dirty="0"/>
                    </a:p>
                  </a:txBody>
                  <a:tcPr/>
                </a:tc>
                <a:tc>
                  <a:txBody>
                    <a:bodyPr/>
                    <a:lstStyle/>
                    <a:p>
                      <a:pPr algn="ctr"/>
                      <a:r>
                        <a:rPr lang="en-US" altLang="zh-CN" sz="2000" dirty="0"/>
                        <a:t>Style</a:t>
                      </a:r>
                      <a:endParaRPr lang="en-US" sz="2000" dirty="0"/>
                    </a:p>
                  </a:txBody>
                  <a:tcPr/>
                </a:tc>
                <a:tc>
                  <a:txBody>
                    <a:bodyPr/>
                    <a:lstStyle/>
                    <a:p>
                      <a:pPr algn="ctr"/>
                      <a:r>
                        <a:rPr lang="en-US" altLang="zh-CN" sz="2000" dirty="0"/>
                        <a:t>C-S</a:t>
                      </a:r>
                      <a:r>
                        <a:rPr lang="zh-CN" altLang="en-US" sz="2000" baseline="0" dirty="0"/>
                        <a:t> </a:t>
                      </a:r>
                      <a:r>
                        <a:rPr lang="en-US" altLang="zh-CN" sz="2000" baseline="0" dirty="0"/>
                        <a:t>Tradeoff</a:t>
                      </a:r>
                      <a:endParaRPr lang="en-US" sz="2000" dirty="0"/>
                    </a:p>
                  </a:txBody>
                  <a:tcPr/>
                </a:tc>
                <a:tc>
                  <a:txBody>
                    <a:bodyPr/>
                    <a:lstStyle/>
                    <a:p>
                      <a:pPr algn="ctr"/>
                      <a:r>
                        <a:rPr lang="en-US" altLang="zh-CN" sz="2000" dirty="0"/>
                        <a:t>Perplexity</a:t>
                      </a:r>
                      <a:endParaRPr lang="en-US" sz="2000" dirty="0"/>
                    </a:p>
                  </a:txBody>
                  <a:tcPr/>
                </a:tc>
                <a:extLst>
                  <a:ext uri="{0D108BD9-81ED-4DB2-BD59-A6C34878D82A}">
                    <a16:rowId xmlns:a16="http://schemas.microsoft.com/office/drawing/2014/main" val="10001"/>
                  </a:ext>
                </a:extLst>
              </a:tr>
              <a:tr h="399460">
                <a:tc>
                  <a:txBody>
                    <a:bodyPr/>
                    <a:lstStyle/>
                    <a:p>
                      <a:pPr algn="ctr"/>
                      <a:r>
                        <a:rPr lang="en-US" altLang="zh-CN" sz="2000" dirty="0"/>
                        <a:t>CA</a:t>
                      </a:r>
                      <a:endParaRPr lang="en-US" sz="2000" dirty="0"/>
                    </a:p>
                  </a:txBody>
                  <a:tcPr/>
                </a:tc>
                <a:tc>
                  <a:txBody>
                    <a:bodyPr/>
                    <a:lstStyle/>
                    <a:p>
                      <a:pPr algn="ctr"/>
                      <a:r>
                        <a:rPr lang="en-US" altLang="zh-CN" sz="2000" b="1" dirty="0"/>
                        <a:t>0.894</a:t>
                      </a:r>
                      <a:endParaRPr lang="en-US" sz="2000" b="1" dirty="0"/>
                    </a:p>
                  </a:txBody>
                  <a:tcPr/>
                </a:tc>
                <a:tc>
                  <a:txBody>
                    <a:bodyPr/>
                    <a:lstStyle/>
                    <a:p>
                      <a:pPr algn="ctr"/>
                      <a:r>
                        <a:rPr lang="en-US" altLang="zh-CN" sz="2000" dirty="0"/>
                        <a:t>0.836</a:t>
                      </a:r>
                      <a:endParaRPr lang="en-US" sz="2000" dirty="0"/>
                    </a:p>
                  </a:txBody>
                  <a:tcPr/>
                </a:tc>
                <a:tc>
                  <a:txBody>
                    <a:bodyPr/>
                    <a:lstStyle/>
                    <a:p>
                      <a:pPr algn="ctr"/>
                      <a:r>
                        <a:rPr lang="en-US" altLang="zh-CN" sz="2000" dirty="0"/>
                        <a:t>0.432</a:t>
                      </a:r>
                      <a:endParaRPr lang="en-US" sz="2000" dirty="0"/>
                    </a:p>
                  </a:txBody>
                  <a:tcPr/>
                </a:tc>
                <a:tc>
                  <a:txBody>
                    <a:bodyPr/>
                    <a:lstStyle/>
                    <a:p>
                      <a:pPr algn="ctr"/>
                      <a:r>
                        <a:rPr lang="en-US" altLang="zh-CN" sz="2000" dirty="0"/>
                        <a:t>103.11</a:t>
                      </a:r>
                      <a:endParaRPr lang="en-US" sz="2000" dirty="0"/>
                    </a:p>
                  </a:txBody>
                  <a:tcPr/>
                </a:tc>
                <a:tc>
                  <a:txBody>
                    <a:bodyPr/>
                    <a:lstStyle/>
                    <a:p>
                      <a:pPr algn="ctr"/>
                      <a:r>
                        <a:rPr lang="en-US" altLang="zh-CN" sz="2000" dirty="0"/>
                        <a:t>0.905</a:t>
                      </a:r>
                      <a:endParaRPr lang="en-US" sz="2000" dirty="0"/>
                    </a:p>
                  </a:txBody>
                  <a:tcPr/>
                </a:tc>
                <a:tc>
                  <a:txBody>
                    <a:bodyPr/>
                    <a:lstStyle/>
                    <a:p>
                      <a:pPr algn="ctr"/>
                      <a:r>
                        <a:rPr lang="en-US" altLang="zh-CN" sz="2000" dirty="0"/>
                        <a:t>0.836</a:t>
                      </a:r>
                      <a:endParaRPr lang="en-US" sz="2000" dirty="0"/>
                    </a:p>
                  </a:txBody>
                  <a:tcPr/>
                </a:tc>
                <a:tc>
                  <a:txBody>
                    <a:bodyPr/>
                    <a:lstStyle/>
                    <a:p>
                      <a:pPr algn="ctr"/>
                      <a:r>
                        <a:rPr lang="en-US" altLang="zh-CN" sz="2000" dirty="0"/>
                        <a:t>0.435</a:t>
                      </a:r>
                      <a:endParaRPr lang="en-US" sz="2000" dirty="0"/>
                    </a:p>
                  </a:txBody>
                  <a:tcPr/>
                </a:tc>
                <a:tc>
                  <a:txBody>
                    <a:bodyPr/>
                    <a:lstStyle/>
                    <a:p>
                      <a:pPr algn="ctr"/>
                      <a:r>
                        <a:rPr lang="en-US" altLang="zh-CN" sz="2000" dirty="0"/>
                        <a:t>185.35</a:t>
                      </a:r>
                      <a:endParaRPr lang="en-US" sz="2000" dirty="0"/>
                    </a:p>
                  </a:txBody>
                  <a:tcPr/>
                </a:tc>
                <a:extLst>
                  <a:ext uri="{0D108BD9-81ED-4DB2-BD59-A6C34878D82A}">
                    <a16:rowId xmlns:a16="http://schemas.microsoft.com/office/drawing/2014/main" val="10002"/>
                  </a:ext>
                </a:extLst>
              </a:tr>
              <a:tr h="399460">
                <a:tc>
                  <a:txBody>
                    <a:bodyPr/>
                    <a:lstStyle/>
                    <a:p>
                      <a:pPr algn="ctr"/>
                      <a:r>
                        <a:rPr lang="en-US" altLang="zh-CN" sz="2000" dirty="0"/>
                        <a:t>MDS</a:t>
                      </a:r>
                      <a:endParaRPr lang="en-US" sz="2000" dirty="0"/>
                    </a:p>
                  </a:txBody>
                  <a:tcPr/>
                </a:tc>
                <a:tc>
                  <a:txBody>
                    <a:bodyPr/>
                    <a:lstStyle/>
                    <a:p>
                      <a:pPr algn="ctr"/>
                      <a:r>
                        <a:rPr lang="en-US" altLang="zh-CN" sz="2000" dirty="0"/>
                        <a:t>0.783</a:t>
                      </a:r>
                      <a:endParaRPr lang="en-US" sz="2000" dirty="0"/>
                    </a:p>
                  </a:txBody>
                  <a:tcPr/>
                </a:tc>
                <a:tc>
                  <a:txBody>
                    <a:bodyPr/>
                    <a:lstStyle/>
                    <a:p>
                      <a:pPr algn="ctr"/>
                      <a:r>
                        <a:rPr lang="en-US" altLang="zh-CN" sz="2000" dirty="0"/>
                        <a:t>0.988</a:t>
                      </a:r>
                      <a:endParaRPr lang="en-US" sz="2000" dirty="0"/>
                    </a:p>
                  </a:txBody>
                  <a:tcPr/>
                </a:tc>
                <a:tc>
                  <a:txBody>
                    <a:bodyPr/>
                    <a:lstStyle/>
                    <a:p>
                      <a:pPr algn="ctr"/>
                      <a:r>
                        <a:rPr lang="en-US" altLang="zh-CN" sz="2000" dirty="0"/>
                        <a:t>0.437</a:t>
                      </a:r>
                      <a:endParaRPr lang="en-US" sz="2000" dirty="0"/>
                    </a:p>
                  </a:txBody>
                  <a:tcPr/>
                </a:tc>
                <a:tc>
                  <a:txBody>
                    <a:bodyPr/>
                    <a:lstStyle/>
                    <a:p>
                      <a:pPr algn="ctr"/>
                      <a:r>
                        <a:rPr lang="en-US" altLang="zh-CN" sz="2000" b="1" dirty="0"/>
                        <a:t>98.89</a:t>
                      </a:r>
                      <a:endParaRPr lang="en-US" sz="2000" b="1" dirty="0"/>
                    </a:p>
                  </a:txBody>
                  <a:tcPr/>
                </a:tc>
                <a:tc>
                  <a:txBody>
                    <a:bodyPr/>
                    <a:lstStyle/>
                    <a:p>
                      <a:pPr algn="ctr"/>
                      <a:r>
                        <a:rPr lang="en-US" altLang="zh-CN" sz="2000" dirty="0"/>
                        <a:t>0.756</a:t>
                      </a:r>
                      <a:endParaRPr lang="en-US" sz="2000" dirty="0"/>
                    </a:p>
                  </a:txBody>
                  <a:tcPr/>
                </a:tc>
                <a:tc>
                  <a:txBody>
                    <a:bodyPr/>
                    <a:lstStyle/>
                    <a:p>
                      <a:pPr algn="ctr"/>
                      <a:r>
                        <a:rPr lang="en-US" altLang="zh-CN" sz="2000" dirty="0"/>
                        <a:t>0.860</a:t>
                      </a:r>
                      <a:endParaRPr lang="en-US" sz="2000" dirty="0"/>
                    </a:p>
                  </a:txBody>
                  <a:tcPr/>
                </a:tc>
                <a:tc>
                  <a:txBody>
                    <a:bodyPr/>
                    <a:lstStyle/>
                    <a:p>
                      <a:pPr algn="ctr"/>
                      <a:r>
                        <a:rPr lang="en-US" altLang="zh-CN" sz="2000" dirty="0"/>
                        <a:t>0.402</a:t>
                      </a:r>
                      <a:endParaRPr lang="en-US" sz="2000" dirty="0"/>
                    </a:p>
                  </a:txBody>
                  <a:tcPr/>
                </a:tc>
                <a:tc>
                  <a:txBody>
                    <a:bodyPr/>
                    <a:lstStyle/>
                    <a:p>
                      <a:pPr algn="ctr"/>
                      <a:r>
                        <a:rPr lang="en-US" altLang="zh-CN" sz="2000" b="1" dirty="0"/>
                        <a:t>156.98</a:t>
                      </a:r>
                      <a:endParaRPr lang="en-US" sz="2000" b="1" dirty="0"/>
                    </a:p>
                  </a:txBody>
                  <a:tcPr/>
                </a:tc>
                <a:extLst>
                  <a:ext uri="{0D108BD9-81ED-4DB2-BD59-A6C34878D82A}">
                    <a16:rowId xmlns:a16="http://schemas.microsoft.com/office/drawing/2014/main" val="10003"/>
                  </a:ext>
                </a:extLst>
              </a:tr>
              <a:tr h="399460">
                <a:tc>
                  <a:txBody>
                    <a:bodyPr/>
                    <a:lstStyle/>
                    <a:p>
                      <a:pPr algn="ctr"/>
                      <a:r>
                        <a:rPr lang="en-US" altLang="zh-CN" sz="2000" dirty="0"/>
                        <a:t>RLS</a:t>
                      </a:r>
                      <a:r>
                        <a:rPr lang="zh-CN" altLang="en-US" sz="2000" dirty="0"/>
                        <a:t> </a:t>
                      </a:r>
                      <a:r>
                        <a:rPr lang="en-US" altLang="zh-CN" sz="2000" dirty="0"/>
                        <a:t>(Ours)</a:t>
                      </a:r>
                      <a:endParaRPr lang="en-US" sz="2000" dirty="0"/>
                    </a:p>
                  </a:txBody>
                  <a:tcPr/>
                </a:tc>
                <a:tc>
                  <a:txBody>
                    <a:bodyPr/>
                    <a:lstStyle/>
                    <a:p>
                      <a:pPr algn="ctr"/>
                      <a:r>
                        <a:rPr lang="en-US" altLang="zh-CN" sz="2000" dirty="0"/>
                        <a:t>0.868</a:t>
                      </a:r>
                      <a:endParaRPr lang="en-US" sz="2000" dirty="0"/>
                    </a:p>
                  </a:txBody>
                  <a:tcPr/>
                </a:tc>
                <a:tc>
                  <a:txBody>
                    <a:bodyPr/>
                    <a:lstStyle/>
                    <a:p>
                      <a:pPr algn="ctr"/>
                      <a:r>
                        <a:rPr lang="en-US" altLang="zh-CN" sz="2000" dirty="0"/>
                        <a:t>0.980</a:t>
                      </a:r>
                      <a:endParaRPr lang="en-US" sz="2000" dirty="0"/>
                    </a:p>
                  </a:txBody>
                  <a:tcPr/>
                </a:tc>
                <a:tc>
                  <a:txBody>
                    <a:bodyPr/>
                    <a:lstStyle/>
                    <a:p>
                      <a:pPr algn="ctr"/>
                      <a:r>
                        <a:rPr lang="en-US" altLang="zh-CN" sz="2000" b="1" dirty="0"/>
                        <a:t>0.460</a:t>
                      </a:r>
                      <a:endParaRPr lang="en-US" sz="2000" b="1" dirty="0"/>
                    </a:p>
                  </a:txBody>
                  <a:tcPr/>
                </a:tc>
                <a:tc>
                  <a:txBody>
                    <a:bodyPr/>
                    <a:lstStyle/>
                    <a:p>
                      <a:pPr algn="ctr"/>
                      <a:r>
                        <a:rPr lang="en-US" altLang="zh-CN" sz="2000" dirty="0"/>
                        <a:t>119.24</a:t>
                      </a:r>
                      <a:endParaRPr lang="en-US" sz="2000" dirty="0"/>
                    </a:p>
                  </a:txBody>
                  <a:tcPr/>
                </a:tc>
                <a:tc>
                  <a:txBody>
                    <a:bodyPr/>
                    <a:lstStyle/>
                    <a:p>
                      <a:pPr algn="ctr"/>
                      <a:r>
                        <a:rPr lang="en-US" altLang="zh-CN" sz="2000" dirty="0"/>
                        <a:t>0.856</a:t>
                      </a:r>
                      <a:endParaRPr lang="en-US" sz="2000" dirty="0"/>
                    </a:p>
                  </a:txBody>
                  <a:tcPr/>
                </a:tc>
                <a:tc>
                  <a:txBody>
                    <a:bodyPr/>
                    <a:lstStyle/>
                    <a:p>
                      <a:pPr algn="ctr"/>
                      <a:r>
                        <a:rPr lang="en-US" altLang="zh-CN" sz="2000" dirty="0"/>
                        <a:t>0.992</a:t>
                      </a:r>
                      <a:endParaRPr lang="en-US" sz="2000" dirty="0"/>
                    </a:p>
                  </a:txBody>
                  <a:tcPr/>
                </a:tc>
                <a:tc>
                  <a:txBody>
                    <a:bodyPr/>
                    <a:lstStyle/>
                    <a:p>
                      <a:pPr algn="ctr"/>
                      <a:r>
                        <a:rPr lang="en-US" altLang="zh-CN" sz="2000" b="1" dirty="0"/>
                        <a:t>0.459</a:t>
                      </a:r>
                      <a:endParaRPr lang="en-US" sz="2000" b="1" dirty="0"/>
                    </a:p>
                  </a:txBody>
                  <a:tcPr/>
                </a:tc>
                <a:tc>
                  <a:txBody>
                    <a:bodyPr/>
                    <a:lstStyle/>
                    <a:p>
                      <a:pPr algn="ctr"/>
                      <a:r>
                        <a:rPr lang="en-US" altLang="zh-CN" sz="2000" dirty="0"/>
                        <a:t>174.02</a:t>
                      </a:r>
                      <a:endParaRPr lang="en-US" sz="2000" dirty="0"/>
                    </a:p>
                  </a:txBody>
                  <a:tcPr/>
                </a:tc>
                <a:extLst>
                  <a:ext uri="{0D108BD9-81ED-4DB2-BD59-A6C34878D82A}">
                    <a16:rowId xmlns:a16="http://schemas.microsoft.com/office/drawing/2014/main" val="10004"/>
                  </a:ext>
                </a:extLst>
              </a:tr>
              <a:tr h="399460">
                <a:tc>
                  <a:txBody>
                    <a:bodyPr/>
                    <a:lstStyle/>
                    <a:p>
                      <a:pPr algn="ctr"/>
                      <a:r>
                        <a:rPr lang="en-US" altLang="zh-CN" sz="2000" dirty="0">
                          <a:solidFill>
                            <a:schemeClr val="bg1"/>
                          </a:solidFill>
                        </a:rPr>
                        <a:t>Formality</a:t>
                      </a:r>
                      <a:endParaRPr lang="en-US" sz="2000" dirty="0">
                        <a:solidFill>
                          <a:schemeClr val="bg1"/>
                        </a:solidFill>
                      </a:endParaRPr>
                    </a:p>
                  </a:txBody>
                  <a:tcPr>
                    <a:solidFill>
                      <a:schemeClr val="accent1">
                        <a:lumMod val="60000"/>
                        <a:lumOff val="40000"/>
                      </a:schemeClr>
                    </a:solidFill>
                  </a:tcPr>
                </a:tc>
                <a:tc gridSpan="4">
                  <a:txBody>
                    <a:bodyPr/>
                    <a:lstStyle/>
                    <a:p>
                      <a:pPr algn="ctr"/>
                      <a:r>
                        <a:rPr lang="en-US" altLang="zh-CN" sz="2000" dirty="0">
                          <a:solidFill>
                            <a:schemeClr val="bg1"/>
                          </a:solidFill>
                        </a:rPr>
                        <a:t>Informal-to-Formal</a:t>
                      </a:r>
                      <a:endParaRPr lang="en-US" sz="2000" dirty="0">
                        <a:solidFill>
                          <a:schemeClr val="bg1"/>
                        </a:solidFill>
                      </a:endParaRPr>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altLang="zh-CN" sz="2000" dirty="0">
                          <a:solidFill>
                            <a:schemeClr val="bg1"/>
                          </a:solidFill>
                        </a:rPr>
                        <a:t>Formal-to-Informal</a:t>
                      </a:r>
                      <a:endParaRPr lang="en-US" sz="2000" dirty="0">
                        <a:solidFill>
                          <a:schemeClr val="bg1"/>
                        </a:solidFill>
                      </a:endParaRPr>
                    </a:p>
                  </a:txBody>
                  <a:tcPr>
                    <a:solidFill>
                      <a:schemeClr val="accent1">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5"/>
                  </a:ext>
                </a:extLst>
              </a:tr>
              <a:tr h="710151">
                <a:tc>
                  <a:txBody>
                    <a:bodyPr/>
                    <a:lstStyle/>
                    <a:p>
                      <a:pPr algn="ctr"/>
                      <a:r>
                        <a:rPr lang="en-US" altLang="zh-CN" sz="2000" dirty="0"/>
                        <a:t>Metric</a:t>
                      </a:r>
                      <a:endParaRPr lang="en-US" sz="2000" dirty="0"/>
                    </a:p>
                  </a:txBody>
                  <a:tcPr/>
                </a:tc>
                <a:tc>
                  <a:txBody>
                    <a:bodyPr/>
                    <a:lstStyle/>
                    <a:p>
                      <a:pPr algn="ctr"/>
                      <a:r>
                        <a:rPr lang="en-US" altLang="zh-CN" sz="2000" dirty="0"/>
                        <a:t>Content</a:t>
                      </a:r>
                      <a:endParaRPr lang="en-US" sz="2000" dirty="0"/>
                    </a:p>
                  </a:txBody>
                  <a:tcPr/>
                </a:tc>
                <a:tc>
                  <a:txBody>
                    <a:bodyPr/>
                    <a:lstStyle/>
                    <a:p>
                      <a:pPr algn="ctr"/>
                      <a:r>
                        <a:rPr lang="en-US" altLang="zh-CN" sz="2000" dirty="0"/>
                        <a:t>Style</a:t>
                      </a:r>
                      <a:endParaRPr lang="en-US" sz="2000" dirty="0"/>
                    </a:p>
                  </a:txBody>
                  <a:tcPr/>
                </a:tc>
                <a:tc>
                  <a:txBody>
                    <a:bodyPr/>
                    <a:lstStyle/>
                    <a:p>
                      <a:pPr algn="ctr"/>
                      <a:r>
                        <a:rPr lang="en-US" altLang="zh-CN" sz="2000" dirty="0"/>
                        <a:t>C-S</a:t>
                      </a:r>
                      <a:r>
                        <a:rPr lang="zh-CN" altLang="en-US" sz="2000" baseline="0" dirty="0"/>
                        <a:t> </a:t>
                      </a:r>
                      <a:r>
                        <a:rPr lang="en-US" altLang="zh-CN" sz="2000" baseline="0" dirty="0"/>
                        <a:t>Tradeoff</a:t>
                      </a:r>
                      <a:endParaRPr lang="en-US" sz="2000" dirty="0"/>
                    </a:p>
                  </a:txBody>
                  <a:tcPr/>
                </a:tc>
                <a:tc>
                  <a:txBody>
                    <a:bodyPr/>
                    <a:lstStyle/>
                    <a:p>
                      <a:pPr algn="ctr"/>
                      <a:r>
                        <a:rPr lang="en-US" altLang="zh-CN" sz="2000" dirty="0"/>
                        <a:t>Perplexity</a:t>
                      </a:r>
                      <a:endParaRPr lang="en-US" sz="2000" dirty="0"/>
                    </a:p>
                  </a:txBody>
                  <a:tcPr/>
                </a:tc>
                <a:tc>
                  <a:txBody>
                    <a:bodyPr/>
                    <a:lstStyle/>
                    <a:p>
                      <a:pPr algn="ctr"/>
                      <a:r>
                        <a:rPr lang="en-US" altLang="zh-CN" sz="2000" dirty="0"/>
                        <a:t>Content</a:t>
                      </a:r>
                      <a:endParaRPr lang="en-US" sz="2000" dirty="0"/>
                    </a:p>
                  </a:txBody>
                  <a:tcPr/>
                </a:tc>
                <a:tc>
                  <a:txBody>
                    <a:bodyPr/>
                    <a:lstStyle/>
                    <a:p>
                      <a:pPr algn="ctr"/>
                      <a:r>
                        <a:rPr lang="en-US" altLang="zh-CN" sz="2000" dirty="0"/>
                        <a:t>Style</a:t>
                      </a:r>
                      <a:endParaRPr lang="en-US" sz="2000" dirty="0"/>
                    </a:p>
                  </a:txBody>
                  <a:tcPr/>
                </a:tc>
                <a:tc>
                  <a:txBody>
                    <a:bodyPr/>
                    <a:lstStyle/>
                    <a:p>
                      <a:pPr algn="ctr"/>
                      <a:r>
                        <a:rPr lang="en-US" altLang="zh-CN" sz="2000" dirty="0"/>
                        <a:t>C-S</a:t>
                      </a:r>
                      <a:r>
                        <a:rPr lang="zh-CN" altLang="en-US" sz="2000" baseline="0" dirty="0"/>
                        <a:t> </a:t>
                      </a:r>
                      <a:r>
                        <a:rPr lang="en-US" altLang="zh-CN" sz="2000" baseline="0" dirty="0"/>
                        <a:t>Tradeoff</a:t>
                      </a:r>
                      <a:endParaRPr lang="en-US" sz="2000" dirty="0"/>
                    </a:p>
                  </a:txBody>
                  <a:tcPr/>
                </a:tc>
                <a:tc>
                  <a:txBody>
                    <a:bodyPr/>
                    <a:lstStyle/>
                    <a:p>
                      <a:pPr algn="ctr"/>
                      <a:r>
                        <a:rPr lang="en-US" altLang="zh-CN" sz="2000" dirty="0"/>
                        <a:t>Perplexity</a:t>
                      </a:r>
                      <a:endParaRPr lang="en-US" sz="2000" dirty="0"/>
                    </a:p>
                  </a:txBody>
                  <a:tcPr/>
                </a:tc>
                <a:extLst>
                  <a:ext uri="{0D108BD9-81ED-4DB2-BD59-A6C34878D82A}">
                    <a16:rowId xmlns:a16="http://schemas.microsoft.com/office/drawing/2014/main" val="10006"/>
                  </a:ext>
                </a:extLst>
              </a:tr>
              <a:tr h="399460">
                <a:tc>
                  <a:txBody>
                    <a:bodyPr/>
                    <a:lstStyle/>
                    <a:p>
                      <a:pPr algn="ctr"/>
                      <a:r>
                        <a:rPr lang="en-US" altLang="zh-CN" sz="2000" dirty="0"/>
                        <a:t>CA</a:t>
                      </a:r>
                      <a:endParaRPr lang="en-US" sz="2000" dirty="0"/>
                    </a:p>
                  </a:txBody>
                  <a:tcPr/>
                </a:tc>
                <a:tc>
                  <a:txBody>
                    <a:bodyPr/>
                    <a:lstStyle/>
                    <a:p>
                      <a:pPr algn="ctr"/>
                      <a:r>
                        <a:rPr lang="en-US" altLang="zh-CN" sz="2000" dirty="0"/>
                        <a:t>0.865</a:t>
                      </a:r>
                      <a:endParaRPr lang="en-US" sz="2000" dirty="0"/>
                    </a:p>
                  </a:txBody>
                  <a:tcPr/>
                </a:tc>
                <a:tc>
                  <a:txBody>
                    <a:bodyPr/>
                    <a:lstStyle/>
                    <a:p>
                      <a:pPr algn="ctr"/>
                      <a:r>
                        <a:rPr lang="en-US" altLang="zh-CN" sz="2000" dirty="0"/>
                        <a:t>0.558</a:t>
                      </a:r>
                      <a:endParaRPr lang="en-US" sz="2000" dirty="0"/>
                    </a:p>
                  </a:txBody>
                  <a:tcPr/>
                </a:tc>
                <a:tc>
                  <a:txBody>
                    <a:bodyPr/>
                    <a:lstStyle/>
                    <a:p>
                      <a:pPr algn="ctr"/>
                      <a:r>
                        <a:rPr lang="en-US" altLang="zh-CN" sz="2000" dirty="0"/>
                        <a:t>0.339</a:t>
                      </a:r>
                      <a:endParaRPr lang="en-US" sz="2000" dirty="0"/>
                    </a:p>
                  </a:txBody>
                  <a:tcPr/>
                </a:tc>
                <a:tc>
                  <a:txBody>
                    <a:bodyPr/>
                    <a:lstStyle/>
                    <a:p>
                      <a:pPr algn="ctr"/>
                      <a:r>
                        <a:rPr lang="en-US" altLang="zh-CN" sz="2000" dirty="0"/>
                        <a:t>238.05</a:t>
                      </a:r>
                      <a:endParaRPr lang="en-US" sz="2000" dirty="0"/>
                    </a:p>
                  </a:txBody>
                  <a:tcPr/>
                </a:tc>
                <a:tc>
                  <a:txBody>
                    <a:bodyPr/>
                    <a:lstStyle/>
                    <a:p>
                      <a:pPr algn="ctr"/>
                      <a:r>
                        <a:rPr lang="en-US" altLang="zh-CN" sz="2000" dirty="0"/>
                        <a:t>0.789</a:t>
                      </a:r>
                      <a:endParaRPr lang="en-US" sz="2000" dirty="0"/>
                    </a:p>
                  </a:txBody>
                  <a:tcPr/>
                </a:tc>
                <a:tc>
                  <a:txBody>
                    <a:bodyPr/>
                    <a:lstStyle/>
                    <a:p>
                      <a:pPr algn="ctr"/>
                      <a:r>
                        <a:rPr lang="en-US" altLang="zh-CN" sz="2000" dirty="0"/>
                        <a:t>0.956</a:t>
                      </a:r>
                      <a:endParaRPr lang="en-US" sz="2000" dirty="0"/>
                    </a:p>
                  </a:txBody>
                  <a:tcPr/>
                </a:tc>
                <a:tc>
                  <a:txBody>
                    <a:bodyPr/>
                    <a:lstStyle/>
                    <a:p>
                      <a:pPr algn="ctr"/>
                      <a:r>
                        <a:rPr lang="en-US" altLang="zh-CN" sz="2000" dirty="0"/>
                        <a:t>0.432</a:t>
                      </a:r>
                      <a:endParaRPr lang="en-US" sz="2000" dirty="0"/>
                    </a:p>
                  </a:txBody>
                  <a:tcPr/>
                </a:tc>
                <a:tc>
                  <a:txBody>
                    <a:bodyPr/>
                    <a:lstStyle/>
                    <a:p>
                      <a:pPr algn="ctr"/>
                      <a:r>
                        <a:rPr lang="en-US" altLang="zh-CN" sz="2000" dirty="0"/>
                        <a:t>317.40</a:t>
                      </a:r>
                      <a:endParaRPr lang="en-US" sz="2000" dirty="0"/>
                    </a:p>
                  </a:txBody>
                  <a:tcPr/>
                </a:tc>
                <a:extLst>
                  <a:ext uri="{0D108BD9-81ED-4DB2-BD59-A6C34878D82A}">
                    <a16:rowId xmlns:a16="http://schemas.microsoft.com/office/drawing/2014/main" val="10007"/>
                  </a:ext>
                </a:extLst>
              </a:tr>
              <a:tr h="399460">
                <a:tc>
                  <a:txBody>
                    <a:bodyPr/>
                    <a:lstStyle/>
                    <a:p>
                      <a:pPr algn="ctr"/>
                      <a:r>
                        <a:rPr lang="en-US" altLang="zh-CN" sz="2000" dirty="0"/>
                        <a:t>MDS</a:t>
                      </a:r>
                      <a:endParaRPr lang="en-US" sz="2000" dirty="0"/>
                    </a:p>
                  </a:txBody>
                  <a:tcPr/>
                </a:tc>
                <a:tc>
                  <a:txBody>
                    <a:bodyPr/>
                    <a:lstStyle/>
                    <a:p>
                      <a:pPr algn="ctr"/>
                      <a:r>
                        <a:rPr lang="en-US" altLang="zh-CN" sz="2000" dirty="0"/>
                        <a:t>0.519</a:t>
                      </a:r>
                      <a:endParaRPr lang="en-US" sz="2000" dirty="0"/>
                    </a:p>
                  </a:txBody>
                  <a:tcPr/>
                </a:tc>
                <a:tc>
                  <a:txBody>
                    <a:bodyPr/>
                    <a:lstStyle/>
                    <a:p>
                      <a:pPr algn="ctr"/>
                      <a:r>
                        <a:rPr lang="en-US" altLang="zh-CN" sz="2000" dirty="0"/>
                        <a:t>0.435</a:t>
                      </a:r>
                      <a:endParaRPr lang="en-US" sz="2000" dirty="0"/>
                    </a:p>
                  </a:txBody>
                  <a:tcPr/>
                </a:tc>
                <a:tc>
                  <a:txBody>
                    <a:bodyPr/>
                    <a:lstStyle/>
                    <a:p>
                      <a:pPr algn="ctr"/>
                      <a:r>
                        <a:rPr lang="en-US" altLang="zh-CN" sz="2000" dirty="0"/>
                        <a:t>0.237</a:t>
                      </a:r>
                      <a:endParaRPr lang="en-US" sz="2000" dirty="0"/>
                    </a:p>
                  </a:txBody>
                  <a:tcPr/>
                </a:tc>
                <a:tc>
                  <a:txBody>
                    <a:bodyPr/>
                    <a:lstStyle/>
                    <a:p>
                      <a:pPr algn="ctr"/>
                      <a:r>
                        <a:rPr lang="en-US" altLang="zh-CN" sz="2000" dirty="0"/>
                        <a:t>278.65</a:t>
                      </a:r>
                      <a:endParaRPr lang="en-US" sz="2000" dirty="0"/>
                    </a:p>
                  </a:txBody>
                  <a:tcPr/>
                </a:tc>
                <a:tc>
                  <a:txBody>
                    <a:bodyPr/>
                    <a:lstStyle/>
                    <a:p>
                      <a:pPr algn="ctr"/>
                      <a:r>
                        <a:rPr lang="en-US" altLang="zh-CN" sz="2000" dirty="0"/>
                        <a:t>0.546</a:t>
                      </a:r>
                      <a:endParaRPr lang="en-US" sz="2000" dirty="0"/>
                    </a:p>
                  </a:txBody>
                  <a:tcPr/>
                </a:tc>
                <a:tc>
                  <a:txBody>
                    <a:bodyPr/>
                    <a:lstStyle/>
                    <a:p>
                      <a:pPr algn="ctr"/>
                      <a:r>
                        <a:rPr lang="en-US" altLang="zh-CN" sz="2000" dirty="0"/>
                        <a:t>0.998</a:t>
                      </a:r>
                      <a:endParaRPr lang="en-US" sz="2000" dirty="0"/>
                    </a:p>
                  </a:txBody>
                  <a:tcPr/>
                </a:tc>
                <a:tc>
                  <a:txBody>
                    <a:bodyPr/>
                    <a:lstStyle/>
                    <a:p>
                      <a:pPr algn="ctr"/>
                      <a:r>
                        <a:rPr lang="en-US" altLang="zh-CN" sz="2000" dirty="0"/>
                        <a:t>0.353</a:t>
                      </a:r>
                      <a:endParaRPr lang="en-US" sz="2000" dirty="0"/>
                    </a:p>
                  </a:txBody>
                  <a:tcPr/>
                </a:tc>
                <a:tc>
                  <a:txBody>
                    <a:bodyPr/>
                    <a:lstStyle/>
                    <a:p>
                      <a:pPr algn="ctr"/>
                      <a:r>
                        <a:rPr lang="en-US" altLang="zh-CN" sz="2000" dirty="0"/>
                        <a:t>352.86</a:t>
                      </a:r>
                      <a:endParaRPr lang="en-US" sz="2000" dirty="0"/>
                    </a:p>
                  </a:txBody>
                  <a:tcPr/>
                </a:tc>
                <a:extLst>
                  <a:ext uri="{0D108BD9-81ED-4DB2-BD59-A6C34878D82A}">
                    <a16:rowId xmlns:a16="http://schemas.microsoft.com/office/drawing/2014/main" val="10008"/>
                  </a:ext>
                </a:extLst>
              </a:tr>
              <a:tr h="399460">
                <a:tc>
                  <a:txBody>
                    <a:bodyPr/>
                    <a:lstStyle/>
                    <a:p>
                      <a:pPr algn="ctr"/>
                      <a:r>
                        <a:rPr lang="en-US" altLang="zh-CN" sz="2000" dirty="0"/>
                        <a:t>RLS</a:t>
                      </a:r>
                      <a:r>
                        <a:rPr lang="zh-CN" altLang="en-US" sz="2000" dirty="0"/>
                        <a:t> </a:t>
                      </a:r>
                      <a:r>
                        <a:rPr lang="en-US" altLang="zh-CN" sz="2000" dirty="0"/>
                        <a:t>(Ours)</a:t>
                      </a:r>
                      <a:endParaRPr lang="en-US" sz="2000" dirty="0"/>
                    </a:p>
                  </a:txBody>
                  <a:tcPr/>
                </a:tc>
                <a:tc>
                  <a:txBody>
                    <a:bodyPr/>
                    <a:lstStyle/>
                    <a:p>
                      <a:pPr algn="ctr"/>
                      <a:r>
                        <a:rPr lang="en-US" altLang="zh-CN" sz="2000" dirty="0"/>
                        <a:t>0.885</a:t>
                      </a:r>
                      <a:endParaRPr lang="en-US" sz="2000" dirty="0"/>
                    </a:p>
                  </a:txBody>
                  <a:tcPr/>
                </a:tc>
                <a:tc>
                  <a:txBody>
                    <a:bodyPr/>
                    <a:lstStyle/>
                    <a:p>
                      <a:pPr algn="ctr"/>
                      <a:r>
                        <a:rPr lang="en-US" altLang="zh-CN" sz="2000" dirty="0"/>
                        <a:t>0.601</a:t>
                      </a:r>
                      <a:endParaRPr lang="en-US" sz="2000" dirty="0"/>
                    </a:p>
                  </a:txBody>
                  <a:tcPr/>
                </a:tc>
                <a:tc>
                  <a:txBody>
                    <a:bodyPr/>
                    <a:lstStyle/>
                    <a:p>
                      <a:pPr algn="ctr"/>
                      <a:r>
                        <a:rPr lang="en-US" altLang="zh-CN" sz="2000" b="1" dirty="0"/>
                        <a:t>0.358</a:t>
                      </a:r>
                      <a:endParaRPr lang="en-US" sz="2000" b="1" dirty="0"/>
                    </a:p>
                  </a:txBody>
                  <a:tcPr/>
                </a:tc>
                <a:tc>
                  <a:txBody>
                    <a:bodyPr/>
                    <a:lstStyle/>
                    <a:p>
                      <a:pPr algn="ctr"/>
                      <a:r>
                        <a:rPr lang="en-US" altLang="zh-CN" sz="2000" b="1" dirty="0"/>
                        <a:t>208.33</a:t>
                      </a:r>
                      <a:endParaRPr lang="en-US" sz="2000" b="1" dirty="0"/>
                    </a:p>
                  </a:txBody>
                  <a:tcPr/>
                </a:tc>
                <a:tc>
                  <a:txBody>
                    <a:bodyPr/>
                    <a:lstStyle/>
                    <a:p>
                      <a:pPr algn="ctr"/>
                      <a:r>
                        <a:rPr lang="en-US" altLang="zh-CN" sz="2000" dirty="0"/>
                        <a:t>0.873</a:t>
                      </a:r>
                      <a:endParaRPr lang="en-US" sz="2000" dirty="0"/>
                    </a:p>
                  </a:txBody>
                  <a:tcPr/>
                </a:tc>
                <a:tc>
                  <a:txBody>
                    <a:bodyPr/>
                    <a:lstStyle/>
                    <a:p>
                      <a:pPr algn="ctr"/>
                      <a:r>
                        <a:rPr lang="en-US" altLang="zh-CN" sz="2000" dirty="0"/>
                        <a:t>0.982</a:t>
                      </a:r>
                      <a:endParaRPr lang="en-US" sz="2000" dirty="0"/>
                    </a:p>
                  </a:txBody>
                  <a:tcPr/>
                </a:tc>
                <a:tc>
                  <a:txBody>
                    <a:bodyPr/>
                    <a:lstStyle/>
                    <a:p>
                      <a:pPr algn="ctr"/>
                      <a:r>
                        <a:rPr lang="en-US" altLang="zh-CN" sz="2000" b="1" dirty="0"/>
                        <a:t>0.462</a:t>
                      </a:r>
                      <a:endParaRPr lang="en-US" sz="2000" b="1" dirty="0"/>
                    </a:p>
                  </a:txBody>
                  <a:tcPr/>
                </a:tc>
                <a:tc>
                  <a:txBody>
                    <a:bodyPr/>
                    <a:lstStyle/>
                    <a:p>
                      <a:pPr algn="ctr"/>
                      <a:r>
                        <a:rPr lang="en-US" altLang="zh-CN" sz="2000" b="1" dirty="0"/>
                        <a:t>267.78</a:t>
                      </a:r>
                      <a:endParaRPr lang="en-US" sz="2000" b="1"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1" y="1323152"/>
            <a:ext cx="12192000" cy="461665"/>
          </a:xfrm>
          <a:prstGeom prst="rect">
            <a:avLst/>
          </a:prstGeom>
          <a:noFill/>
        </p:spPr>
        <p:txBody>
          <a:bodyPr wrap="square" rtlCol="0">
            <a:spAutoFit/>
          </a:bodyPr>
          <a:lstStyle/>
          <a:p>
            <a:pPr algn="ctr"/>
            <a:r>
              <a:rPr lang="en-US" sz="2400" dirty="0"/>
              <a:t>Table 1: Evaluation of text style transfer on sentiment and formality transfer. </a:t>
            </a:r>
          </a:p>
        </p:txBody>
      </p:sp>
      <p:sp>
        <p:nvSpPr>
          <p:cNvPr id="6" name="Slide Number Placeholder 5"/>
          <p:cNvSpPr>
            <a:spLocks noGrp="1"/>
          </p:cNvSpPr>
          <p:nvPr>
            <p:ph type="sldNum" sz="quarter" idx="12"/>
          </p:nvPr>
        </p:nvSpPr>
        <p:spPr/>
        <p:txBody>
          <a:bodyPr/>
          <a:lstStyle/>
          <a:p>
            <a:fld id="{D1C2F069-1B7D-7F47-917D-BE5B9C5535C8}" type="slidenum">
              <a:rPr lang="en-US" smtClean="0"/>
              <a:t>19</a:t>
            </a:fld>
            <a:endParaRPr lang="en-US"/>
          </a:p>
        </p:txBody>
      </p:sp>
    </p:spTree>
    <p:extLst>
      <p:ext uri="{BB962C8B-B14F-4D97-AF65-F5344CB8AC3E}">
        <p14:creationId xmlns:p14="http://schemas.microsoft.com/office/powerpoint/2010/main" val="142297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Styles</a:t>
            </a:r>
          </a:p>
        </p:txBody>
      </p:sp>
      <p:sp>
        <p:nvSpPr>
          <p:cNvPr id="3" name="Content Placeholder 2"/>
          <p:cNvSpPr>
            <a:spLocks noGrp="1"/>
          </p:cNvSpPr>
          <p:nvPr>
            <p:ph idx="1"/>
          </p:nvPr>
        </p:nvSpPr>
        <p:spPr>
          <a:xfrm>
            <a:off x="838200" y="1825625"/>
            <a:ext cx="5266766" cy="435133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i="1" dirty="0">
                <a:solidFill>
                  <a:srgbClr val="C00000"/>
                </a:solidFill>
              </a:rPr>
              <a:t>Simple English Wiki</a:t>
            </a:r>
          </a:p>
          <a:p>
            <a:pPr marL="0" indent="0">
              <a:buNone/>
            </a:pPr>
            <a:endParaRPr lang="en-US" sz="1200" dirty="0"/>
          </a:p>
          <a:p>
            <a:pPr marL="0" indent="0">
              <a:buNone/>
            </a:pPr>
            <a:r>
              <a:rPr lang="en-US" b="1" dirty="0"/>
              <a:t>Hanami</a:t>
            </a:r>
            <a:r>
              <a:rPr lang="en-US" dirty="0"/>
              <a:t> means "flower viewing" in Japanese. Enjoying beautiful flowers is an old Japanese custom. Cherry blossoms are the most popular. The custom of </a:t>
            </a:r>
            <a:r>
              <a:rPr lang="en-US" dirty="0" err="1"/>
              <a:t>hanami</a:t>
            </a:r>
            <a:r>
              <a:rPr lang="en-US" dirty="0"/>
              <a:t> is more than a thousand years old. It is still very popular in Japan. Hanami takes place in the spring. Cherry blossoms are there for only a week or two. The cherry trees flower in late March and early April. The blossoms do not stay fresh very long. After a little time, the blooming is over. Then the blossoms fall from the trees.</a:t>
            </a:r>
          </a:p>
        </p:txBody>
      </p:sp>
      <p:sp>
        <p:nvSpPr>
          <p:cNvPr id="6" name="Content Placeholder 2"/>
          <p:cNvSpPr txBox="1">
            <a:spLocks/>
          </p:cNvSpPr>
          <p:nvPr/>
        </p:nvSpPr>
        <p:spPr>
          <a:xfrm>
            <a:off x="6450105" y="1847850"/>
            <a:ext cx="5348591" cy="4351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9pPr>
          </a:lstStyle>
          <a:p>
            <a:pPr marL="0" indent="0">
              <a:buFont typeface="Arial"/>
              <a:buNone/>
            </a:pPr>
            <a:r>
              <a:rPr lang="en-US" i="1" dirty="0">
                <a:solidFill>
                  <a:srgbClr val="C00000"/>
                </a:solidFill>
              </a:rPr>
              <a:t>English Wiki</a:t>
            </a:r>
          </a:p>
          <a:p>
            <a:pPr marL="0" indent="0">
              <a:buFont typeface="Arial"/>
              <a:buNone/>
            </a:pPr>
            <a:endParaRPr lang="en-US" sz="1200" dirty="0"/>
          </a:p>
          <a:p>
            <a:pPr marL="0" indent="0">
              <a:buNone/>
            </a:pPr>
            <a:r>
              <a:rPr lang="en-US" b="1" dirty="0"/>
              <a:t>Hanami</a:t>
            </a:r>
            <a:r>
              <a:rPr lang="en-US" dirty="0"/>
              <a:t> ( "flower viewing") is the Japanese traditional custom of enjoying the transient beauty of flowers; flowers ("</a:t>
            </a:r>
            <a:r>
              <a:rPr lang="en-US" dirty="0" err="1"/>
              <a:t>hana</a:t>
            </a:r>
            <a:r>
              <a:rPr lang="en-US" dirty="0"/>
              <a:t>") are in this case almost always referring to those of the cherry or, less frequently, plum ("</a:t>
            </a:r>
            <a:r>
              <a:rPr lang="en-US" dirty="0" err="1"/>
              <a:t>ume</a:t>
            </a:r>
            <a:r>
              <a:rPr lang="en-US" dirty="0"/>
              <a:t>") trees. From the end of March to early May, cherry trees bloom all over Japan, and around the first of February on the island of Okinawa. The blossom forecast "cherry blossom front" is announced each year by the weather bureau, and is watched carefully by those planning </a:t>
            </a:r>
            <a:r>
              <a:rPr lang="en-US" dirty="0" err="1"/>
              <a:t>hanami</a:t>
            </a:r>
            <a:r>
              <a:rPr lang="en-US" dirty="0"/>
              <a:t> as the blossoms only last a week or two. </a:t>
            </a:r>
          </a:p>
        </p:txBody>
      </p:sp>
      <p:sp>
        <p:nvSpPr>
          <p:cNvPr id="5" name="Slide Number Placeholder 4"/>
          <p:cNvSpPr>
            <a:spLocks noGrp="1"/>
          </p:cNvSpPr>
          <p:nvPr>
            <p:ph type="sldNum" sz="quarter" idx="12"/>
          </p:nvPr>
        </p:nvSpPr>
        <p:spPr/>
        <p:txBody>
          <a:bodyPr/>
          <a:lstStyle/>
          <a:p>
            <a:fld id="{D1C2F069-1B7D-7F47-917D-BE5B9C5535C8}" type="slidenum">
              <a:rPr lang="en-US" smtClean="0"/>
              <a:t>2</a:t>
            </a:fld>
            <a:endParaRPr lang="en-US"/>
          </a:p>
        </p:txBody>
      </p:sp>
    </p:spTree>
    <p:extLst>
      <p:ext uri="{BB962C8B-B14F-4D97-AF65-F5344CB8AC3E}">
        <p14:creationId xmlns:p14="http://schemas.microsoft.com/office/powerpoint/2010/main" val="1130354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Reinforcement learning </a:t>
            </a:r>
            <a:r>
              <a:rPr lang="en-US" altLang="zh-CN" dirty="0"/>
              <a:t>for</a:t>
            </a:r>
            <a:r>
              <a:rPr lang="zh-CN" altLang="en-US" dirty="0"/>
              <a:t> </a:t>
            </a:r>
            <a:r>
              <a:rPr lang="en-US" altLang="zh-CN" dirty="0"/>
              <a:t>language</a:t>
            </a:r>
            <a:r>
              <a:rPr lang="zh-CN" altLang="en-US" dirty="0"/>
              <a:t> </a:t>
            </a:r>
            <a:r>
              <a:rPr lang="en-US" altLang="zh-CN" dirty="0"/>
              <a:t>style</a:t>
            </a:r>
            <a:r>
              <a:rPr lang="zh-CN" altLang="en-US" dirty="0"/>
              <a:t> </a:t>
            </a:r>
            <a:r>
              <a:rPr lang="en-US" altLang="zh-CN" dirty="0"/>
              <a:t>transfer</a:t>
            </a:r>
            <a:endParaRPr lang="en-US" dirty="0"/>
          </a:p>
          <a:p>
            <a:pPr lvl="1"/>
            <a:endParaRPr lang="en-US" dirty="0"/>
          </a:p>
          <a:p>
            <a:pPr lvl="1"/>
            <a:r>
              <a:rPr lang="en-US" dirty="0"/>
              <a:t>Explicit constraints </a:t>
            </a:r>
            <a:r>
              <a:rPr lang="en-US" altLang="zh-CN" dirty="0"/>
              <a:t>such</a:t>
            </a:r>
            <a:r>
              <a:rPr lang="zh-CN" altLang="en-US" dirty="0"/>
              <a:t> </a:t>
            </a:r>
            <a:r>
              <a:rPr lang="en-US" altLang="zh-CN" dirty="0"/>
              <a:t>as</a:t>
            </a:r>
            <a:r>
              <a:rPr lang="zh-CN" altLang="en-US" dirty="0"/>
              <a:t> </a:t>
            </a:r>
            <a:r>
              <a:rPr lang="en-US" altLang="zh-CN" dirty="0"/>
              <a:t>fluency</a:t>
            </a:r>
            <a:r>
              <a:rPr lang="zh-CN" altLang="en-US" dirty="0"/>
              <a:t> </a:t>
            </a:r>
            <a:r>
              <a:rPr lang="en-US" dirty="0"/>
              <a:t>on generated sentences</a:t>
            </a:r>
          </a:p>
          <a:p>
            <a:pPr lvl="1"/>
            <a:endParaRPr lang="en-US" dirty="0"/>
          </a:p>
          <a:p>
            <a:pPr lvl="1"/>
            <a:r>
              <a:rPr lang="en-US" dirty="0"/>
              <a:t>Flexible to incorporate any metrics into training objective</a:t>
            </a:r>
            <a:endParaRPr lang="zh-CN" altLang="en-US" dirty="0"/>
          </a:p>
          <a:p>
            <a:pPr lvl="1"/>
            <a:endParaRPr lang="en-US" altLang="zh-CN" dirty="0"/>
          </a:p>
          <a:p>
            <a:pPr lvl="1"/>
            <a:r>
              <a:rPr lang="en-US" altLang="zh-CN" dirty="0"/>
              <a:t>Future</a:t>
            </a:r>
            <a:r>
              <a:rPr lang="zh-CN" altLang="en-US" dirty="0"/>
              <a:t> </a:t>
            </a:r>
            <a:r>
              <a:rPr lang="en-US" altLang="zh-CN" dirty="0"/>
              <a:t>direction:</a:t>
            </a:r>
            <a:r>
              <a:rPr lang="zh-CN" altLang="en-US" dirty="0"/>
              <a:t> </a:t>
            </a:r>
            <a:r>
              <a:rPr lang="en-US" altLang="zh-CN" dirty="0"/>
              <a:t>o</a:t>
            </a:r>
            <a:r>
              <a:rPr lang="en-US" dirty="0"/>
              <a:t>ther constraints to improve text quality?</a:t>
            </a:r>
          </a:p>
          <a:p>
            <a:pPr lvl="1"/>
            <a:endParaRPr lang="en-US" dirty="0"/>
          </a:p>
          <a:p>
            <a:pPr marL="457200" lvl="1" indent="0">
              <a:buNone/>
            </a:pP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D1C2F069-1B7D-7F47-917D-BE5B9C5535C8}" type="slidenum">
              <a:rPr lang="en-US" smtClean="0"/>
              <a:t>20</a:t>
            </a:fld>
            <a:endParaRPr lang="en-US"/>
          </a:p>
        </p:txBody>
      </p:sp>
    </p:spTree>
    <p:extLst>
      <p:ext uri="{BB962C8B-B14F-4D97-AF65-F5344CB8AC3E}">
        <p14:creationId xmlns:p14="http://schemas.microsoft.com/office/powerpoint/2010/main" val="4023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4425"/>
            <a:ext cx="10515600" cy="5062538"/>
          </a:xfrm>
        </p:spPr>
        <p:txBody>
          <a:bodyPr>
            <a:normAutofit/>
          </a:bodyPr>
          <a:lstStyle/>
          <a:p>
            <a:pPr marL="0" indent="0" algn="ctr">
              <a:buNone/>
            </a:pPr>
            <a:endParaRPr lang="en-US" sz="12800" dirty="0">
              <a:solidFill>
                <a:srgbClr val="C00000"/>
              </a:solidFill>
            </a:endParaRPr>
          </a:p>
          <a:p>
            <a:pPr marL="0" indent="0" algn="ctr">
              <a:buNone/>
            </a:pPr>
            <a:r>
              <a:rPr lang="en-US" sz="12800" dirty="0">
                <a:solidFill>
                  <a:srgbClr val="C00000"/>
                </a:solidFill>
              </a:rPr>
              <a:t>Q &amp; A</a:t>
            </a:r>
          </a:p>
        </p:txBody>
      </p:sp>
      <p:sp>
        <p:nvSpPr>
          <p:cNvPr id="2" name="Slide Number Placeholder 1"/>
          <p:cNvSpPr>
            <a:spLocks noGrp="1"/>
          </p:cNvSpPr>
          <p:nvPr>
            <p:ph type="sldNum" sz="quarter" idx="12"/>
          </p:nvPr>
        </p:nvSpPr>
        <p:spPr/>
        <p:txBody>
          <a:bodyPr/>
          <a:lstStyle/>
          <a:p>
            <a:fld id="{D1C2F069-1B7D-7F47-917D-BE5B9C5535C8}" type="slidenum">
              <a:rPr lang="en-US" smtClean="0"/>
              <a:t>21</a:t>
            </a:fld>
            <a:endParaRPr lang="en-US"/>
          </a:p>
        </p:txBody>
      </p:sp>
    </p:spTree>
    <p:extLst>
      <p:ext uri="{BB962C8B-B14F-4D97-AF65-F5344CB8AC3E}">
        <p14:creationId xmlns:p14="http://schemas.microsoft.com/office/powerpoint/2010/main" val="141708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of Style Transfer</a:t>
            </a:r>
          </a:p>
        </p:txBody>
      </p:sp>
      <p:sp>
        <p:nvSpPr>
          <p:cNvPr id="3" name="Content Placeholder 2"/>
          <p:cNvSpPr>
            <a:spLocks noGrp="1"/>
          </p:cNvSpPr>
          <p:nvPr>
            <p:ph idx="1"/>
          </p:nvPr>
        </p:nvSpPr>
        <p:spPr/>
        <p:txBody>
          <a:bodyPr/>
          <a:lstStyle/>
          <a:p>
            <a:r>
              <a:rPr lang="en-US" dirty="0"/>
              <a:t>Language style transfer</a:t>
            </a:r>
          </a:p>
          <a:p>
            <a:pPr lvl="1"/>
            <a:endParaRPr lang="en-US" dirty="0"/>
          </a:p>
          <a:p>
            <a:pPr lvl="1"/>
            <a:r>
              <a:rPr lang="en-US" dirty="0"/>
              <a:t>Rewrite a </a:t>
            </a:r>
            <a:r>
              <a:rPr lang="en-US"/>
              <a:t>source sentence in </a:t>
            </a:r>
            <a:r>
              <a:rPr lang="en-US" dirty="0"/>
              <a:t>a different style and preserve its original semantic content</a:t>
            </a:r>
          </a:p>
          <a:p>
            <a:pPr lvl="1"/>
            <a:endParaRPr lang="en-US" dirty="0"/>
          </a:p>
          <a:p>
            <a:pPr lvl="1"/>
            <a:r>
              <a:rPr lang="en-US" dirty="0"/>
              <a:t>Applications</a:t>
            </a:r>
          </a:p>
          <a:p>
            <a:pPr lvl="2"/>
            <a:r>
              <a:rPr lang="en-US" dirty="0"/>
              <a:t>Personalized response in dialogue system</a:t>
            </a:r>
          </a:p>
          <a:p>
            <a:pPr lvl="2"/>
            <a:r>
              <a:rPr lang="en-US" dirty="0"/>
              <a:t>News/books for different audience</a:t>
            </a:r>
          </a:p>
          <a:p>
            <a:pPr lvl="3"/>
            <a:r>
              <a:rPr lang="en-US" dirty="0"/>
              <a:t>English Wikipedia and Simple English Wikipedia</a:t>
            </a:r>
          </a:p>
          <a:p>
            <a:pPr lvl="2"/>
            <a:r>
              <a:rPr lang="en-US" dirty="0"/>
              <a:t>Stylistic Text Generation</a:t>
            </a:r>
          </a:p>
          <a:p>
            <a:pPr marL="1371600" lvl="3" indent="0">
              <a:buNone/>
            </a:pPr>
            <a:endParaRPr lang="en-US" dirty="0"/>
          </a:p>
        </p:txBody>
      </p:sp>
      <p:sp>
        <p:nvSpPr>
          <p:cNvPr id="4" name="TextBox 3"/>
          <p:cNvSpPr txBox="1"/>
          <p:nvPr/>
        </p:nvSpPr>
        <p:spPr>
          <a:xfrm>
            <a:off x="-1750979" y="2548647"/>
            <a:ext cx="184731" cy="369332"/>
          </a:xfrm>
          <a:prstGeom prst="rect">
            <a:avLst/>
          </a:prstGeom>
          <a:noFill/>
        </p:spPr>
        <p:txBody>
          <a:bodyPr wrap="none" rtlCol="0">
            <a:spAutoFit/>
          </a:bodyPr>
          <a:lstStyle/>
          <a:p>
            <a:endParaRPr lang="en-US" dirty="0"/>
          </a:p>
        </p:txBody>
      </p:sp>
      <p:sp>
        <p:nvSpPr>
          <p:cNvPr id="5" name="TextBox 4"/>
          <p:cNvSpPr txBox="1"/>
          <p:nvPr/>
        </p:nvSpPr>
        <p:spPr>
          <a:xfrm>
            <a:off x="-1011677" y="5817140"/>
            <a:ext cx="184731" cy="36933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12"/>
          </p:nvPr>
        </p:nvSpPr>
        <p:spPr/>
        <p:txBody>
          <a:bodyPr/>
          <a:lstStyle/>
          <a:p>
            <a:fld id="{D1C2F069-1B7D-7F47-917D-BE5B9C5535C8}" type="slidenum">
              <a:rPr lang="en-US" smtClean="0"/>
              <a:t>3</a:t>
            </a:fld>
            <a:endParaRPr lang="en-US"/>
          </a:p>
        </p:txBody>
      </p:sp>
    </p:spTree>
    <p:extLst>
      <p:ext uri="{BB962C8B-B14F-4D97-AF65-F5344CB8AC3E}">
        <p14:creationId xmlns:p14="http://schemas.microsoft.com/office/powerpoint/2010/main" val="183954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via Parallel Translation</a:t>
            </a:r>
          </a:p>
        </p:txBody>
      </p:sp>
      <p:sp>
        <p:nvSpPr>
          <p:cNvPr id="3" name="Content Placeholder 2"/>
          <p:cNvSpPr>
            <a:spLocks noGrp="1"/>
          </p:cNvSpPr>
          <p:nvPr>
            <p:ph idx="1"/>
          </p:nvPr>
        </p:nvSpPr>
        <p:spPr/>
        <p:txBody>
          <a:bodyPr/>
          <a:lstStyle/>
          <a:p>
            <a:r>
              <a:rPr lang="en-US" dirty="0"/>
              <a:t>Monolingual machine translation</a:t>
            </a:r>
            <a:r>
              <a:rPr lang="en-US" altLang="zh-CN" baseline="30000" dirty="0"/>
              <a:t>[1]</a:t>
            </a:r>
            <a:endParaRPr lang="en-US" dirty="0"/>
          </a:p>
          <a:p>
            <a:endParaRPr lang="zh-CN" altLang="en-US" sz="1200" dirty="0"/>
          </a:p>
          <a:p>
            <a:r>
              <a:rPr lang="en-US" dirty="0"/>
              <a:t>Sequence-to-sequence model</a:t>
            </a:r>
          </a:p>
        </p:txBody>
      </p:sp>
      <p:grpSp>
        <p:nvGrpSpPr>
          <p:cNvPr id="71" name="Group 70"/>
          <p:cNvGrpSpPr/>
          <p:nvPr/>
        </p:nvGrpSpPr>
        <p:grpSpPr>
          <a:xfrm>
            <a:off x="1990452" y="3173833"/>
            <a:ext cx="6984459" cy="2743200"/>
            <a:chOff x="2936707" y="3877538"/>
            <a:chExt cx="5096415" cy="1938580"/>
          </a:xfrm>
        </p:grpSpPr>
        <p:grpSp>
          <p:nvGrpSpPr>
            <p:cNvPr id="72" name="Group 71"/>
            <p:cNvGrpSpPr/>
            <p:nvPr/>
          </p:nvGrpSpPr>
          <p:grpSpPr>
            <a:xfrm>
              <a:off x="2936707" y="5341587"/>
              <a:ext cx="2346332" cy="474531"/>
              <a:chOff x="2936707" y="5341587"/>
              <a:chExt cx="2346332" cy="474531"/>
            </a:xfrm>
          </p:grpSpPr>
          <p:sp>
            <p:nvSpPr>
              <p:cNvPr id="101" name="TextBox 100"/>
              <p:cNvSpPr txBox="1"/>
              <p:nvPr/>
            </p:nvSpPr>
            <p:spPr>
              <a:xfrm>
                <a:off x="2936707" y="5341587"/>
                <a:ext cx="479120" cy="461665"/>
              </a:xfrm>
              <a:prstGeom prst="rect">
                <a:avLst/>
              </a:prstGeom>
              <a:noFill/>
            </p:spPr>
            <p:txBody>
              <a:bodyPr wrap="square" rtlCol="0">
                <a:spAutoFit/>
              </a:bodyPr>
              <a:lstStyle/>
              <a:p>
                <a:pPr algn="ctr"/>
                <a:r>
                  <a:rPr lang="en-US" altLang="zh-CN" sz="2400" b="1"/>
                  <a:t>I</a:t>
                </a:r>
                <a:endParaRPr lang="en-US" sz="2400" b="1" dirty="0"/>
              </a:p>
            </p:txBody>
          </p:sp>
          <p:sp>
            <p:nvSpPr>
              <p:cNvPr id="102" name="TextBox 101"/>
              <p:cNvSpPr txBox="1"/>
              <p:nvPr/>
            </p:nvSpPr>
            <p:spPr>
              <a:xfrm>
                <a:off x="3243411" y="5348020"/>
                <a:ext cx="950255" cy="461665"/>
              </a:xfrm>
              <a:prstGeom prst="rect">
                <a:avLst/>
              </a:prstGeom>
              <a:noFill/>
            </p:spPr>
            <p:txBody>
              <a:bodyPr wrap="square" rtlCol="0">
                <a:spAutoFit/>
              </a:bodyPr>
              <a:lstStyle/>
              <a:p>
                <a:pPr algn="ctr"/>
                <a:r>
                  <a:rPr lang="en-US" altLang="zh-CN" sz="2400" b="1"/>
                  <a:t>really</a:t>
                </a:r>
                <a:endParaRPr lang="en-US" sz="2400" b="1" dirty="0"/>
              </a:p>
            </p:txBody>
          </p:sp>
          <p:sp>
            <p:nvSpPr>
              <p:cNvPr id="103" name="TextBox 102"/>
              <p:cNvSpPr txBox="1"/>
              <p:nvPr/>
            </p:nvSpPr>
            <p:spPr>
              <a:xfrm>
                <a:off x="4099058" y="5354453"/>
                <a:ext cx="766853" cy="461665"/>
              </a:xfrm>
              <a:prstGeom prst="rect">
                <a:avLst/>
              </a:prstGeom>
              <a:noFill/>
            </p:spPr>
            <p:txBody>
              <a:bodyPr wrap="square" rtlCol="0">
                <a:spAutoFit/>
              </a:bodyPr>
              <a:lstStyle/>
              <a:p>
                <a:pPr algn="ctr"/>
                <a:r>
                  <a:rPr lang="en-US" altLang="zh-CN" sz="2400" b="1"/>
                  <a:t>hate</a:t>
                </a:r>
                <a:endParaRPr lang="en-US" sz="2400" b="1" dirty="0"/>
              </a:p>
            </p:txBody>
          </p:sp>
          <p:sp>
            <p:nvSpPr>
              <p:cNvPr id="104" name="TextBox 103"/>
              <p:cNvSpPr txBox="1"/>
              <p:nvPr/>
            </p:nvSpPr>
            <p:spPr>
              <a:xfrm>
                <a:off x="4803919" y="5350132"/>
                <a:ext cx="479120" cy="461665"/>
              </a:xfrm>
              <a:prstGeom prst="rect">
                <a:avLst/>
              </a:prstGeom>
              <a:noFill/>
            </p:spPr>
            <p:txBody>
              <a:bodyPr wrap="square" rtlCol="0">
                <a:spAutoFit/>
              </a:bodyPr>
              <a:lstStyle/>
              <a:p>
                <a:pPr algn="ctr"/>
                <a:r>
                  <a:rPr lang="en-US" altLang="zh-CN" sz="2400" b="1"/>
                  <a:t>it</a:t>
                </a:r>
                <a:endParaRPr lang="en-US" sz="2400" b="1" dirty="0"/>
              </a:p>
            </p:txBody>
          </p:sp>
        </p:grpSp>
        <p:grpSp>
          <p:nvGrpSpPr>
            <p:cNvPr id="73" name="Group 72"/>
            <p:cNvGrpSpPr/>
            <p:nvPr/>
          </p:nvGrpSpPr>
          <p:grpSpPr>
            <a:xfrm>
              <a:off x="2998699" y="3877538"/>
              <a:ext cx="5034423" cy="1534846"/>
              <a:chOff x="2998699" y="3877538"/>
              <a:chExt cx="5034423" cy="1534846"/>
            </a:xfrm>
          </p:grpSpPr>
          <p:sp>
            <p:nvSpPr>
              <p:cNvPr id="74" name="Rectangle 73"/>
              <p:cNvSpPr/>
              <p:nvPr/>
            </p:nvSpPr>
            <p:spPr>
              <a:xfrm>
                <a:off x="2998699" y="4560614"/>
                <a:ext cx="325677" cy="5887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631263" y="4560615"/>
                <a:ext cx="325677" cy="5887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245038" y="4560614"/>
                <a:ext cx="325677" cy="5887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858813" y="4560613"/>
                <a:ext cx="325677" cy="5887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a:off x="3324376" y="4854976"/>
                <a:ext cx="30688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938151" y="4854974"/>
                <a:ext cx="30688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551926" y="4854974"/>
                <a:ext cx="30688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759172" y="4550915"/>
                <a:ext cx="325677" cy="588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372947" y="4550915"/>
                <a:ext cx="325677" cy="588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986722" y="4550915"/>
                <a:ext cx="325677" cy="588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7645789" y="4535417"/>
                <a:ext cx="325677" cy="588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a:off x="6084849" y="4829777"/>
                <a:ext cx="306887"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679835" y="4820380"/>
                <a:ext cx="306887"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7331188" y="4820379"/>
                <a:ext cx="306887"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3"/>
                <a:endCxn id="96" idx="1"/>
              </p:cNvCxnSpPr>
              <p:nvPr/>
            </p:nvCxnSpPr>
            <p:spPr>
              <a:xfrm flipV="1">
                <a:off x="5184490" y="4845277"/>
                <a:ext cx="574682" cy="9698"/>
              </a:xfrm>
              <a:prstGeom prst="straightConnector1">
                <a:avLst/>
              </a:prstGeom>
              <a:ln w="285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3161537" y="5149337"/>
                <a:ext cx="1" cy="2630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794100" y="5149337"/>
                <a:ext cx="1" cy="2630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4416226" y="5149337"/>
                <a:ext cx="1" cy="2630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021650" y="5122196"/>
                <a:ext cx="1" cy="2630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924098" y="4277059"/>
                <a:ext cx="1" cy="2630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6521172" y="4272364"/>
                <a:ext cx="1" cy="2630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7145384" y="4272363"/>
                <a:ext cx="1" cy="2630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7780036" y="4264164"/>
                <a:ext cx="1" cy="2630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127789" y="3880500"/>
                <a:ext cx="1069891" cy="461665"/>
              </a:xfrm>
              <a:prstGeom prst="rect">
                <a:avLst/>
              </a:prstGeom>
              <a:noFill/>
            </p:spPr>
            <p:txBody>
              <a:bodyPr wrap="square" rtlCol="0">
                <a:spAutoFit/>
              </a:bodyPr>
              <a:lstStyle/>
              <a:p>
                <a:r>
                  <a:rPr lang="en-US" altLang="zh-CN" sz="2400" b="1"/>
                  <a:t>really</a:t>
                </a:r>
                <a:endParaRPr lang="en-US" sz="2400" b="1" dirty="0"/>
              </a:p>
            </p:txBody>
          </p:sp>
          <p:sp>
            <p:nvSpPr>
              <p:cNvPr id="98" name="TextBox 97"/>
              <p:cNvSpPr txBox="1"/>
              <p:nvPr/>
            </p:nvSpPr>
            <p:spPr>
              <a:xfrm>
                <a:off x="6933184" y="3887533"/>
                <a:ext cx="630244" cy="461665"/>
              </a:xfrm>
              <a:prstGeom prst="rect">
                <a:avLst/>
              </a:prstGeom>
              <a:noFill/>
            </p:spPr>
            <p:txBody>
              <a:bodyPr wrap="square" rtlCol="0">
                <a:spAutoFit/>
              </a:bodyPr>
              <a:lstStyle/>
              <a:p>
                <a:r>
                  <a:rPr lang="en-US" altLang="zh-CN" sz="2400" b="1"/>
                  <a:t>like</a:t>
                </a:r>
                <a:endParaRPr lang="en-US" sz="2400" b="1" dirty="0"/>
              </a:p>
            </p:txBody>
          </p:sp>
          <p:sp>
            <p:nvSpPr>
              <p:cNvPr id="99" name="TextBox 98"/>
              <p:cNvSpPr txBox="1"/>
              <p:nvPr/>
            </p:nvSpPr>
            <p:spPr>
              <a:xfrm>
                <a:off x="7554002" y="3877538"/>
                <a:ext cx="479120" cy="461665"/>
              </a:xfrm>
              <a:prstGeom prst="rect">
                <a:avLst/>
              </a:prstGeom>
              <a:noFill/>
            </p:spPr>
            <p:txBody>
              <a:bodyPr wrap="square" rtlCol="0">
                <a:spAutoFit/>
              </a:bodyPr>
              <a:lstStyle/>
              <a:p>
                <a:pPr algn="ctr"/>
                <a:r>
                  <a:rPr lang="en-US" altLang="zh-CN" sz="2400" b="1" dirty="0"/>
                  <a:t>it</a:t>
                </a:r>
                <a:endParaRPr lang="en-US" sz="2400" b="1" dirty="0"/>
              </a:p>
            </p:txBody>
          </p:sp>
          <p:sp>
            <p:nvSpPr>
              <p:cNvPr id="100" name="TextBox 99"/>
              <p:cNvSpPr txBox="1"/>
              <p:nvPr/>
            </p:nvSpPr>
            <p:spPr>
              <a:xfrm>
                <a:off x="5676304" y="3894832"/>
                <a:ext cx="479120" cy="461665"/>
              </a:xfrm>
              <a:prstGeom prst="rect">
                <a:avLst/>
              </a:prstGeom>
              <a:noFill/>
            </p:spPr>
            <p:txBody>
              <a:bodyPr wrap="square" rtlCol="0">
                <a:spAutoFit/>
              </a:bodyPr>
              <a:lstStyle/>
              <a:p>
                <a:pPr algn="ctr"/>
                <a:r>
                  <a:rPr lang="en-US" altLang="zh-CN" sz="2400" b="1" dirty="0"/>
                  <a:t>I</a:t>
                </a:r>
                <a:endParaRPr lang="en-US" sz="2400" b="1" dirty="0"/>
              </a:p>
            </p:txBody>
          </p:sp>
        </p:grpSp>
      </p:grpSp>
      <p:sp>
        <p:nvSpPr>
          <p:cNvPr id="5" name="TextBox 4"/>
          <p:cNvSpPr txBox="1"/>
          <p:nvPr/>
        </p:nvSpPr>
        <p:spPr>
          <a:xfrm>
            <a:off x="838200" y="5955542"/>
            <a:ext cx="10515599" cy="523220"/>
          </a:xfrm>
          <a:prstGeom prst="rect">
            <a:avLst/>
          </a:prstGeom>
          <a:noFill/>
        </p:spPr>
        <p:txBody>
          <a:bodyPr wrap="square" rtlCol="0">
            <a:spAutoFit/>
          </a:bodyPr>
          <a:lstStyle/>
          <a:p>
            <a:r>
              <a:rPr lang="en-US" altLang="zh-CN" sz="1400" dirty="0"/>
              <a:t>[1]</a:t>
            </a:r>
            <a:r>
              <a:rPr lang="zh-CN" altLang="en-US" sz="1400" dirty="0"/>
              <a:t> </a:t>
            </a:r>
            <a:r>
              <a:rPr lang="en-US" sz="1400" dirty="0"/>
              <a:t>Harsh </a:t>
            </a:r>
            <a:r>
              <a:rPr lang="en-US" sz="1400" dirty="0" err="1"/>
              <a:t>Jhamtani</a:t>
            </a:r>
            <a:r>
              <a:rPr lang="en-US" sz="1400" dirty="0"/>
              <a:t>, </a:t>
            </a:r>
            <a:r>
              <a:rPr lang="en-US" sz="1400" dirty="0" err="1"/>
              <a:t>Varun</a:t>
            </a:r>
            <a:r>
              <a:rPr lang="en-US" sz="1400" dirty="0"/>
              <a:t> </a:t>
            </a:r>
            <a:r>
              <a:rPr lang="en-US" sz="1400" dirty="0" err="1"/>
              <a:t>Gangal</a:t>
            </a:r>
            <a:r>
              <a:rPr lang="en-US" sz="1400" dirty="0"/>
              <a:t>, Eduard </a:t>
            </a:r>
            <a:r>
              <a:rPr lang="en-US" sz="1400" dirty="0" err="1"/>
              <a:t>Hovy</a:t>
            </a:r>
            <a:r>
              <a:rPr lang="en-US" sz="1400" dirty="0"/>
              <a:t>, and Eric Nyberg. 2017. </a:t>
            </a:r>
            <a:r>
              <a:rPr lang="en-US" sz="1400" dirty="0" err="1"/>
              <a:t>Shakespearizing</a:t>
            </a:r>
            <a:r>
              <a:rPr lang="en-US" sz="1400" dirty="0"/>
              <a:t> modern language using copy-enriched sequence-to-sequence models. </a:t>
            </a:r>
            <a:r>
              <a:rPr lang="en-US" sz="1400" i="1" dirty="0"/>
              <a:t>Proceedings of the Workshop on Stylistic Variation, EMNLP 2017 </a:t>
            </a:r>
            <a:r>
              <a:rPr lang="en-US" sz="1400" dirty="0"/>
              <a:t>pages 10–19. </a:t>
            </a:r>
          </a:p>
        </p:txBody>
      </p:sp>
      <p:sp>
        <p:nvSpPr>
          <p:cNvPr id="6" name="Slide Number Placeholder 5"/>
          <p:cNvSpPr>
            <a:spLocks noGrp="1"/>
          </p:cNvSpPr>
          <p:nvPr>
            <p:ph type="sldNum" sz="quarter" idx="12"/>
          </p:nvPr>
        </p:nvSpPr>
        <p:spPr/>
        <p:txBody>
          <a:bodyPr/>
          <a:lstStyle/>
          <a:p>
            <a:fld id="{D1C2F069-1B7D-7F47-917D-BE5B9C5535C8}" type="slidenum">
              <a:rPr lang="en-US" smtClean="0"/>
              <a:t>4</a:t>
            </a:fld>
            <a:endParaRPr lang="en-US"/>
          </a:p>
        </p:txBody>
      </p:sp>
    </p:spTree>
    <p:extLst>
      <p:ext uri="{BB962C8B-B14F-4D97-AF65-F5344CB8AC3E}">
        <p14:creationId xmlns:p14="http://schemas.microsoft.com/office/powerpoint/2010/main" val="146275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Parallel data may not be available or costly to collect</a:t>
            </a:r>
          </a:p>
          <a:p>
            <a:endParaRPr lang="zh-CN" altLang="en-US" dirty="0"/>
          </a:p>
          <a:p>
            <a:r>
              <a:rPr lang="en-US" dirty="0"/>
              <a:t>A lot of non-parallel data</a:t>
            </a:r>
          </a:p>
          <a:p>
            <a:pPr lvl="1"/>
            <a:r>
              <a:rPr lang="en-US" dirty="0"/>
              <a:t>Corpora collected in different styles</a:t>
            </a:r>
          </a:p>
          <a:p>
            <a:endParaRPr lang="zh-CN" altLang="en-US" dirty="0"/>
          </a:p>
          <a:p>
            <a:r>
              <a:rPr lang="en-US" dirty="0"/>
              <a:t>Goal of language style transfer</a:t>
            </a:r>
          </a:p>
          <a:p>
            <a:pPr lvl="1"/>
            <a:r>
              <a:rPr lang="en-US" dirty="0"/>
              <a:t>Preserve content</a:t>
            </a:r>
          </a:p>
          <a:p>
            <a:pPr lvl="1"/>
            <a:r>
              <a:rPr lang="en-US" dirty="0"/>
              <a:t>Change style</a:t>
            </a:r>
          </a:p>
          <a:p>
            <a:pPr lvl="1"/>
            <a:r>
              <a:rPr lang="en-US" dirty="0"/>
              <a:t>Achieve fluency</a:t>
            </a:r>
          </a:p>
        </p:txBody>
      </p:sp>
      <p:sp>
        <p:nvSpPr>
          <p:cNvPr id="4" name="Slide Number Placeholder 3"/>
          <p:cNvSpPr>
            <a:spLocks noGrp="1"/>
          </p:cNvSpPr>
          <p:nvPr>
            <p:ph type="sldNum" sz="quarter" idx="12"/>
          </p:nvPr>
        </p:nvSpPr>
        <p:spPr/>
        <p:txBody>
          <a:bodyPr/>
          <a:lstStyle/>
          <a:p>
            <a:fld id="{D1C2F069-1B7D-7F47-917D-BE5B9C5535C8}" type="slidenum">
              <a:rPr lang="en-US" smtClean="0"/>
              <a:t>5</a:t>
            </a:fld>
            <a:endParaRPr lang="en-US"/>
          </a:p>
        </p:txBody>
      </p:sp>
    </p:spTree>
    <p:extLst>
      <p:ext uri="{BB962C8B-B14F-4D97-AF65-F5344CB8AC3E}">
        <p14:creationId xmlns:p14="http://schemas.microsoft.com/office/powerpoint/2010/main" val="61022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via Non-parallel Corpus</a:t>
            </a:r>
          </a:p>
        </p:txBody>
      </p:sp>
      <p:sp>
        <p:nvSpPr>
          <p:cNvPr id="3" name="Content Placeholder 2"/>
          <p:cNvSpPr>
            <a:spLocks noGrp="1"/>
          </p:cNvSpPr>
          <p:nvPr>
            <p:ph idx="1"/>
          </p:nvPr>
        </p:nvSpPr>
        <p:spPr/>
        <p:txBody>
          <a:bodyPr/>
          <a:lstStyle/>
          <a:p>
            <a:r>
              <a:rPr lang="en-US" dirty="0"/>
              <a:t>Word </a:t>
            </a:r>
            <a:r>
              <a:rPr lang="en-US" altLang="zh-CN" dirty="0"/>
              <a:t>substitution</a:t>
            </a:r>
            <a:r>
              <a:rPr lang="en-US" dirty="0"/>
              <a:t>s</a:t>
            </a:r>
            <a:r>
              <a:rPr lang="en-US" baseline="30000" dirty="0"/>
              <a:t>[1]</a:t>
            </a:r>
            <a:endParaRPr lang="en-US" dirty="0"/>
          </a:p>
          <a:p>
            <a:pPr lvl="1"/>
            <a:r>
              <a:rPr lang="en-US" dirty="0"/>
              <a:t>Delete words associated with the source style and replace them with similar phrases associated with the target style</a:t>
            </a:r>
          </a:p>
          <a:p>
            <a:pPr lvl="1"/>
            <a:r>
              <a:rPr lang="en-US" dirty="0"/>
              <a:t>Limited to lexical level transfer</a:t>
            </a:r>
            <a:endParaRPr lang="en-US" sz="2400" dirty="0"/>
          </a:p>
          <a:p>
            <a:r>
              <a:rPr lang="en-US" dirty="0"/>
              <a:t>Neural model with cycle consistency</a:t>
            </a:r>
            <a:r>
              <a:rPr lang="en-US" baseline="30000" dirty="0"/>
              <a:t>[2]</a:t>
            </a:r>
            <a:endParaRPr lang="en-US" dirty="0"/>
          </a:p>
          <a:p>
            <a:pPr lvl="1"/>
            <a:endParaRPr lang="en-US" dirty="0"/>
          </a:p>
        </p:txBody>
      </p:sp>
      <p:grpSp>
        <p:nvGrpSpPr>
          <p:cNvPr id="6" name="Group 5"/>
          <p:cNvGrpSpPr/>
          <p:nvPr/>
        </p:nvGrpSpPr>
        <p:grpSpPr>
          <a:xfrm>
            <a:off x="838200" y="4001294"/>
            <a:ext cx="10515600" cy="1498554"/>
            <a:chOff x="838200" y="4772025"/>
            <a:chExt cx="10616235" cy="1804546"/>
          </a:xfrm>
        </p:grpSpPr>
        <p:sp>
          <p:nvSpPr>
            <p:cNvPr id="4" name="Oval 3"/>
            <p:cNvSpPr/>
            <p:nvPr/>
          </p:nvSpPr>
          <p:spPr>
            <a:xfrm>
              <a:off x="838200" y="5063746"/>
              <a:ext cx="3211174" cy="54326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2"/>
                  </a:solidFill>
                </a:rPr>
                <a:t>Source sentence</a:t>
              </a:r>
            </a:p>
          </p:txBody>
        </p:sp>
        <p:sp>
          <p:nvSpPr>
            <p:cNvPr id="5" name="Oval 4"/>
            <p:cNvSpPr/>
            <p:nvPr/>
          </p:nvSpPr>
          <p:spPr>
            <a:xfrm>
              <a:off x="8379109" y="5718462"/>
              <a:ext cx="3075326" cy="51611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Target sentence</a:t>
              </a:r>
            </a:p>
          </p:txBody>
        </p:sp>
        <p:sp>
          <p:nvSpPr>
            <p:cNvPr id="8" name="Rectangle 7"/>
            <p:cNvSpPr/>
            <p:nvPr/>
          </p:nvSpPr>
          <p:spPr>
            <a:xfrm>
              <a:off x="4843463" y="4772025"/>
              <a:ext cx="2671762" cy="4445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accent2"/>
                  </a:solidFill>
                </a:rPr>
                <a:t>Source style</a:t>
              </a:r>
            </a:p>
          </p:txBody>
        </p:sp>
        <p:sp>
          <p:nvSpPr>
            <p:cNvPr id="9" name="Rectangle 8"/>
            <p:cNvSpPr/>
            <p:nvPr/>
          </p:nvSpPr>
          <p:spPr>
            <a:xfrm>
              <a:off x="4843462" y="5433934"/>
              <a:ext cx="2671763" cy="48072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accent2"/>
                  </a:solidFill>
                </a:rPr>
                <a:t>Source semantics</a:t>
              </a:r>
            </a:p>
          </p:txBody>
        </p:sp>
        <p:sp>
          <p:nvSpPr>
            <p:cNvPr id="10" name="Rectangle 9"/>
            <p:cNvSpPr/>
            <p:nvPr/>
          </p:nvSpPr>
          <p:spPr>
            <a:xfrm>
              <a:off x="4843462" y="6095844"/>
              <a:ext cx="2671763" cy="4807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accent1"/>
                  </a:solidFill>
                </a:rPr>
                <a:t>Target style</a:t>
              </a:r>
            </a:p>
          </p:txBody>
        </p:sp>
        <p:cxnSp>
          <p:nvCxnSpPr>
            <p:cNvPr id="12" name="Straight Arrow Connector 11"/>
            <p:cNvCxnSpPr>
              <a:stCxn id="4" idx="6"/>
              <a:endCxn id="8" idx="1"/>
            </p:cNvCxnSpPr>
            <p:nvPr/>
          </p:nvCxnSpPr>
          <p:spPr>
            <a:xfrm flipV="1">
              <a:off x="4049374" y="4994288"/>
              <a:ext cx="794089" cy="3410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4" idx="6"/>
              <a:endCxn id="9" idx="1"/>
            </p:cNvCxnSpPr>
            <p:nvPr/>
          </p:nvCxnSpPr>
          <p:spPr>
            <a:xfrm>
              <a:off x="4049374" y="5335378"/>
              <a:ext cx="794088" cy="338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8230847" y="5062589"/>
              <a:ext cx="3211174" cy="543264"/>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2"/>
                  </a:solidFill>
                </a:rPr>
                <a:t>Source sentence</a:t>
              </a:r>
            </a:p>
          </p:txBody>
        </p:sp>
        <p:cxnSp>
          <p:nvCxnSpPr>
            <p:cNvPr id="30" name="Straight Arrow Connector 29"/>
            <p:cNvCxnSpPr>
              <a:endCxn id="29" idx="2"/>
            </p:cNvCxnSpPr>
            <p:nvPr/>
          </p:nvCxnSpPr>
          <p:spPr>
            <a:xfrm>
              <a:off x="7515225" y="5013311"/>
              <a:ext cx="715622" cy="3209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a:endCxn id="29" idx="2"/>
            </p:cNvCxnSpPr>
            <p:nvPr/>
          </p:nvCxnSpPr>
          <p:spPr>
            <a:xfrm flipV="1">
              <a:off x="7499805" y="5334221"/>
              <a:ext cx="731042" cy="3669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endCxn id="5" idx="2"/>
            </p:cNvCxnSpPr>
            <p:nvPr/>
          </p:nvCxnSpPr>
          <p:spPr>
            <a:xfrm>
              <a:off x="7562852" y="5677928"/>
              <a:ext cx="816257" cy="2985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stCxn id="10" idx="3"/>
              <a:endCxn id="5" idx="2"/>
            </p:cNvCxnSpPr>
            <p:nvPr/>
          </p:nvCxnSpPr>
          <p:spPr>
            <a:xfrm flipV="1">
              <a:off x="7515225" y="5976522"/>
              <a:ext cx="863884" cy="359686"/>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grpSp>
      <p:sp>
        <p:nvSpPr>
          <p:cNvPr id="11" name="TextBox 10"/>
          <p:cNvSpPr txBox="1"/>
          <p:nvPr/>
        </p:nvSpPr>
        <p:spPr>
          <a:xfrm>
            <a:off x="825903" y="5803553"/>
            <a:ext cx="10515601" cy="954107"/>
          </a:xfrm>
          <a:prstGeom prst="rect">
            <a:avLst/>
          </a:prstGeom>
          <a:noFill/>
        </p:spPr>
        <p:txBody>
          <a:bodyPr wrap="square" rtlCol="0">
            <a:spAutoFit/>
          </a:bodyPr>
          <a:lstStyle/>
          <a:p>
            <a:r>
              <a:rPr lang="en-US" sz="1400" dirty="0"/>
              <a:t>[1] </a:t>
            </a:r>
            <a:r>
              <a:rPr lang="en-US" sz="1400" dirty="0" err="1"/>
              <a:t>Juncen</a:t>
            </a:r>
            <a:r>
              <a:rPr lang="en-US" sz="1400" dirty="0"/>
              <a:t> Li, Robin </a:t>
            </a:r>
            <a:r>
              <a:rPr lang="en-US" sz="1400" dirty="0" err="1"/>
              <a:t>Jia</a:t>
            </a:r>
            <a:r>
              <a:rPr lang="en-US" sz="1400" dirty="0"/>
              <a:t>, He He, and Percy Liang. 2018. Delete, retrieve, generate: a simple approach to sentiment and style transfer. </a:t>
            </a:r>
            <a:r>
              <a:rPr lang="en-US" altLang="zh-CN" sz="1400" dirty="0"/>
              <a:t>NAACL-HLT</a:t>
            </a:r>
            <a:r>
              <a:rPr lang="zh-CN" altLang="en-US" sz="1400" dirty="0"/>
              <a:t>  </a:t>
            </a:r>
            <a:r>
              <a:rPr lang="en-US" altLang="zh-CN" sz="1400" dirty="0"/>
              <a:t>2018</a:t>
            </a:r>
            <a:r>
              <a:rPr lang="en-US" sz="1400" i="1" dirty="0"/>
              <a:t>, Volume 1 (Long Papers)</a:t>
            </a:r>
            <a:r>
              <a:rPr lang="en-US" sz="1400" dirty="0"/>
              <a:t>, volume 1, pages 1865–1874. </a:t>
            </a:r>
          </a:p>
          <a:p>
            <a:r>
              <a:rPr lang="en-US" sz="1400" dirty="0"/>
              <a:t>[</a:t>
            </a:r>
            <a:r>
              <a:rPr lang="en-US" altLang="zh-CN" sz="1400" dirty="0"/>
              <a:t>2</a:t>
            </a:r>
            <a:r>
              <a:rPr lang="en-US" sz="1400" dirty="0"/>
              <a:t>] Cicero </a:t>
            </a:r>
            <a:r>
              <a:rPr lang="en-US" sz="1400" dirty="0" err="1"/>
              <a:t>Nogueira</a:t>
            </a:r>
            <a:r>
              <a:rPr lang="en-US" sz="1400" dirty="0"/>
              <a:t> dos Santos, Igor </a:t>
            </a:r>
            <a:r>
              <a:rPr lang="en-US" sz="1400" dirty="0" err="1"/>
              <a:t>Melnyk</a:t>
            </a:r>
            <a:r>
              <a:rPr lang="en-US" sz="1400" dirty="0"/>
              <a:t>, and </a:t>
            </a:r>
            <a:r>
              <a:rPr lang="en-US" sz="1400" dirty="0" err="1"/>
              <a:t>Inkit</a:t>
            </a:r>
            <a:r>
              <a:rPr lang="en-US" sz="1400" dirty="0"/>
              <a:t> </a:t>
            </a:r>
            <a:r>
              <a:rPr lang="en-US" sz="1400" dirty="0" err="1"/>
              <a:t>Padhi</a:t>
            </a:r>
            <a:r>
              <a:rPr lang="en-US" sz="1400" dirty="0"/>
              <a:t>. 2018. Fighting offensive language on social media with unsupervised text style transfer. </a:t>
            </a:r>
            <a:r>
              <a:rPr lang="en-US" sz="1400" i="1" dirty="0" err="1"/>
              <a:t>arXiv</a:t>
            </a:r>
            <a:r>
              <a:rPr lang="en-US" sz="1400" i="1" dirty="0"/>
              <a:t> preprint arXiv:1805.07685</a:t>
            </a:r>
            <a:r>
              <a:rPr lang="en-US" sz="1400" dirty="0"/>
              <a:t>. </a:t>
            </a:r>
          </a:p>
        </p:txBody>
      </p:sp>
      <p:sp>
        <p:nvSpPr>
          <p:cNvPr id="14" name="Slide Number Placeholder 13"/>
          <p:cNvSpPr>
            <a:spLocks noGrp="1"/>
          </p:cNvSpPr>
          <p:nvPr>
            <p:ph type="sldNum" sz="quarter" idx="12"/>
          </p:nvPr>
        </p:nvSpPr>
        <p:spPr/>
        <p:txBody>
          <a:bodyPr/>
          <a:lstStyle/>
          <a:p>
            <a:fld id="{D1C2F069-1B7D-7F47-917D-BE5B9C5535C8}" type="slidenum">
              <a:rPr lang="en-US" smtClean="0"/>
              <a:t>6</a:t>
            </a:fld>
            <a:endParaRPr lang="en-US"/>
          </a:p>
        </p:txBody>
      </p:sp>
    </p:spTree>
    <p:extLst>
      <p:ext uri="{BB962C8B-B14F-4D97-AF65-F5344CB8AC3E}">
        <p14:creationId xmlns:p14="http://schemas.microsoft.com/office/powerpoint/2010/main" val="120190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r>
              <a:rPr lang="en-US" dirty="0"/>
              <a:t>Previous models rely on differentiable training </a:t>
            </a:r>
            <a:r>
              <a:rPr lang="en-US" altLang="zh-CN" dirty="0"/>
              <a:t>objective</a:t>
            </a:r>
            <a:r>
              <a:rPr lang="en-US" dirty="0"/>
              <a:t> to train the style transfer model</a:t>
            </a:r>
            <a:endParaRPr lang="zh-CN" altLang="en-US" dirty="0"/>
          </a:p>
          <a:p>
            <a:endParaRPr lang="en-US" dirty="0"/>
          </a:p>
          <a:p>
            <a:r>
              <a:rPr lang="en-US" dirty="0"/>
              <a:t>Implicit constraints on generated sentences</a:t>
            </a:r>
            <a:endParaRPr lang="zh-CN" altLang="en-US" dirty="0"/>
          </a:p>
          <a:p>
            <a:pPr lvl="1"/>
            <a:r>
              <a:rPr lang="en-US" dirty="0"/>
              <a:t>Cycle consistency constraint </a:t>
            </a:r>
            <a:r>
              <a:rPr lang="en-US" altLang="zh-CN" dirty="0"/>
              <a:t>for</a:t>
            </a:r>
            <a:r>
              <a:rPr lang="zh-CN" altLang="en-US" dirty="0"/>
              <a:t> </a:t>
            </a:r>
            <a:r>
              <a:rPr lang="en-US" altLang="zh-CN" dirty="0"/>
              <a:t>content</a:t>
            </a:r>
            <a:r>
              <a:rPr lang="zh-CN" altLang="en-US" dirty="0"/>
              <a:t> </a:t>
            </a:r>
            <a:r>
              <a:rPr lang="en-US" altLang="zh-CN" dirty="0"/>
              <a:t>preservation</a:t>
            </a:r>
            <a:endParaRPr lang="en-US" dirty="0"/>
          </a:p>
          <a:p>
            <a:endParaRPr lang="zh-CN" altLang="en-US" dirty="0"/>
          </a:p>
          <a:p>
            <a:r>
              <a:rPr lang="en-US" dirty="0"/>
              <a:t>No guarantee of transfer quality beyond the content and style of generated sentences</a:t>
            </a:r>
          </a:p>
          <a:p>
            <a:endParaRPr lang="en-US" dirty="0"/>
          </a:p>
        </p:txBody>
      </p:sp>
      <p:sp>
        <p:nvSpPr>
          <p:cNvPr id="4" name="Slide Number Placeholder 3"/>
          <p:cNvSpPr>
            <a:spLocks noGrp="1"/>
          </p:cNvSpPr>
          <p:nvPr>
            <p:ph type="sldNum" sz="quarter" idx="12"/>
          </p:nvPr>
        </p:nvSpPr>
        <p:spPr/>
        <p:txBody>
          <a:bodyPr/>
          <a:lstStyle/>
          <a:p>
            <a:fld id="{D1C2F069-1B7D-7F47-917D-BE5B9C5535C8}" type="slidenum">
              <a:rPr lang="en-US" smtClean="0"/>
              <a:t>7</a:t>
            </a:fld>
            <a:endParaRPr lang="en-US"/>
          </a:p>
        </p:txBody>
      </p:sp>
    </p:spTree>
    <p:extLst>
      <p:ext uri="{BB962C8B-B14F-4D97-AF65-F5344CB8AC3E}">
        <p14:creationId xmlns:p14="http://schemas.microsoft.com/office/powerpoint/2010/main" val="175977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Overview</a:t>
            </a:r>
          </a:p>
        </p:txBody>
      </p:sp>
      <p:sp>
        <p:nvSpPr>
          <p:cNvPr id="3" name="Slide Number Placeholder 2"/>
          <p:cNvSpPr>
            <a:spLocks noGrp="1"/>
          </p:cNvSpPr>
          <p:nvPr>
            <p:ph type="sldNum" sz="quarter" idx="12"/>
          </p:nvPr>
        </p:nvSpPr>
        <p:spPr/>
        <p:txBody>
          <a:bodyPr/>
          <a:lstStyle/>
          <a:p>
            <a:fld id="{D1C2F069-1B7D-7F47-917D-BE5B9C5535C8}" type="slidenum">
              <a:rPr lang="en-US" smtClean="0"/>
              <a:t>8</a:t>
            </a:fld>
            <a:endParaRPr lang="en-US"/>
          </a:p>
        </p:txBody>
      </p:sp>
      <p:pic>
        <p:nvPicPr>
          <p:cNvPr id="259" name="Content Placeholder 25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2548" y="2650797"/>
            <a:ext cx="8910186" cy="3781591"/>
          </a:xfrm>
        </p:spPr>
      </p:pic>
      <p:sp>
        <p:nvSpPr>
          <p:cNvPr id="5" name="Line Callout 1 4"/>
          <p:cNvSpPr/>
          <p:nvPr/>
        </p:nvSpPr>
        <p:spPr>
          <a:xfrm flipH="1">
            <a:off x="226740" y="2565600"/>
            <a:ext cx="2571750" cy="584776"/>
          </a:xfrm>
          <a:prstGeom prst="borderCallout1">
            <a:avLst>
              <a:gd name="adj1" fmla="val 50700"/>
              <a:gd name="adj2" fmla="val 761"/>
              <a:gd name="adj3" fmla="val 184681"/>
              <a:gd name="adj4" fmla="val -14468"/>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solidFill>
              </a:rPr>
              <a:t>Target generation</a:t>
            </a:r>
          </a:p>
        </p:txBody>
      </p:sp>
      <p:grpSp>
        <p:nvGrpSpPr>
          <p:cNvPr id="15" name="Group 14"/>
          <p:cNvGrpSpPr/>
          <p:nvPr/>
        </p:nvGrpSpPr>
        <p:grpSpPr>
          <a:xfrm>
            <a:off x="9322419" y="4648681"/>
            <a:ext cx="2313879" cy="461665"/>
            <a:chOff x="10459844" y="2651534"/>
            <a:chExt cx="2313879" cy="461665"/>
          </a:xfrm>
        </p:grpSpPr>
        <p:cxnSp>
          <p:nvCxnSpPr>
            <p:cNvPr id="16" name="Straight Arrow Connector 15"/>
            <p:cNvCxnSpPr/>
            <p:nvPr/>
          </p:nvCxnSpPr>
          <p:spPr>
            <a:xfrm>
              <a:off x="10459844" y="2943922"/>
              <a:ext cx="73598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234854" y="2651534"/>
              <a:ext cx="1538869" cy="461665"/>
            </a:xfrm>
            <a:prstGeom prst="rect">
              <a:avLst/>
            </a:prstGeom>
            <a:noFill/>
          </p:spPr>
          <p:txBody>
            <a:bodyPr wrap="square" rtlCol="0">
              <a:spAutoFit/>
            </a:bodyPr>
            <a:lstStyle/>
            <a:p>
              <a:r>
                <a:rPr lang="en-US" sz="2400" dirty="0">
                  <a:solidFill>
                    <a:schemeClr val="accent2"/>
                  </a:solidFill>
                </a:rPr>
                <a:t>Fluency</a:t>
              </a:r>
            </a:p>
          </p:txBody>
        </p:sp>
      </p:grpSp>
      <p:grpSp>
        <p:nvGrpSpPr>
          <p:cNvPr id="12" name="Group 11"/>
          <p:cNvGrpSpPr/>
          <p:nvPr/>
        </p:nvGrpSpPr>
        <p:grpSpPr>
          <a:xfrm>
            <a:off x="9322419" y="3791108"/>
            <a:ext cx="2313879" cy="461665"/>
            <a:chOff x="10459844" y="2651534"/>
            <a:chExt cx="2313879" cy="461665"/>
          </a:xfrm>
        </p:grpSpPr>
        <p:cxnSp>
          <p:nvCxnSpPr>
            <p:cNvPr id="13" name="Straight Arrow Connector 12"/>
            <p:cNvCxnSpPr/>
            <p:nvPr/>
          </p:nvCxnSpPr>
          <p:spPr>
            <a:xfrm>
              <a:off x="10459844" y="2943922"/>
              <a:ext cx="73598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234854" y="2651534"/>
              <a:ext cx="1538869" cy="461665"/>
            </a:xfrm>
            <a:prstGeom prst="rect">
              <a:avLst/>
            </a:prstGeom>
            <a:noFill/>
          </p:spPr>
          <p:txBody>
            <a:bodyPr wrap="square" rtlCol="0">
              <a:spAutoFit/>
            </a:bodyPr>
            <a:lstStyle/>
            <a:p>
              <a:r>
                <a:rPr lang="en-US" sz="2400" dirty="0">
                  <a:solidFill>
                    <a:schemeClr val="accent2"/>
                  </a:solidFill>
                </a:rPr>
                <a:t>Content</a:t>
              </a:r>
            </a:p>
          </p:txBody>
        </p:sp>
      </p:grpSp>
      <p:grpSp>
        <p:nvGrpSpPr>
          <p:cNvPr id="11" name="Group 10"/>
          <p:cNvGrpSpPr/>
          <p:nvPr/>
        </p:nvGrpSpPr>
        <p:grpSpPr>
          <a:xfrm>
            <a:off x="9322419" y="2857988"/>
            <a:ext cx="2313879" cy="461665"/>
            <a:chOff x="10459844" y="2651534"/>
            <a:chExt cx="2313879" cy="461665"/>
          </a:xfrm>
        </p:grpSpPr>
        <p:cxnSp>
          <p:nvCxnSpPr>
            <p:cNvPr id="9" name="Straight Arrow Connector 8"/>
            <p:cNvCxnSpPr/>
            <p:nvPr/>
          </p:nvCxnSpPr>
          <p:spPr>
            <a:xfrm>
              <a:off x="10459844" y="2943922"/>
              <a:ext cx="73598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34854" y="2651534"/>
              <a:ext cx="1538869" cy="461665"/>
            </a:xfrm>
            <a:prstGeom prst="rect">
              <a:avLst/>
            </a:prstGeom>
            <a:noFill/>
          </p:spPr>
          <p:txBody>
            <a:bodyPr wrap="square" rtlCol="0">
              <a:spAutoFit/>
            </a:bodyPr>
            <a:lstStyle/>
            <a:p>
              <a:r>
                <a:rPr lang="en-US" sz="2400" dirty="0">
                  <a:solidFill>
                    <a:schemeClr val="accent2"/>
                  </a:solidFill>
                </a:rPr>
                <a:t>Style</a:t>
              </a:r>
            </a:p>
          </p:txBody>
        </p:sp>
      </p:grpSp>
      <p:sp>
        <p:nvSpPr>
          <p:cNvPr id="7" name="Line Callout 2 6"/>
          <p:cNvSpPr/>
          <p:nvPr/>
        </p:nvSpPr>
        <p:spPr>
          <a:xfrm>
            <a:off x="9437509" y="1989576"/>
            <a:ext cx="2368241" cy="509228"/>
          </a:xfrm>
          <a:prstGeom prst="borderCallout2">
            <a:avLst>
              <a:gd name="adj1" fmla="val 46955"/>
              <a:gd name="adj2" fmla="val -786"/>
              <a:gd name="adj3" fmla="val 49519"/>
              <a:gd name="adj4" fmla="val -28932"/>
              <a:gd name="adj5" fmla="val 112500"/>
              <a:gd name="adj6" fmla="val -46667"/>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2"/>
                </a:solidFill>
              </a:rPr>
              <a:t>Target evaluation</a:t>
            </a:r>
          </a:p>
        </p:txBody>
      </p:sp>
    </p:spTree>
    <p:extLst>
      <p:ext uri="{BB962C8B-B14F-4D97-AF65-F5344CB8AC3E}">
        <p14:creationId xmlns:p14="http://schemas.microsoft.com/office/powerpoint/2010/main" val="86837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582"/>
            <a:ext cx="10515600" cy="3707423"/>
          </a:xfrm>
        </p:spPr>
      </p:pic>
      <p:sp>
        <p:nvSpPr>
          <p:cNvPr id="3" name="Slide Number Placeholder 2"/>
          <p:cNvSpPr>
            <a:spLocks noGrp="1"/>
          </p:cNvSpPr>
          <p:nvPr>
            <p:ph type="sldNum" sz="quarter" idx="12"/>
          </p:nvPr>
        </p:nvSpPr>
        <p:spPr/>
        <p:txBody>
          <a:bodyPr/>
          <a:lstStyle/>
          <a:p>
            <a:fld id="{D1C2F069-1B7D-7F47-917D-BE5B9C5535C8}" type="slidenum">
              <a:rPr lang="en-US" smtClean="0"/>
              <a:t>9</a:t>
            </a:fld>
            <a:endParaRPr lang="en-US"/>
          </a:p>
        </p:txBody>
      </p:sp>
    </p:spTree>
    <p:extLst>
      <p:ext uri="{BB962C8B-B14F-4D97-AF65-F5344CB8AC3E}">
        <p14:creationId xmlns:p14="http://schemas.microsoft.com/office/powerpoint/2010/main" val="1490792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2686</TotalTime>
  <Words>1310</Words>
  <Application>Microsoft Macintosh PowerPoint</Application>
  <PresentationFormat>Widescreen</PresentationFormat>
  <Paragraphs>290</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Reinforcement Learning Based Text Style Transfer without Parallel Training Corpus</vt:lpstr>
      <vt:lpstr>Language Styles</vt:lpstr>
      <vt:lpstr>Motivation of Style Transfer</vt:lpstr>
      <vt:lpstr>Transfer via Parallel Translation</vt:lpstr>
      <vt:lpstr>Challenges</vt:lpstr>
      <vt:lpstr>Transfer via Non-parallel Corpus</vt:lpstr>
      <vt:lpstr>Limitations</vt:lpstr>
      <vt:lpstr>Model Overview</vt:lpstr>
      <vt:lpstr>Model</vt:lpstr>
      <vt:lpstr>Generator</vt:lpstr>
      <vt:lpstr>Style Discriminator</vt:lpstr>
      <vt:lpstr>Semantic Module</vt:lpstr>
      <vt:lpstr>Language Model</vt:lpstr>
      <vt:lpstr>Reinforcement Learning</vt:lpstr>
      <vt:lpstr>RL: Reward Estimation</vt:lpstr>
      <vt:lpstr>RL: Loss Function </vt:lpstr>
      <vt:lpstr>Evaluation</vt:lpstr>
      <vt:lpstr>Experiment</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Based Text Style Transfer without Parallel Training Corpus</dc:title>
  <dc:creator>Gong, Hongyu</dc:creator>
  <cp:lastModifiedBy>Gong, Hongyu</cp:lastModifiedBy>
  <cp:revision>389</cp:revision>
  <dcterms:created xsi:type="dcterms:W3CDTF">2019-05-17T14:46:57Z</dcterms:created>
  <dcterms:modified xsi:type="dcterms:W3CDTF">2020-12-15T05:01:10Z</dcterms:modified>
</cp:coreProperties>
</file>