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3"/>
    <p:sldId id="257" r:id="rId4"/>
    <p:sldId id="258" r:id="rId5"/>
    <p:sldId id="259" r:id="rId6"/>
    <p:sldId id="260" r:id="rId7"/>
    <p:sldId id="267" r:id="rId8"/>
    <p:sldId id="266" r:id="rId9"/>
    <p:sldId id="272" r:id="rId10"/>
    <p:sldId id="273" r:id="rId11"/>
    <p:sldId id="264" r:id="rId12"/>
    <p:sldId id="276" r:id="rId13"/>
    <p:sldId id="261" r:id="rId14"/>
  </p:sldIdLst>
  <p:sldSz cx="12192000" cy="6858000"/>
  <p:notesSz cx="7104380" cy="1023493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FE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p:restoredTop sz="94660"/>
  </p:normalViewPr>
  <p:slideViewPr>
    <p:cSldViewPr snapToGrid="0" showGuides="1">
      <p:cViewPr varScale="1">
        <p:scale>
          <a:sx n="116" d="100"/>
          <a:sy n="116" d="100"/>
        </p:scale>
        <p:origin x="336" y="108"/>
      </p:cViewPr>
      <p:guideLst>
        <p:guide orient="horz" pos="2160"/>
        <p:guide pos="288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565" cy="513524"/>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4171" y="0"/>
            <a:ext cx="3078565" cy="513524"/>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1407"/>
            <a:ext cx="3078565" cy="513523"/>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4171" y="9721407"/>
            <a:ext cx="3078565" cy="513523"/>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565" cy="51352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171" y="0"/>
            <a:ext cx="3078565" cy="513524"/>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711" y="1279366"/>
            <a:ext cx="6140958" cy="3454289"/>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438" y="4925560"/>
            <a:ext cx="5683504" cy="403000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1407"/>
            <a:ext cx="3078565" cy="51352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171" y="9721407"/>
            <a:ext cx="3078565" cy="513523"/>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nchorCtr="0"/>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nchorCtr="0"/>
          <a:p>
            <a:pPr lvl="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79999"/>
          </a:blip>
          <a:stretch>
            <a:fillRect/>
          </a:stretch>
        </a:blipFill>
        <a:effectLst/>
      </p:bgPr>
    </p:bg>
    <p:spTree>
      <p:nvGrpSpPr>
        <p:cNvPr id="1" name=""/>
        <p:cNvGrpSpPr/>
        <p:nvPr/>
      </p:nvGrpSpPr>
      <p:grpSpPr/>
      <p:sp>
        <p:nvSpPr>
          <p:cNvPr id="2" name="标题 1"/>
          <p:cNvSpPr>
            <a:spLocks noGrp="1"/>
          </p:cNvSpPr>
          <p:nvPr>
            <p:ph type="ctrTitle"/>
          </p:nvPr>
        </p:nvSpPr>
        <p:spPr>
          <a:xfrm>
            <a:off x="1524000" y="1122680"/>
            <a:ext cx="9389745" cy="2879090"/>
          </a:xfrm>
        </p:spPr>
        <p:txBody>
          <a:bodyPr anchor="b">
            <a:normAutofit fontScale="90000"/>
          </a:bodyPr>
          <a:p>
            <a:pPr fontAlgn="auto"/>
            <a:r>
              <a:rPr lang="zh-CN" altLang="en-US" strike="noStrike"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幼圆" panose="02010509060101010101" charset="-122"/>
                <a:ea typeface="幼圆" panose="02010509060101010101" charset="-122"/>
              </a:rPr>
              <a:t>项目报告</a:t>
            </a:r>
            <a:b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latin typeface="幼圆" panose="02010509060101010101" charset="-122"/>
                <a:ea typeface="幼圆" panose="02010509060101010101" charset="-122"/>
              </a:rPr>
            </a:br>
            <a:br>
              <a:rPr lang="zh-CN" altLang="en-US">
                <a:solidFill>
                  <a:schemeClr val="accent1"/>
                </a:solidFill>
                <a:latin typeface="幼圆" panose="02010509060101010101" charset="-122"/>
                <a:ea typeface="幼圆" panose="02010509060101010101" charset="-122"/>
              </a:rPr>
            </a:br>
            <a:r>
              <a:rPr lang="en-US" altLang="zh-CN" strike="noStrike" noProof="1">
                <a:ln w="22225">
                  <a:solidFill>
                    <a:schemeClr val="accent2"/>
                  </a:solidFill>
                  <a:prstDash val="solid"/>
                </a:ln>
                <a:solidFill>
                  <a:schemeClr val="accent2">
                    <a:lumMod val="40000"/>
                    <a:lumOff val="60000"/>
                  </a:schemeClr>
                </a:solidFill>
                <a:effectLst/>
                <a:latin typeface="Comic Sans MS" panose="030F0702030302020204" charset="0"/>
                <a:ea typeface="幼圆" panose="02010509060101010101" charset="-122"/>
              </a:rPr>
              <a:t>Cat VS Dog</a:t>
            </a:r>
            <a:br>
              <a:rPr lang="en-US" altLang="zh-CN">
                <a:solidFill>
                  <a:schemeClr val="accent1"/>
                </a:solidFill>
                <a:latin typeface="Comic Sans MS" panose="030F0702030302020204" charset="0"/>
                <a:ea typeface="幼圆" panose="02010509060101010101" charset="-122"/>
              </a:rPr>
            </a:br>
            <a:endParaRPr lang="en-US" altLang="zh-CN" strike="noStrike" noProof="1">
              <a:solidFill>
                <a:schemeClr val="accent1"/>
              </a:solidFill>
              <a:latin typeface="Comic Sans MS" panose="030F0702030302020204" charset="0"/>
              <a:ea typeface="幼圆" panose="02010509060101010101" charset="-122"/>
            </a:endParaRPr>
          </a:p>
        </p:txBody>
      </p:sp>
      <p:sp>
        <p:nvSpPr>
          <p:cNvPr id="4" name="文本框 3"/>
          <p:cNvSpPr txBox="1"/>
          <p:nvPr/>
        </p:nvSpPr>
        <p:spPr>
          <a:xfrm>
            <a:off x="3000375" y="4001770"/>
            <a:ext cx="6057265" cy="460375"/>
          </a:xfrm>
          <a:prstGeom prst="rect">
            <a:avLst/>
          </a:prstGeom>
          <a:noFill/>
        </p:spPr>
        <p:txBody>
          <a:bodyPr wrap="square" rtlCol="0">
            <a:spAutoFit/>
          </a:bodyPr>
          <a:p>
            <a:pPr algn="ctr" fontAlgn="auto"/>
            <a:r>
              <a:rPr lang="en-US" altLang="zh-CN" sz="2400"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幼圆" panose="02010509060101010101" charset="-122"/>
                <a:ea typeface="幼圆" panose="02010509060101010101" charset="-122"/>
                <a:cs typeface="幼圆" panose="02010509060101010101" charset="-122"/>
              </a:rPr>
              <a:t>Group04: </a:t>
            </a:r>
            <a:r>
              <a:rPr lang="zh-CN" altLang="en-US" sz="2400"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幼圆" panose="02010509060101010101" charset="-122"/>
                <a:ea typeface="幼圆" panose="02010509060101010101" charset="-122"/>
                <a:cs typeface="幼圆" panose="02010509060101010101" charset="-122"/>
              </a:rPr>
              <a:t>周一帆 朱泓运 张鑫茹</a:t>
            </a:r>
            <a:endParaRPr lang="zh-CN" altLang="en-US" sz="2400" noProof="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幼圆" panose="02010509060101010101" charset="-122"/>
              <a:ea typeface="幼圆" panose="02010509060101010101" charset="-122"/>
              <a:cs typeface="幼圆" panose="0201050906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79999"/>
          </a:blip>
          <a:stretch>
            <a:fillRect/>
          </a:stretch>
        </a:blipFill>
        <a:effectLst/>
      </p:bgPr>
    </p:bg>
    <p:spTree>
      <p:nvGrpSpPr>
        <p:cNvPr id="1" name=""/>
        <p:cNvGrpSpPr/>
        <p:nvPr/>
      </p:nvGrpSpPr>
      <p:grpSpPr/>
      <p:sp>
        <p:nvSpPr>
          <p:cNvPr id="2" name="标题 1"/>
          <p:cNvSpPr>
            <a:spLocks noGrp="1"/>
          </p:cNvSpPr>
          <p:nvPr>
            <p:ph type="title"/>
          </p:nvPr>
        </p:nvSpPr>
        <p:spPr/>
        <p:txBody>
          <a:bodyPr/>
          <a:p>
            <a:pPr marL="0" marR="0" indent="0" algn="l" defTabSz="914400" rtl="0" eaLnBrk="1" fontAlgn="auto" latinLnBrk="0" hangingPunct="1">
              <a:lnSpc>
                <a:spcPct val="90000"/>
              </a:lnSpc>
              <a:spcBef>
                <a:spcPct val="0"/>
              </a:spcBef>
              <a:spcAft>
                <a:spcPct val="0"/>
              </a:spcAft>
              <a:buClrTx/>
              <a:buSzTx/>
              <a:buFontTx/>
              <a:buNone/>
            </a:pPr>
            <a:r>
              <a:rPr kumimoji="0" lang="en-US" altLang="zh-CN" sz="4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mj-cs"/>
              </a:rPr>
              <a:t>5.</a:t>
            </a:r>
            <a:r>
              <a:rPr kumimoji="0" lang="zh-CN" altLang="en-US" sz="4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mj-cs"/>
              </a:rPr>
              <a:t>总结</a:t>
            </a:r>
            <a:endParaRPr kumimoji="0" lang="zh-CN" altLang="en-US" sz="4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mj-cs"/>
            </a:endParaRPr>
          </a:p>
        </p:txBody>
      </p:sp>
      <p:sp>
        <p:nvSpPr>
          <p:cNvPr id="3" name="内容占位符 2"/>
          <p:cNvSpPr>
            <a:spLocks noGrp="1"/>
          </p:cNvSpPr>
          <p:nvPr>
            <p:ph idx="1"/>
          </p:nvPr>
        </p:nvSpPr>
        <p:spPr>
          <a:xfrm>
            <a:off x="838200" y="1512570"/>
            <a:ext cx="10515600" cy="4351338"/>
          </a:xfrm>
        </p:spPr>
        <p:txBody>
          <a:bodyPr>
            <a:normAutofit fontScale="25000"/>
          </a:bodyPr>
          <a:p>
            <a:pPr algn="l" fontAlgn="auto">
              <a:lnSpc>
                <a:spcPct val="150000"/>
              </a:lnSpc>
              <a:buClrTx/>
              <a:buSzTx/>
            </a:pPr>
            <a:r>
              <a:rPr lang="zh-CN" altLang="en-US" sz="9600" strike="noStrike" noProof="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不足之处</a:t>
            </a:r>
            <a:endParaRPr lang="zh-CN" altLang="en-US" sz="9600" strike="noStrike" noProof="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fontAlgn="auto">
              <a:lnSpc>
                <a:spcPct val="150000"/>
              </a:lnSpc>
            </a:pPr>
            <a:r>
              <a:rPr lang="zh-CN" altLang="en-US" sz="6000" strike="noStrike" noProof="1"/>
              <a:t>自由模式猫狗的移动由于缺乏动画素材和自身美工能力不足，未能达到较好的动画效果。</a:t>
            </a:r>
            <a:endParaRPr lang="zh-CN" altLang="en-US" sz="6000" strike="noStrike" noProof="1"/>
          </a:p>
          <a:p>
            <a:pPr fontAlgn="auto">
              <a:lnSpc>
                <a:spcPct val="150000"/>
              </a:lnSpc>
            </a:pPr>
            <a:r>
              <a:rPr lang="zh-CN" altLang="en-US" sz="6000" strike="noStrike" noProof="1">
                <a:sym typeface="+mn-ea"/>
              </a:rPr>
              <a:t>由于暂时缺乏网络编程知识，不能做成联机对战版本。</a:t>
            </a:r>
            <a:endParaRPr lang="zh-CN" altLang="en-US" sz="6000" strike="noStrike" noProof="1">
              <a:sym typeface="+mn-ea"/>
            </a:endParaRPr>
          </a:p>
          <a:p>
            <a:pPr algn="l" fontAlgn="auto">
              <a:lnSpc>
                <a:spcPct val="150000"/>
              </a:lnSpc>
              <a:buClrTx/>
              <a:buSzTx/>
            </a:pPr>
            <a:r>
              <a:rPr lang="zh-CN" altLang="en-US" sz="9600" strike="noStrike" noProof="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心得</a:t>
            </a:r>
            <a:endParaRPr lang="zh-CN" altLang="en-US" sz="9600" strike="noStrike" noProof="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fontAlgn="auto">
              <a:lnSpc>
                <a:spcPct val="150000"/>
              </a:lnSpc>
            </a:pPr>
            <a:r>
              <a:rPr lang="zh-CN" altLang="en-US" sz="6000" strike="noStrike" noProof="1"/>
              <a:t>对于游戏项目，开发前应该充分了解客户市场需求，</a:t>
            </a:r>
            <a:r>
              <a:rPr lang="zh-CN" altLang="en-US" sz="6000">
                <a:sym typeface="+mn-ea"/>
              </a:rPr>
              <a:t>考虑可玩性，趣味性，</a:t>
            </a:r>
            <a:r>
              <a:rPr lang="zh-CN" altLang="en-US" sz="6000" strike="noStrike" noProof="1"/>
              <a:t>减少主观性，如有欠缺，需要拓展和创新</a:t>
            </a:r>
            <a:endParaRPr lang="zh-CN" altLang="en-US" sz="6000" strike="noStrike" noProof="1"/>
          </a:p>
          <a:p>
            <a:pPr fontAlgn="auto">
              <a:lnSpc>
                <a:spcPct val="150000"/>
              </a:lnSpc>
            </a:pPr>
            <a:r>
              <a:rPr lang="zh-CN" altLang="en-US" sz="6000" strike="noStrike" noProof="1"/>
              <a:t>小组项目要及时讨论交流，统一进度，提高效率。</a:t>
            </a:r>
            <a:endParaRPr lang="zh-CN" altLang="en-US" sz="6000" strike="noStrike" noProof="1"/>
          </a:p>
          <a:p>
            <a:pPr algn="l" fontAlgn="auto">
              <a:lnSpc>
                <a:spcPct val="150000"/>
              </a:lnSpc>
              <a:buClrTx/>
              <a:buSzTx/>
            </a:pPr>
            <a:r>
              <a:rPr lang="zh-CN" altLang="en-US" sz="9600" strike="noStrike" noProof="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收获</a:t>
            </a:r>
            <a:endParaRPr lang="zh-CN" altLang="en-US" sz="9600" strike="noStrike" noProof="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fontAlgn="auto">
              <a:lnSpc>
                <a:spcPct val="150000"/>
              </a:lnSpc>
            </a:pPr>
            <a:r>
              <a:rPr lang="zh-CN" altLang="en-US" sz="6000"/>
              <a:t>学习使用felgo开发工具，对QML语言的运用更加熟练。</a:t>
            </a:r>
            <a:endParaRPr lang="zh-CN" altLang="en-US" sz="6000"/>
          </a:p>
          <a:p>
            <a:pPr fontAlgn="auto">
              <a:lnSpc>
                <a:spcPct val="150000"/>
              </a:lnSpc>
            </a:pPr>
            <a:r>
              <a:rPr lang="zh-CN" altLang="en-US" sz="6000">
                <a:sym typeface="+mn-ea"/>
              </a:rPr>
              <a:t>体验小组共同学习和解决问题的过程，加深对软件工程的专业认知。</a:t>
            </a:r>
            <a:endParaRPr lang="zh-CN" altLang="en-US" sz="6000" strike="noStrike" noProof="1"/>
          </a:p>
          <a:p>
            <a:pPr fontAlgn="auto">
              <a:lnSpc>
                <a:spcPct val="150000"/>
              </a:lnSpc>
            </a:pPr>
            <a:endParaRPr lang="zh-CN" altLang="en-US" sz="6000" strike="noStrike" noProof="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79999"/>
          </a:blip>
          <a:stretch>
            <a:fillRect/>
          </a:stretch>
        </a:blipFill>
        <a:effectLst/>
      </p:bgPr>
    </p:bg>
    <p:spTree>
      <p:nvGrpSpPr>
        <p:cNvPr id="1" name=""/>
        <p:cNvGrpSpPr/>
        <p:nvPr/>
      </p:nvGrpSpPr>
      <p:grpSpPr/>
      <p:sp>
        <p:nvSpPr>
          <p:cNvPr id="2" name="标题 1"/>
          <p:cNvSpPr>
            <a:spLocks noGrp="1"/>
          </p:cNvSpPr>
          <p:nvPr>
            <p:ph type="title"/>
          </p:nvPr>
        </p:nvSpPr>
        <p:spPr/>
        <p:txBody>
          <a:bodyPr/>
          <a:p>
            <a:pPr marL="0" marR="0" indent="0" algn="l" defTabSz="914400" rtl="0" eaLnBrk="1" fontAlgn="auto" latinLnBrk="0" hangingPunct="1">
              <a:lnSpc>
                <a:spcPct val="90000"/>
              </a:lnSpc>
              <a:spcBef>
                <a:spcPct val="0"/>
              </a:spcBef>
              <a:spcAft>
                <a:spcPct val="0"/>
              </a:spcAft>
              <a:buClrTx/>
              <a:buSzTx/>
              <a:buFontTx/>
              <a:buNone/>
            </a:pPr>
            <a:r>
              <a:rPr kumimoji="0" lang="en-US" altLang="zh-CN" sz="4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mj-cs"/>
              </a:rPr>
              <a:t>5.</a:t>
            </a:r>
            <a:r>
              <a:rPr kumimoji="0" lang="zh-CN" altLang="en-US" sz="4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mj-cs"/>
              </a:rPr>
              <a:t>总结</a:t>
            </a:r>
            <a:endParaRPr kumimoji="0" lang="zh-CN" altLang="en-US" sz="4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mj-cs"/>
            </a:endParaRPr>
          </a:p>
        </p:txBody>
      </p:sp>
      <p:sp>
        <p:nvSpPr>
          <p:cNvPr id="3" name="内容占位符 2"/>
          <p:cNvSpPr>
            <a:spLocks noGrp="1"/>
          </p:cNvSpPr>
          <p:nvPr>
            <p:ph idx="1"/>
          </p:nvPr>
        </p:nvSpPr>
        <p:spPr>
          <a:xfrm>
            <a:off x="838200" y="1512570"/>
            <a:ext cx="10515600" cy="4351338"/>
          </a:xfrm>
        </p:spPr>
        <p:txBody>
          <a:bodyPr>
            <a:normAutofit fontScale="40000"/>
          </a:bodyPr>
          <a:p>
            <a:pPr fontAlgn="auto">
              <a:lnSpc>
                <a:spcPct val="150000"/>
              </a:lnSpc>
            </a:pPr>
            <a:r>
              <a:rPr lang="zh-CN" altLang="en-US" sz="6000" strike="noStrike" noProof="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遗憾</a:t>
            </a:r>
            <a:endParaRPr lang="zh-CN" altLang="en-US" sz="4500" strike="noStrike" noProof="1"/>
          </a:p>
          <a:p>
            <a:pPr fontAlgn="auto">
              <a:lnSpc>
                <a:spcPct val="150000"/>
              </a:lnSpc>
            </a:pPr>
            <a:r>
              <a:rPr lang="zh-CN" altLang="en-US" sz="4700" strike="noStrike" noProof="1"/>
              <a:t>最初我们借鉴例子</a:t>
            </a:r>
            <a:r>
              <a:rPr lang="en-US" altLang="zh-CN" sz="4700" strike="noStrike" noProof="1"/>
              <a:t>zombie</a:t>
            </a:r>
            <a:r>
              <a:rPr lang="zh-CN" altLang="en-US" sz="4700" strike="noStrike" noProof="1"/>
              <a:t>使用函数实现此游戏中投掷物的发射和时间关系，因此在实体的即时创建方面我们走了弯路。因为使用createEntityFromUrlWithProperties()实现实体的即时创建时不能调用实体类中的函数，所以我们最初创建的投掷物的实体并不是即时的，而是改变其透明度来达到游戏中“即时创建”的效果，并且因为最开始的时间紧迫并没有立刻解决此问题就进行下一功能的实现，导致经典场景中绝大多数动画或功能的逻辑的实现是在此基础上实现的。后从函数实现发射的思路中走出来，选择在该实体类组件加载完成后实现发射，才解决此问题，但此时游戏经典模式的完成度已经非常高，如果优化该场景的逻辑实现需花费不少的精力与时间，加上所剩时间不足，导致此场景中的逻辑实现并不完美，也是我们非常遗憾的地方。</a:t>
            </a:r>
            <a:endParaRPr lang="zh-CN" altLang="en-US" sz="4700" strike="noStrike"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79999"/>
          </a:blip>
          <a:stretch>
            <a:fillRect/>
          </a:stretch>
        </a:blipFill>
        <a:effectLst/>
      </p:bgPr>
    </p:bg>
    <p:spTree>
      <p:nvGrpSpPr>
        <p:cNvPr id="1" name=""/>
        <p:cNvGrpSpPr/>
        <p:nvPr/>
      </p:nvGrpSpPr>
      <p:grpSpPr/>
      <p:sp>
        <p:nvSpPr>
          <p:cNvPr id="3" name="内容占位符 2"/>
          <p:cNvSpPr>
            <a:spLocks noGrp="1"/>
          </p:cNvSpPr>
          <p:nvPr>
            <p:ph idx="1"/>
          </p:nvPr>
        </p:nvSpPr>
        <p:spPr>
          <a:xfrm>
            <a:off x="659765" y="1043305"/>
            <a:ext cx="10649585" cy="5814695"/>
          </a:xfrm>
        </p:spPr>
        <p:txBody>
          <a:bodyPr>
            <a:normAutofit fontScale="70000"/>
          </a:bodyPr>
          <a:p>
            <a:pPr marL="0" indent="0" algn="ctr" fontAlgn="auto">
              <a:buNone/>
            </a:pPr>
            <a:r>
              <a:rPr lang="zh-CN" altLang="en-US" sz="8000" strike="noStrike" noProof="1">
                <a:ln w="22225">
                  <a:solidFill>
                    <a:schemeClr val="accent2"/>
                  </a:solidFill>
                  <a:prstDash val="solid"/>
                </a:ln>
                <a:solidFill>
                  <a:schemeClr val="accent2">
                    <a:lumMod val="40000"/>
                    <a:lumOff val="60000"/>
                  </a:schemeClr>
                </a:solidFill>
                <a:effectLst/>
                <a:latin typeface="幼圆" panose="02010509060101010101" charset="-122"/>
                <a:ea typeface="幼圆" panose="02010509060101010101" charset="-122"/>
              </a:rPr>
              <a:t>谢谢观赏</a:t>
            </a:r>
            <a:endParaRPr lang="zh-CN" altLang="en-US" sz="8000" strike="noStrike" noProof="1">
              <a:ln w="22225">
                <a:solidFill>
                  <a:schemeClr val="accent2"/>
                </a:solidFill>
                <a:prstDash val="solid"/>
              </a:ln>
              <a:solidFill>
                <a:schemeClr val="accent2">
                  <a:lumMod val="40000"/>
                  <a:lumOff val="60000"/>
                </a:schemeClr>
              </a:solidFill>
              <a:effectLst/>
              <a:latin typeface="幼圆" panose="02010509060101010101" charset="-122"/>
              <a:ea typeface="幼圆" panose="02010509060101010101" charset="-122"/>
            </a:endParaRPr>
          </a:p>
          <a:p>
            <a:pPr marL="0" indent="0" algn="ctr" fontAlgn="auto">
              <a:lnSpc>
                <a:spcPct val="150000"/>
              </a:lnSpc>
              <a:buNone/>
            </a:pPr>
            <a:r>
              <a:rPr lang="en-US" altLang="zh-CN" sz="8000" strike="noStrike" noProof="1">
                <a:ln w="22225">
                  <a:solidFill>
                    <a:schemeClr val="accent2"/>
                  </a:solidFill>
                  <a:prstDash val="solid"/>
                </a:ln>
                <a:solidFill>
                  <a:schemeClr val="accent2">
                    <a:lumMod val="40000"/>
                    <a:lumOff val="60000"/>
                  </a:schemeClr>
                </a:solidFill>
                <a:effectLst/>
                <a:latin typeface="Comic Sans MS" panose="030F0702030302020204" charset="0"/>
                <a:ea typeface="幼圆" panose="02010509060101010101" charset="-122"/>
              </a:rPr>
              <a:t>thank you </a:t>
            </a:r>
            <a:endParaRPr lang="en-US" altLang="zh-CN" sz="8000" strike="noStrike" noProof="1">
              <a:ln w="22225">
                <a:solidFill>
                  <a:schemeClr val="accent2"/>
                </a:solidFill>
                <a:prstDash val="solid"/>
              </a:ln>
              <a:solidFill>
                <a:schemeClr val="accent2">
                  <a:lumMod val="40000"/>
                  <a:lumOff val="60000"/>
                </a:schemeClr>
              </a:solidFill>
              <a:effectLst/>
              <a:latin typeface="Comic Sans MS" panose="030F0702030302020204" charset="0"/>
              <a:ea typeface="幼圆" panose="02010509060101010101" charset="-122"/>
            </a:endParaRPr>
          </a:p>
          <a:p>
            <a:pPr marL="0" indent="0" algn="ctr" fontAlgn="auto">
              <a:lnSpc>
                <a:spcPct val="150000"/>
              </a:lnSpc>
              <a:buNone/>
            </a:pPr>
            <a:r>
              <a:rPr lang="en-US" altLang="zh-CN" sz="8000" strike="noStrike" noProof="1">
                <a:ln w="22225">
                  <a:solidFill>
                    <a:schemeClr val="accent2"/>
                  </a:solidFill>
                  <a:prstDash val="solid"/>
                </a:ln>
                <a:solidFill>
                  <a:schemeClr val="accent2">
                    <a:lumMod val="40000"/>
                    <a:lumOff val="60000"/>
                  </a:schemeClr>
                </a:solidFill>
                <a:effectLst/>
                <a:latin typeface="Comic Sans MS" panose="030F0702030302020204" charset="0"/>
                <a:ea typeface="幼圆" panose="02010509060101010101" charset="-122"/>
              </a:rPr>
              <a:t>for watching our</a:t>
            </a:r>
            <a:endParaRPr lang="en-US" altLang="zh-CN" sz="8000" strike="noStrike" noProof="1">
              <a:ln w="22225">
                <a:solidFill>
                  <a:schemeClr val="accent2"/>
                </a:solidFill>
                <a:prstDash val="solid"/>
              </a:ln>
              <a:solidFill>
                <a:schemeClr val="accent2">
                  <a:lumMod val="40000"/>
                  <a:lumOff val="60000"/>
                </a:schemeClr>
              </a:solidFill>
              <a:effectLst/>
              <a:latin typeface="Comic Sans MS" panose="030F0702030302020204" charset="0"/>
              <a:ea typeface="幼圆" panose="02010509060101010101" charset="-122"/>
            </a:endParaRPr>
          </a:p>
          <a:p>
            <a:pPr marL="0" indent="0" algn="ctr" fontAlgn="auto">
              <a:lnSpc>
                <a:spcPct val="150000"/>
              </a:lnSpc>
              <a:buNone/>
            </a:pPr>
            <a:r>
              <a:rPr lang="en-US" altLang="zh-CN" sz="8000" strike="noStrike" noProof="1">
                <a:ln w="22225">
                  <a:solidFill>
                    <a:schemeClr val="accent2"/>
                  </a:solidFill>
                  <a:prstDash val="solid"/>
                </a:ln>
                <a:solidFill>
                  <a:schemeClr val="accent2">
                    <a:lumMod val="40000"/>
                    <a:lumOff val="60000"/>
                  </a:schemeClr>
                </a:solidFill>
                <a:effectLst/>
                <a:latin typeface="Comic Sans MS" panose="030F0702030302020204" charset="0"/>
                <a:ea typeface="幼圆" panose="02010509060101010101" charset="-122"/>
              </a:rPr>
              <a:t>”Cat vs Dog”</a:t>
            </a:r>
            <a:endParaRPr lang="en-US" altLang="zh-CN" sz="8000" strike="noStrike" noProof="1">
              <a:ln w="22225">
                <a:solidFill>
                  <a:schemeClr val="accent2"/>
                </a:solidFill>
                <a:prstDash val="solid"/>
              </a:ln>
              <a:solidFill>
                <a:schemeClr val="accent2">
                  <a:lumMod val="40000"/>
                  <a:lumOff val="60000"/>
                </a:schemeClr>
              </a:solidFill>
              <a:effectLst/>
              <a:latin typeface="Comic Sans MS" panose="030F0702030302020204" charset="0"/>
              <a:ea typeface="幼圆" panose="0201050906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2" end="2"/>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79999"/>
          </a:blip>
          <a:stretch>
            <a:fillRect/>
          </a:stretch>
        </a:blipFill>
        <a:effectLst/>
      </p:bgPr>
    </p:bg>
    <p:spTree>
      <p:nvGrpSpPr>
        <p:cNvPr id="1" name=""/>
        <p:cNvGrpSpPr/>
        <p:nvPr/>
      </p:nvGrpSpPr>
      <p:grpSpPr/>
      <p:sp>
        <p:nvSpPr>
          <p:cNvPr id="2" name="标题 1"/>
          <p:cNvSpPr>
            <a:spLocks noGrp="1"/>
          </p:cNvSpPr>
          <p:nvPr>
            <p:ph type="title"/>
          </p:nvPr>
        </p:nvSpPr>
        <p:spPr/>
        <p:txBody>
          <a:bodyPr/>
          <a:p>
            <a:pPr algn="l" fontAlgn="auto"/>
            <a:r>
              <a:rPr lang="en-US" altLang="zh-CN" sz="5400" strike="noStrike" noProof="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幼圆" panose="02010509060101010101" charset="-122"/>
                <a:ea typeface="幼圆" panose="02010509060101010101" charset="-122"/>
              </a:rPr>
              <a:t>-&gt;</a:t>
            </a:r>
            <a:r>
              <a:rPr lang="zh-CN" altLang="en-US" sz="5400" strike="noStrike" noProof="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幼圆" panose="02010509060101010101" charset="-122"/>
                <a:ea typeface="幼圆" panose="02010509060101010101" charset="-122"/>
              </a:rPr>
              <a:t>内容纲要</a:t>
            </a:r>
            <a:endParaRPr lang="zh-CN" altLang="en-US" sz="5400" strike="noStrike" noProof="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幼圆" panose="02010509060101010101" charset="-122"/>
              <a:ea typeface="幼圆" panose="02010509060101010101" charset="-122"/>
            </a:endParaRPr>
          </a:p>
        </p:txBody>
      </p:sp>
      <p:sp>
        <p:nvSpPr>
          <p:cNvPr id="3" name="内容占位符 2"/>
          <p:cNvSpPr>
            <a:spLocks noGrp="1"/>
          </p:cNvSpPr>
          <p:nvPr>
            <p:ph idx="1"/>
          </p:nvPr>
        </p:nvSpPr>
        <p:spPr/>
        <p:txBody>
          <a:bodyPr>
            <a:normAutofit lnSpcReduction="10000"/>
          </a:bodyPr>
          <a:p>
            <a:pPr marL="0" indent="0" algn="l" fontAlgn="auto">
              <a:buNone/>
            </a:pPr>
            <a:r>
              <a:rPr lang="en-US" altLang="zh-CN" sz="4400" strike="noStrike" noProof="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1.</a:t>
            </a:r>
            <a:r>
              <a:rPr lang="zh-CN" altLang="en-US" sz="4400" strike="noStrike" noProof="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项目介绍</a:t>
            </a:r>
            <a:endParaRPr lang="zh-CN" altLang="en-US" sz="4400" strike="noStrike" noProof="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endParaRPr>
          </a:p>
          <a:p>
            <a:pPr marL="0" indent="0" algn="l" fontAlgn="auto">
              <a:buClrTx/>
              <a:buSzTx/>
              <a:buNone/>
            </a:pPr>
            <a:r>
              <a:rPr lang="en-US" altLang="zh-CN" sz="4400" strike="noStrike" noProof="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2.</a:t>
            </a:r>
            <a:r>
              <a:rPr lang="zh-CN" altLang="en-US" sz="4400" strike="noStrike" noProof="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项目</a:t>
            </a:r>
            <a:r>
              <a:rPr lang="en-US" altLang="zh-CN" sz="4400" strike="noStrike" noProof="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分工</a:t>
            </a:r>
            <a:endParaRPr lang="en-US" altLang="zh-CN" sz="4400" strike="noStrike" noProof="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endParaRPr>
          </a:p>
          <a:p>
            <a:pPr marL="0" indent="0" algn="l" fontAlgn="auto">
              <a:buClrTx/>
              <a:buSzTx/>
              <a:buNone/>
            </a:pPr>
            <a:r>
              <a:rPr lang="en-US" altLang="zh-CN" sz="4400" strike="noStrike" noProof="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3.</a:t>
            </a:r>
            <a:r>
              <a:rPr lang="zh-CN" altLang="en-US" sz="4400" strike="noStrike" noProof="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创新</a:t>
            </a:r>
            <a:endParaRPr lang="en-US" altLang="zh-CN" sz="4400" strike="noStrike" noProof="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endParaRPr>
          </a:p>
          <a:p>
            <a:pPr marL="0" indent="0" algn="l" fontAlgn="auto">
              <a:buNone/>
            </a:pPr>
            <a:r>
              <a:rPr lang="en-US" altLang="zh-CN" sz="4400" strike="noStrike" noProof="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4.</a:t>
            </a:r>
            <a:r>
              <a:rPr lang="zh-CN" altLang="en-US" sz="4400" strike="noStrike" noProof="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项目技术难点解决</a:t>
            </a:r>
            <a:endParaRPr lang="zh-CN" altLang="en-US" sz="4400" strike="noStrike" noProof="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endParaRPr>
          </a:p>
          <a:p>
            <a:pPr marL="0" indent="0" algn="l" fontAlgn="auto">
              <a:buNone/>
            </a:pPr>
            <a:r>
              <a:rPr lang="en-US" altLang="zh-CN" sz="4400" strike="noStrike" noProof="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5.</a:t>
            </a:r>
            <a:r>
              <a:rPr lang="zh-CN" altLang="en-US" sz="4400" strike="noStrike" noProof="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总结</a:t>
            </a:r>
            <a:endParaRPr lang="zh-CN" altLang="en-US" sz="4400" strike="noStrike" noProof="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ox(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ox(in)">
                                      <p:cBhvr>
                                        <p:cTn id="18" dur="2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diamond(in)">
                                      <p:cBhvr>
                                        <p:cTn id="2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79999"/>
          </a:blip>
          <a:stretch>
            <a:fillRect/>
          </a:stretch>
        </a:blipFill>
        <a:effectLst/>
      </p:bgPr>
    </p:bg>
    <p:spTree>
      <p:nvGrpSpPr>
        <p:cNvPr id="1" name=""/>
        <p:cNvGrpSpPr/>
        <p:nvPr/>
      </p:nvGrpSpPr>
      <p:grpSpPr/>
      <p:sp>
        <p:nvSpPr>
          <p:cNvPr id="2" name="标题 1"/>
          <p:cNvSpPr>
            <a:spLocks noGrp="1"/>
          </p:cNvSpPr>
          <p:nvPr>
            <p:ph type="title"/>
          </p:nvPr>
        </p:nvSpPr>
        <p:spPr/>
        <p:txBody>
          <a:bodyPr/>
          <a:p>
            <a:pPr fontAlgn="auto"/>
            <a:r>
              <a:rPr lang="en-US" altLang="zh-CN" strike="noStrike"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rPr>
              <a:t>1.</a:t>
            </a:r>
            <a:r>
              <a:rPr lang="zh-CN" altLang="en-US" strike="noStrike"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rPr>
              <a:t>项目</a:t>
            </a:r>
            <a:r>
              <a:rPr lang="zh-CN" altLang="en-US" strike="noStrike"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rPr>
              <a:t>介绍（经典模式）</a:t>
            </a:r>
            <a:br>
              <a:rPr lang="zh-CN" altLang="en-US">
                <a:solidFill>
                  <a:schemeClr val="accent1"/>
                </a:solidFill>
              </a:rPr>
            </a:br>
            <a:r>
              <a:rPr lang="en-US" altLang="zh-CN" strike="noStrike" noProof="1">
                <a:ln w="22225">
                  <a:solidFill>
                    <a:schemeClr val="accent2"/>
                  </a:solidFill>
                  <a:prstDash val="solid"/>
                </a:ln>
                <a:solidFill>
                  <a:schemeClr val="accent2">
                    <a:lumMod val="40000"/>
                    <a:lumOff val="60000"/>
                  </a:schemeClr>
                </a:solidFill>
                <a:effectLst/>
                <a:latin typeface="Comic Sans MS" panose="030F0702030302020204" charset="0"/>
              </a:rPr>
              <a:t>Cat VS Dog</a:t>
            </a:r>
            <a:endParaRPr lang="en-US" altLang="zh-CN" strike="noStrike" noProof="1">
              <a:ln w="22225">
                <a:solidFill>
                  <a:schemeClr val="accent2"/>
                </a:solidFill>
                <a:prstDash val="solid"/>
              </a:ln>
              <a:solidFill>
                <a:schemeClr val="accent2">
                  <a:lumMod val="40000"/>
                  <a:lumOff val="60000"/>
                </a:schemeClr>
              </a:solidFill>
              <a:effectLst/>
              <a:latin typeface="Comic Sans MS" panose="030F0702030302020204" charset="0"/>
            </a:endParaRPr>
          </a:p>
        </p:txBody>
      </p:sp>
      <p:sp>
        <p:nvSpPr>
          <p:cNvPr id="3" name="内容占位符 2"/>
          <p:cNvSpPr/>
          <p:nvPr>
            <p:ph idx="1"/>
          </p:nvPr>
        </p:nvSpPr>
        <p:spPr>
          <a:xfrm>
            <a:off x="838200" y="1925955"/>
            <a:ext cx="10515600" cy="4351338"/>
          </a:xfrm>
        </p:spPr>
        <p:txBody>
          <a:bodyPr>
            <a:scene3d>
              <a:camera prst="orthographicFront"/>
              <a:lightRig rig="threePt" dir="t"/>
            </a:scene3d>
          </a:bodyPr>
          <a:p>
            <a:pPr fontAlgn="auto"/>
            <a:r>
              <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经典策略游戏</a:t>
            </a:r>
            <a:endPar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endParaRPr>
          </a:p>
          <a:p>
            <a:pPr fontAlgn="auto"/>
            <a:r>
              <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采用回合制，猫与狗互相投掷对战</a:t>
            </a:r>
            <a:endPar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endParaRPr>
          </a:p>
          <a:p>
            <a:pPr fontAlgn="auto"/>
            <a:r>
              <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投掷过程需要注意风向、风速，把握投掷力度（由鼠标按压时间长短决定蓄力条）松开鼠标时，会将“武器”掷向对方</a:t>
            </a:r>
            <a:endPar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endParaRPr>
          </a:p>
          <a:p>
            <a:pPr fontAlgn="auto"/>
            <a:r>
              <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砸中对方，血量</a:t>
            </a:r>
            <a:r>
              <a:rPr lang="en-US" altLang="zh-CN"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-10</a:t>
            </a:r>
            <a:r>
              <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a:t>
            </a:r>
            <a:endPar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endParaRPr>
          </a:p>
          <a:p>
            <a:pPr fontAlgn="auto"/>
            <a:r>
              <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一方血量减到</a:t>
            </a:r>
            <a:r>
              <a:rPr lang="en-US" altLang="zh-CN"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0</a:t>
            </a:r>
            <a:r>
              <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时游戏结束，血量不为</a:t>
            </a:r>
            <a:r>
              <a:rPr lang="en-US" altLang="zh-CN"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0</a:t>
            </a:r>
            <a:r>
              <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的一方获胜</a:t>
            </a:r>
            <a:endPar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endParaRPr>
          </a:p>
          <a:p>
            <a:pPr fontAlgn="auto"/>
            <a:r>
              <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游戏中可以使用道具（每种道具只能使用一次）：①两次攻击，相当于重复投掷两次（投掷的结果相同）②双倍攻击，砸中时血量</a:t>
            </a:r>
            <a:r>
              <a:rPr lang="en-US" altLang="zh-CN"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-20 </a:t>
            </a:r>
            <a:r>
              <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③补充血量，可在血量不为</a:t>
            </a:r>
            <a:r>
              <a:rPr lang="en-US" altLang="zh-CN"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0</a:t>
            </a:r>
            <a:r>
              <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的任意时刻血量</a:t>
            </a:r>
            <a:r>
              <a:rPr lang="en-US" altLang="zh-CN"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+30 </a:t>
            </a:r>
            <a:r>
              <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④扔炸弹</a:t>
            </a:r>
            <a:endPar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endParaRPr>
          </a:p>
          <a:p>
            <a:pPr fontAlgn="auto"/>
            <a:endPar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endParaRPr>
          </a:p>
          <a:p>
            <a:pPr fontAlgn="auto"/>
            <a:endPar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fontAlgn="auto"/>
            <a:endPar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79999"/>
          </a:blip>
          <a:stretch>
            <a:fillRect/>
          </a:stretch>
        </a:blipFill>
        <a:effectLst/>
      </p:bgPr>
    </p:bg>
    <p:spTree>
      <p:nvGrpSpPr>
        <p:cNvPr id="1" name=""/>
        <p:cNvGrpSpPr/>
        <p:nvPr/>
      </p:nvGrpSpPr>
      <p:grpSpPr/>
      <p:sp>
        <p:nvSpPr>
          <p:cNvPr id="2" name="标题 1"/>
          <p:cNvSpPr>
            <a:spLocks noGrp="1"/>
          </p:cNvSpPr>
          <p:nvPr>
            <p:ph type="title"/>
          </p:nvPr>
        </p:nvSpPr>
        <p:spPr>
          <a:xfrm>
            <a:off x="838200" y="443865"/>
            <a:ext cx="10515600" cy="1325563"/>
          </a:xfrm>
        </p:spPr>
        <p:txBody>
          <a:bodyPr/>
          <a:p>
            <a:pPr fontAlgn="auto"/>
            <a:r>
              <a:rPr lang="en-US" altLang="zh-CN" strike="noStrike" noProof="1">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rPr>
              <a:t>1.</a:t>
            </a:r>
            <a:r>
              <a:rPr lang="zh-CN" altLang="en-US" strike="noStrike" noProof="1">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rPr>
              <a:t>项目</a:t>
            </a:r>
            <a:r>
              <a:rPr lang="zh-CN" altLang="en-US" strike="noStrike" noProof="1">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rPr>
              <a:t>介绍（自由模式）</a:t>
            </a:r>
            <a:br>
              <a:rPr lang="zh-CN" altLang="en-US">
                <a:solidFill>
                  <a:schemeClr val="accent1"/>
                </a:solidFill>
                <a:sym typeface="+mn-ea"/>
              </a:rPr>
            </a:br>
            <a:r>
              <a:rPr lang="en-US" altLang="zh-CN" strike="noStrike" noProof="1">
                <a:ln w="22225">
                  <a:solidFill>
                    <a:schemeClr val="accent2"/>
                  </a:solidFill>
                  <a:prstDash val="solid"/>
                </a:ln>
                <a:solidFill>
                  <a:schemeClr val="accent2">
                    <a:lumMod val="40000"/>
                    <a:lumOff val="60000"/>
                  </a:schemeClr>
                </a:solidFill>
                <a:effectLst/>
                <a:latin typeface="Comic Sans MS" panose="030F0702030302020204" charset="0"/>
                <a:sym typeface="+mn-ea"/>
              </a:rPr>
              <a:t>Cat AND Dog </a:t>
            </a:r>
            <a:endParaRPr lang="en-US" altLang="zh-CN" strike="noStrike" noProof="1">
              <a:solidFill>
                <a:schemeClr val="accent1"/>
              </a:solidFill>
              <a:latin typeface="Comic Sans MS" panose="030F0702030302020204" charset="0"/>
            </a:endParaRPr>
          </a:p>
        </p:txBody>
      </p:sp>
      <p:sp>
        <p:nvSpPr>
          <p:cNvPr id="4" name="内容占位符 2"/>
          <p:cNvSpPr/>
          <p:nvPr/>
        </p:nvSpPr>
        <p:spPr>
          <a:xfrm>
            <a:off x="838200" y="2036445"/>
            <a:ext cx="10515600" cy="4351338"/>
          </a:xfrm>
          <a:prstGeom prst="rect">
            <a:avLst/>
          </a:prstGeom>
        </p:spPr>
        <p:txBody>
          <a:bodyPr vert="horz" lIns="91440" tIns="45720" rIns="91440" bIns="45720" rtlCol="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r>
              <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扩展移动游戏</a:t>
            </a:r>
            <a:endPar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endParaRPr>
          </a:p>
          <a:p>
            <a:pPr fontAlgn="auto"/>
            <a:r>
              <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场景中猫和狗可自由移动，相互投掷，此时不再区分回合，一方投掷的同时另一方可以投掷或移动躲避</a:t>
            </a:r>
            <a:endPar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endParaRPr>
          </a:p>
          <a:p>
            <a:pPr fontAlgn="auto"/>
            <a:r>
              <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移动和投掷均由键盘按键控制</a:t>
            </a:r>
            <a:endPar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endParaRPr>
          </a:p>
          <a:p>
            <a:pPr fontAlgn="auto"/>
            <a:r>
              <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若一方掉入场景中央的悬崖，生命值减为</a:t>
            </a:r>
            <a:r>
              <a:rPr lang="en-US" altLang="zh-CN"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0</a:t>
            </a:r>
            <a:r>
              <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，另一方直接获胜</a:t>
            </a:r>
            <a:endPar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endParaRPr>
          </a:p>
          <a:p>
            <a:pPr marL="0" indent="0" fontAlgn="auto">
              <a:buNone/>
            </a:pPr>
            <a:endPar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endParaRPr>
          </a:p>
          <a:p>
            <a:pPr fontAlgn="auto"/>
            <a:endPar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endParaRPr>
          </a:p>
          <a:p>
            <a:pPr fontAlgn="auto"/>
            <a:endPar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endParaRPr>
          </a:p>
          <a:p>
            <a:pPr fontAlgn="auto"/>
            <a:endPar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endParaRPr>
          </a:p>
          <a:p>
            <a:pPr fontAlgn="auto"/>
            <a:endPar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fontAlgn="auto"/>
            <a:endParaRPr lang="zh-CN" altLang="en-US" strike="noStrike"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79999"/>
          </a:blip>
          <a:stretch>
            <a:fillRect/>
          </a:stretch>
        </a:blipFill>
        <a:effectLst/>
      </p:bgPr>
    </p:bg>
    <p:spTree>
      <p:nvGrpSpPr>
        <p:cNvPr id="1" name=""/>
        <p:cNvGrpSpPr/>
        <p:nvPr/>
      </p:nvGrpSpPr>
      <p:grpSpPr/>
      <p:sp>
        <p:nvSpPr>
          <p:cNvPr id="2" name="标题 1"/>
          <p:cNvSpPr>
            <a:spLocks noGrp="1"/>
          </p:cNvSpPr>
          <p:nvPr>
            <p:ph type="title"/>
          </p:nvPr>
        </p:nvSpPr>
        <p:spPr/>
        <p:txBody>
          <a:bodyPr/>
          <a:p>
            <a:pPr marL="0" marR="0" indent="0" algn="l" defTabSz="914400" rtl="0" eaLnBrk="1" fontAlgn="auto" latinLnBrk="0" hangingPunct="1">
              <a:lnSpc>
                <a:spcPct val="90000"/>
              </a:lnSpc>
              <a:spcBef>
                <a:spcPct val="0"/>
              </a:spcBef>
              <a:spcAft>
                <a:spcPct val="0"/>
              </a:spcAft>
              <a:buClrTx/>
              <a:buSzTx/>
              <a:buFontTx/>
              <a:buNone/>
            </a:pPr>
            <a:r>
              <a:rPr kumimoji="0" lang="zh-CN" altLang="en-US" sz="4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mj-cs"/>
              </a:rPr>
              <a:t>2.项目</a:t>
            </a:r>
            <a:r>
              <a:rPr kumimoji="0" lang="zh-CN" altLang="en-US" sz="4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mj-cs"/>
              </a:rPr>
              <a:t>分工</a:t>
            </a:r>
            <a:endParaRPr kumimoji="0" lang="zh-CN" altLang="en-US" sz="4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mj-cs"/>
            </a:endParaRPr>
          </a:p>
        </p:txBody>
      </p:sp>
      <p:sp>
        <p:nvSpPr>
          <p:cNvPr id="3" name="文本框 2"/>
          <p:cNvSpPr txBox="1"/>
          <p:nvPr/>
        </p:nvSpPr>
        <p:spPr>
          <a:xfrm>
            <a:off x="838200" y="1691005"/>
            <a:ext cx="11095990" cy="1509395"/>
          </a:xfrm>
          <a:prstGeom prst="rect">
            <a:avLst/>
          </a:prstGeom>
          <a:noFill/>
        </p:spPr>
        <p:txBody>
          <a:bodyPr wrap="square" rtlCol="0">
            <a:spAutoFit/>
          </a:bodyPr>
          <a:p>
            <a:pPr marL="228600" indent="-228600" fontAlgn="auto">
              <a:lnSpc>
                <a:spcPct val="90000"/>
              </a:lnSpc>
              <a:spcBef>
                <a:spcPts val="1000"/>
              </a:spcBef>
              <a:buClrTx/>
              <a:buSzTx/>
              <a:buFont typeface="Arial" panose="020B0604020202020204" pitchFamily="34" charset="0"/>
            </a:pPr>
            <a:r>
              <a:rPr lang="zh-CN" altLang="en-US" sz="2800"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周一帆：场景、按钮、音效</a:t>
            </a:r>
            <a:r>
              <a:rPr lang="zh-CN" sz="2800"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a:t>
            </a:r>
            <a:r>
              <a:rPr lang="zh-CN" altLang="en-US" sz="2800"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查找资料</a:t>
            </a:r>
            <a:endParaRPr lang="zh-CN" altLang="en-US" sz="2800"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endParaRPr>
          </a:p>
          <a:p>
            <a:pPr marL="228600" indent="-228600" fontAlgn="auto">
              <a:lnSpc>
                <a:spcPct val="90000"/>
              </a:lnSpc>
              <a:spcBef>
                <a:spcPts val="1000"/>
              </a:spcBef>
              <a:buClrTx/>
              <a:buSzTx/>
              <a:buFont typeface="Arial" panose="020B0604020202020204" pitchFamily="34" charset="0"/>
            </a:pPr>
            <a:r>
              <a:rPr lang="zh-CN" altLang="en-US" sz="2800"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朱泓运：动画、计时、移动场景</a:t>
            </a:r>
            <a:endParaRPr lang="zh-CN" altLang="en-US" sz="2800"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endParaRPr>
          </a:p>
          <a:p>
            <a:pPr marL="228600" indent="-228600" fontAlgn="auto">
              <a:lnSpc>
                <a:spcPct val="90000"/>
              </a:lnSpc>
              <a:spcBef>
                <a:spcPts val="1000"/>
              </a:spcBef>
              <a:buClrTx/>
              <a:buSzTx/>
              <a:buFont typeface="Arial" panose="020B0604020202020204" pitchFamily="34" charset="0"/>
            </a:pPr>
            <a:r>
              <a:rPr lang="zh-CN" altLang="en-US" sz="2800"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rPr>
              <a:t>张鑫茹：实体、测试并调整细节、美工</a:t>
            </a:r>
            <a:endParaRPr lang="zh-CN" altLang="en-US" sz="2800"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等线 Light" panose="02010600030101010101" charset="-122"/>
              <a:ea typeface="等线 Light" panose="02010600030101010101" charset="-122"/>
              <a:cs typeface="等线 Light" panose="02010600030101010101" charset="-122"/>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79999"/>
          </a:blip>
          <a:stretch>
            <a:fillRect/>
          </a:stretch>
        </a:blipFill>
        <a:effectLst/>
      </p:bgPr>
    </p:bg>
    <p:spTree>
      <p:nvGrpSpPr>
        <p:cNvPr id="1" name=""/>
        <p:cNvGrpSpPr/>
        <p:nvPr/>
      </p:nvGrpSpPr>
      <p:grpSpPr/>
      <p:sp>
        <p:nvSpPr>
          <p:cNvPr id="2" name="标题 1"/>
          <p:cNvSpPr>
            <a:spLocks noGrp="1"/>
          </p:cNvSpPr>
          <p:nvPr>
            <p:ph type="title"/>
          </p:nvPr>
        </p:nvSpPr>
        <p:spPr/>
        <p:txBody>
          <a:bodyPr/>
          <a:p>
            <a:pPr marL="0" marR="0" indent="0" algn="l" defTabSz="914400" rtl="0" eaLnBrk="1" fontAlgn="auto" latinLnBrk="0" hangingPunct="1">
              <a:lnSpc>
                <a:spcPct val="90000"/>
              </a:lnSpc>
              <a:spcBef>
                <a:spcPct val="0"/>
              </a:spcBef>
              <a:spcAft>
                <a:spcPct val="0"/>
              </a:spcAft>
              <a:buClrTx/>
              <a:buSzTx/>
              <a:buFontTx/>
              <a:buNone/>
            </a:pPr>
            <a:r>
              <a:rPr kumimoji="0" lang="en-US" altLang="zh-CN" sz="4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mj-cs"/>
              </a:rPr>
              <a:t>3.</a:t>
            </a:r>
            <a:r>
              <a:rPr kumimoji="0" lang="zh-CN" altLang="en-US" sz="4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mj-cs"/>
              </a:rPr>
              <a:t>创新</a:t>
            </a:r>
            <a:endParaRPr kumimoji="0" lang="zh-CN" altLang="en-US" sz="4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mj-cs"/>
            </a:endParaRPr>
          </a:p>
        </p:txBody>
      </p:sp>
      <p:sp>
        <p:nvSpPr>
          <p:cNvPr id="3" name="内容占位符 2"/>
          <p:cNvSpPr>
            <a:spLocks noGrp="1"/>
          </p:cNvSpPr>
          <p:nvPr>
            <p:ph idx="1"/>
          </p:nvPr>
        </p:nvSpPr>
        <p:spPr>
          <a:xfrm>
            <a:off x="838200" y="1512570"/>
            <a:ext cx="10515600" cy="4632960"/>
          </a:xfrm>
        </p:spPr>
        <p:txBody>
          <a:bodyPr>
            <a:normAutofit fontScale="70000"/>
          </a:bodyPr>
          <a:p>
            <a:pPr marL="0" indent="0" fontAlgn="auto">
              <a:lnSpc>
                <a:spcPct val="150000"/>
              </a:lnSpc>
              <a:buNone/>
            </a:pPr>
            <a:r>
              <a:rPr lang="zh-CN" altLang="en-US" sz="3400">
                <a:sym typeface="+mn-ea"/>
              </a:rPr>
              <a:t>本项目经典模式为网页经典小游戏</a:t>
            </a:r>
            <a:r>
              <a:rPr lang="en-US" altLang="zh-CN" sz="3400">
                <a:sym typeface="+mn-ea"/>
              </a:rPr>
              <a:t>CatVsDog</a:t>
            </a:r>
            <a:r>
              <a:rPr lang="zh-CN" altLang="en-US" sz="3400">
                <a:sym typeface="+mn-ea"/>
              </a:rPr>
              <a:t>场景的仿写。</a:t>
            </a:r>
            <a:endParaRPr lang="zh-CN" altLang="en-US" sz="3400" strike="noStrike" noProof="1"/>
          </a:p>
          <a:p>
            <a:pPr marL="0" indent="0" fontAlgn="auto">
              <a:lnSpc>
                <a:spcPct val="150000"/>
              </a:lnSpc>
              <a:buNone/>
            </a:pPr>
            <a:r>
              <a:rPr lang="zh-CN" altLang="en-US" sz="3400">
                <a:sym typeface="+mn-ea"/>
              </a:rPr>
              <a:t>经典模式场景全由小组所有成员独立自学完成。</a:t>
            </a:r>
            <a:endParaRPr lang="zh-CN" altLang="en-US" sz="3400" strike="noStrike" noProof="1"/>
          </a:p>
          <a:p>
            <a:pPr marL="0" indent="0" fontAlgn="auto">
              <a:lnSpc>
                <a:spcPct val="150000"/>
              </a:lnSpc>
              <a:buNone/>
            </a:pPr>
            <a:r>
              <a:rPr lang="zh-CN" altLang="en-US" sz="3400" strike="noStrike" noProof="1">
                <a:sym typeface="+mn-ea"/>
              </a:rPr>
              <a:t>在完成经典模式的基础上，小组创新开发了新场景：自由模式</a:t>
            </a:r>
            <a:endParaRPr lang="zh-CN" altLang="en-US" sz="4600" strike="noStrike" noProof="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lvl="1" fontAlgn="auto">
              <a:lnSpc>
                <a:spcPct val="150000"/>
              </a:lnSpc>
            </a:pPr>
            <a:r>
              <a:rPr lang="zh-CN" altLang="en-US" sz="2600" strike="noStrike" noProof="1"/>
              <a:t>自由模式下猫和狗可以自由移动，随时发射投掷物品。游戏不再拘泥于回合制，而是双人实时对战，游戏的可玩性和用户的沉浸度都得到了提高。</a:t>
            </a:r>
            <a:endParaRPr lang="zh-CN" altLang="en-US" sz="2600" strike="noStrike" noProof="1"/>
          </a:p>
          <a:p>
            <a:pPr lvl="1" fontAlgn="auto">
              <a:lnSpc>
                <a:spcPct val="150000"/>
              </a:lnSpc>
            </a:pPr>
            <a:r>
              <a:rPr lang="zh-CN" altLang="en-US" sz="2600" strike="noStrike" noProof="1"/>
              <a:t>在新模式下，游戏的拓展性得到了提高。开发项目的过程中能明显的感受到游戏在经典模式下的今后可添加内容太少！但是自由模式这个缺陷得到了改善，我们想到了联机多人对战、拓展场景地图空间、共同讨伐</a:t>
            </a:r>
            <a:r>
              <a:rPr lang="en-US" altLang="zh-CN" sz="2600" strike="noStrike" noProof="1"/>
              <a:t>BOSS</a:t>
            </a:r>
            <a:r>
              <a:rPr lang="zh-CN" altLang="en-US" sz="2600" strike="noStrike" noProof="1"/>
              <a:t>，甚至可以添加商城为角色购置皮肤和更换投掷物品等</a:t>
            </a:r>
            <a:r>
              <a:rPr lang="en-US" altLang="zh-CN" sz="2600" strike="noStrike" noProof="1"/>
              <a:t>——</a:t>
            </a:r>
            <a:r>
              <a:rPr lang="zh-CN" altLang="en-US" sz="2600" strike="noStrike" noProof="1"/>
              <a:t>这正是我们今后想要做的。</a:t>
            </a:r>
            <a:endParaRPr lang="zh-CN" altLang="en-US" sz="2600" strike="noStrike" noProof="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79999"/>
          </a:blip>
          <a:stretch>
            <a:fillRect/>
          </a:stretch>
        </a:blipFill>
        <a:effectLst/>
      </p:bgPr>
    </p:bg>
    <p:spTree>
      <p:nvGrpSpPr>
        <p:cNvPr id="1" name=""/>
        <p:cNvGrpSpPr/>
        <p:nvPr/>
      </p:nvGrpSpPr>
      <p:grpSpPr/>
      <p:sp>
        <p:nvSpPr>
          <p:cNvPr id="2" name="标题 1"/>
          <p:cNvSpPr>
            <a:spLocks noGrp="1"/>
          </p:cNvSpPr>
          <p:nvPr>
            <p:ph type="title"/>
          </p:nvPr>
        </p:nvSpPr>
        <p:spPr/>
        <p:txBody>
          <a:bodyPr/>
          <a:p>
            <a:pPr marL="0" marR="0" indent="0" algn="l" defTabSz="914400" rtl="0" eaLnBrk="1" fontAlgn="auto" latinLnBrk="0" hangingPunct="1">
              <a:lnSpc>
                <a:spcPct val="90000"/>
              </a:lnSpc>
              <a:spcBef>
                <a:spcPct val="0"/>
              </a:spcBef>
              <a:spcAft>
                <a:spcPct val="0"/>
              </a:spcAft>
              <a:buClrTx/>
              <a:buSzTx/>
              <a:buFontTx/>
              <a:buNone/>
            </a:pPr>
            <a:r>
              <a:rPr kumimoji="0" lang="en-US" altLang="zh-CN" sz="4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mj-cs"/>
              </a:rPr>
              <a:t>4.</a:t>
            </a:r>
            <a:r>
              <a:rPr kumimoji="0" lang="zh-CN" altLang="en-US" sz="4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mj-cs"/>
              </a:rPr>
              <a:t>项目技术难点解决</a:t>
            </a:r>
            <a:endParaRPr kumimoji="0" lang="zh-CN" altLang="en-US" sz="4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mj-cs"/>
            </a:endParaRPr>
          </a:p>
        </p:txBody>
      </p:sp>
      <p:sp>
        <p:nvSpPr>
          <p:cNvPr id="7171" name="内容占位符 2"/>
          <p:cNvSpPr>
            <a:spLocks noGrp="1"/>
          </p:cNvSpPr>
          <p:nvPr>
            <p:ph idx="1"/>
          </p:nvPr>
        </p:nvSpPr>
        <p:spPr>
          <a:xfrm>
            <a:off x="838200" y="1356360"/>
            <a:ext cx="10515600" cy="4451985"/>
          </a:xfrm>
        </p:spPr>
        <p:txBody>
          <a:bodyPr vert="horz" lIns="91440" tIns="45720" rIns="91440" bIns="45720" anchor="t" anchorCtr="0"/>
          <a:p>
            <a:pPr fontAlgn="auto">
              <a:lnSpc>
                <a:spcPct val="150000"/>
              </a:lnSpc>
            </a:pPr>
            <a:r>
              <a:rPr lang="zh-CN" altLang="en-US" sz="2800"/>
              <a:t>投掷物的发射</a:t>
            </a:r>
            <a:endParaRPr lang="zh-CN" altLang="en-US"/>
          </a:p>
          <a:p>
            <a:pPr marL="457200" lvl="1" indent="0" fontAlgn="auto">
              <a:lnSpc>
                <a:spcPct val="150000"/>
              </a:lnSpc>
              <a:buNone/>
            </a:pPr>
            <a:r>
              <a:rPr lang="en-US" altLang="zh-CN" sz="1800"/>
              <a:t>投掷物的发射的实现一开始借鉴的是</a:t>
            </a:r>
            <a:r>
              <a:rPr lang="zh-CN" altLang="en-US" sz="1800"/>
              <a:t>例子</a:t>
            </a:r>
            <a:r>
              <a:rPr lang="en-US" altLang="zh-CN" sz="1800"/>
              <a:t>zombie中小球发射的实现，在实体类中的用函数实现，但随后我们发现该demo中的小球并不是即时创建而是一直存在的，而实体即时创建的实现我们无法调用实体类的函数达到投掷物的发射，因此我们根据速度的正交分解，首先将按压时间传化为对应的x、y方向的速度，再使用Component.oncompeted在组件加载完毕后，使用boxCollider的成员函数applyLinearImpuse()将其发射</a:t>
            </a:r>
            <a:endParaRPr lang="en-US" altLang="zh-CN" sz="1800"/>
          </a:p>
          <a:p>
            <a:pPr fontAlgn="auto">
              <a:lnSpc>
                <a:spcPct val="150000"/>
              </a:lnSpc>
            </a:pPr>
            <a:r>
              <a:rPr lang="zh-CN" altLang="en-US"/>
              <a:t>实体的即时创建</a:t>
            </a:r>
            <a:endParaRPr lang="zh-CN" altLang="en-US"/>
          </a:p>
          <a:p>
            <a:pPr marL="457200" lvl="1" indent="0" fontAlgn="auto">
              <a:lnSpc>
                <a:spcPct val="150000"/>
              </a:lnSpc>
              <a:buNone/>
            </a:pPr>
            <a:r>
              <a:rPr lang="en-US" altLang="zh-CN" sz="1800">
                <a:sym typeface="+mn-ea"/>
              </a:rPr>
              <a:t>游戏中投掷物需要即时创建，因最初借鉴(zombie.demo)实现投掷物的发射，并没有做</a:t>
            </a:r>
            <a:r>
              <a:rPr lang="zh-CN" altLang="en-US" sz="1800">
                <a:sym typeface="+mn-ea"/>
              </a:rPr>
              <a:t>到</a:t>
            </a:r>
            <a:r>
              <a:rPr lang="en-US" altLang="zh-CN" sz="1800">
                <a:sym typeface="+mn-ea"/>
              </a:rPr>
              <a:t>实体的即时创建，之后通过研究felgo文档中相关知识点和尝试，最终选择使用createEntityFromUrlWithProperties()来及时创建游戏中猫和狗的投掷物，同时也可以通过实体类Lover的“who”属性更换该实体的图片，以达到游戏中扔出骨头和罐头的效果</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79999"/>
          </a:blip>
          <a:stretch>
            <a:fillRect/>
          </a:stretch>
        </a:blipFill>
        <a:effectLst/>
      </p:bgPr>
    </p:bg>
    <p:spTree>
      <p:nvGrpSpPr>
        <p:cNvPr id="1" name=""/>
        <p:cNvGrpSpPr/>
        <p:nvPr/>
      </p:nvGrpSpPr>
      <p:grpSpPr/>
      <p:sp>
        <p:nvSpPr>
          <p:cNvPr id="2" name="标题 1"/>
          <p:cNvSpPr>
            <a:spLocks noGrp="1"/>
          </p:cNvSpPr>
          <p:nvPr>
            <p:ph type="title"/>
          </p:nvPr>
        </p:nvSpPr>
        <p:spPr/>
        <p:txBody>
          <a:bodyPr/>
          <a:p>
            <a:pPr marL="0" marR="0" indent="0" algn="l" defTabSz="914400" rtl="0" eaLnBrk="1" fontAlgn="auto" latinLnBrk="0" hangingPunct="1">
              <a:lnSpc>
                <a:spcPct val="90000"/>
              </a:lnSpc>
              <a:spcBef>
                <a:spcPct val="0"/>
              </a:spcBef>
              <a:spcAft>
                <a:spcPct val="0"/>
              </a:spcAft>
              <a:buClrTx/>
              <a:buSzTx/>
              <a:buFontTx/>
              <a:buNone/>
            </a:pPr>
            <a:r>
              <a:rPr kumimoji="0" lang="en-US" altLang="zh-CN" sz="4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mj-cs"/>
              </a:rPr>
              <a:t>4.</a:t>
            </a:r>
            <a:r>
              <a:rPr kumimoji="0" lang="zh-CN" altLang="en-US" sz="4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mj-cs"/>
              </a:rPr>
              <a:t>项目技术难点解决</a:t>
            </a:r>
            <a:endParaRPr kumimoji="0" lang="zh-CN" altLang="en-US" sz="4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mj-cs"/>
            </a:endParaRPr>
          </a:p>
        </p:txBody>
      </p:sp>
      <p:sp>
        <p:nvSpPr>
          <p:cNvPr id="7171" name="内容占位符 2"/>
          <p:cNvSpPr>
            <a:spLocks noGrp="1"/>
          </p:cNvSpPr>
          <p:nvPr>
            <p:ph idx="1"/>
          </p:nvPr>
        </p:nvSpPr>
        <p:spPr>
          <a:xfrm>
            <a:off x="838200" y="1490345"/>
            <a:ext cx="10515600" cy="4451985"/>
          </a:xfrm>
        </p:spPr>
        <p:txBody>
          <a:bodyPr vert="horz" lIns="91440" tIns="45720" rIns="91440" bIns="45720" anchor="t" anchorCtr="0"/>
          <a:p>
            <a:pPr fontAlgn="auto">
              <a:lnSpc>
                <a:spcPct val="150000"/>
              </a:lnSpc>
            </a:pPr>
            <a:r>
              <a:rPr lang="zh-CN" altLang="en-US" sz="2800"/>
              <a:t>碰撞检测</a:t>
            </a:r>
            <a:endParaRPr lang="zh-CN" altLang="en-US" sz="2800"/>
          </a:p>
          <a:p>
            <a:pPr marL="457200" lvl="1" indent="0" fontAlgn="auto">
              <a:lnSpc>
                <a:spcPct val="150000"/>
              </a:lnSpc>
              <a:buNone/>
            </a:pPr>
            <a:r>
              <a:rPr lang="en-US" altLang="zh-CN" sz="1800"/>
              <a:t>游戏中猫和狗被砸到以后其血量会减少，因此涉及到碰撞检测。我们实现此效果通过在BoxCollider组件中的实现槽onBeginContact过程中使用other.getBody().target来获得该实体碰撞到的另一个实体，然后便可以获得其ID，通过判断ID实现扣除哪一个（猫或狗）血量</a:t>
            </a:r>
            <a:endParaRPr lang="en-US" altLang="zh-CN" sz="1800"/>
          </a:p>
          <a:p>
            <a:pPr fontAlgn="auto">
              <a:lnSpc>
                <a:spcPct val="150000"/>
              </a:lnSpc>
            </a:pPr>
            <a:r>
              <a:rPr lang="zh-CN" altLang="en-US"/>
              <a:t>风的实现和风速随机变化</a:t>
            </a:r>
            <a:endParaRPr lang="zh-CN" altLang="en-US"/>
          </a:p>
          <a:p>
            <a:pPr marL="457200" lvl="1" indent="0" fontAlgn="auto">
              <a:lnSpc>
                <a:spcPct val="150000"/>
              </a:lnSpc>
              <a:buNone/>
            </a:pPr>
            <a:r>
              <a:rPr lang="en-US" altLang="zh-CN" sz="1800">
                <a:sym typeface="+mn-ea"/>
              </a:rPr>
              <a:t>游戏中设定风的方向是水平的，因此我们通过在组件PhysicsWorld中改变gravity.x的值来实现风，而实现风速的随机大小和方向通过调用utils的成员函数generateRandomValueBetween（）</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79999"/>
          </a:blip>
          <a:stretch>
            <a:fillRect/>
          </a:stretch>
        </a:blipFill>
        <a:effectLst/>
      </p:bgPr>
    </p:bg>
    <p:spTree>
      <p:nvGrpSpPr>
        <p:cNvPr id="1" name=""/>
        <p:cNvGrpSpPr/>
        <p:nvPr/>
      </p:nvGrpSpPr>
      <p:grpSpPr/>
      <p:sp>
        <p:nvSpPr>
          <p:cNvPr id="2" name="标题 1"/>
          <p:cNvSpPr>
            <a:spLocks noGrp="1"/>
          </p:cNvSpPr>
          <p:nvPr>
            <p:ph type="title"/>
          </p:nvPr>
        </p:nvSpPr>
        <p:spPr/>
        <p:txBody>
          <a:bodyPr/>
          <a:p>
            <a:pPr marL="0" marR="0" indent="0" algn="l" defTabSz="914400" rtl="0" eaLnBrk="1" fontAlgn="auto" latinLnBrk="0" hangingPunct="1">
              <a:lnSpc>
                <a:spcPct val="90000"/>
              </a:lnSpc>
              <a:spcBef>
                <a:spcPct val="0"/>
              </a:spcBef>
              <a:spcAft>
                <a:spcPct val="0"/>
              </a:spcAft>
              <a:buClrTx/>
              <a:buSzTx/>
              <a:buFontTx/>
              <a:buNone/>
            </a:pPr>
            <a:r>
              <a:rPr kumimoji="0" lang="en-US" altLang="zh-CN" sz="4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mj-cs"/>
              </a:rPr>
              <a:t>4.</a:t>
            </a:r>
            <a:r>
              <a:rPr kumimoji="0" lang="zh-CN" altLang="en-US" sz="4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mj-cs"/>
              </a:rPr>
              <a:t>项目技术难点解决</a:t>
            </a:r>
            <a:endParaRPr kumimoji="0" lang="zh-CN" altLang="en-US" sz="4400" b="0" i="0" u="none" strike="noStrike" kern="1200" cap="none" spc="0" normalizeH="0" baseline="0" noProof="1">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cs typeface="+mj-cs"/>
            </a:endParaRPr>
          </a:p>
        </p:txBody>
      </p:sp>
      <p:sp>
        <p:nvSpPr>
          <p:cNvPr id="7171" name="内容占位符 2"/>
          <p:cNvSpPr>
            <a:spLocks noGrp="1"/>
          </p:cNvSpPr>
          <p:nvPr>
            <p:ph idx="1"/>
          </p:nvPr>
        </p:nvSpPr>
        <p:spPr>
          <a:xfrm>
            <a:off x="838200" y="1490345"/>
            <a:ext cx="10515600" cy="4451985"/>
          </a:xfrm>
        </p:spPr>
        <p:txBody>
          <a:bodyPr vert="horz" lIns="91440" tIns="45720" rIns="91440" bIns="45720" anchor="t" anchorCtr="0"/>
          <a:p>
            <a:pPr algn="l" fontAlgn="auto">
              <a:lnSpc>
                <a:spcPct val="150000"/>
              </a:lnSpc>
              <a:buClrTx/>
              <a:buSzTx/>
            </a:pPr>
            <a:r>
              <a:rPr lang="zh-CN" altLang="en-US" sz="2800"/>
              <a:t>动画的实现以及逻辑串联</a:t>
            </a:r>
            <a:endParaRPr lang="zh-CN" altLang="en-US" sz="2800"/>
          </a:p>
          <a:p>
            <a:pPr marL="457200" lvl="1" indent="0" fontAlgn="auto">
              <a:lnSpc>
                <a:spcPct val="150000"/>
              </a:lnSpc>
              <a:buNone/>
            </a:pPr>
            <a:r>
              <a:rPr lang="en-US" altLang="zh-CN" sz="1800"/>
              <a:t>绝大多数动画都是通过精灵表单制作的，个别动画例如游戏中等待猫或狗时等待的图标透明度的变化是使用SequentialAnimation类型顺序播放其透明度从1到0和从0到1这两个动画（该动画由NumberAnimation类型实现）并且循环播放</a:t>
            </a:r>
            <a:endParaRPr lang="en-US" altLang="zh-CN" sz="1800"/>
          </a:p>
          <a:p>
            <a:pPr marL="457200" lvl="1" indent="0" fontAlgn="auto">
              <a:lnSpc>
                <a:spcPct val="150000"/>
              </a:lnSpc>
              <a:buNone/>
            </a:pPr>
            <a:r>
              <a:rPr lang="en-US" altLang="zh-CN" sz="1800"/>
              <a:t>此游戏的经典场景中动画数量较多，小到等待一定时间出现倒计时的动画大到猫或狗投掷砸空或者被砸时自己的动作以及对方的反应，为了呈现更友好的动画效果，实现动画的逻辑串联花费了大部分精力和时间</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2277</Words>
  <Application>WPS 演示</Application>
  <PresentationFormat>宽屏</PresentationFormat>
  <Paragraphs>94</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Calibri</vt:lpstr>
      <vt:lpstr>幼圆</vt:lpstr>
      <vt:lpstr>Comic Sans MS</vt:lpstr>
      <vt:lpstr>微软雅黑</vt:lpstr>
      <vt:lpstr>等线 Light</vt:lpstr>
      <vt:lpstr>Arial Unicode MS</vt:lpstr>
      <vt:lpstr>Calibri Light</vt:lpstr>
      <vt:lpstr>Office 主题</vt:lpstr>
      <vt:lpstr>项目报告  Cat VS Dog </vt:lpstr>
      <vt:lpstr>-&gt;内容纲要</vt:lpstr>
      <vt:lpstr>1.项目介绍（经典模式） Cat VS Dog</vt:lpstr>
      <vt:lpstr>1.项目介绍（自由模式） Cat AND Dog </vt:lpstr>
      <vt:lpstr>2.项目分工</vt:lpstr>
      <vt:lpstr>3.创新</vt:lpstr>
      <vt:lpstr>4.项目技术难点解决</vt:lpstr>
      <vt:lpstr>4.项目技术难点解决</vt:lpstr>
      <vt:lpstr>4.项目技术难点解决</vt:lpstr>
      <vt:lpstr>5.总结</vt:lpstr>
      <vt:lpstr>5.总结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对酌</cp:lastModifiedBy>
  <cp:revision>49</cp:revision>
  <dcterms:created xsi:type="dcterms:W3CDTF">2020-07-08T09:31:00Z</dcterms:created>
  <dcterms:modified xsi:type="dcterms:W3CDTF">2020-07-18T13:04:27Z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