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8" r:id="rId5"/>
    <p:sldId id="269" r:id="rId6"/>
    <p:sldId id="261" r:id="rId7"/>
    <p:sldId id="262" r:id="rId8"/>
    <p:sldId id="263" r:id="rId9"/>
    <p:sldId id="264" r:id="rId10"/>
    <p:sldId id="273" r:id="rId11"/>
    <p:sldId id="267" r:id="rId12"/>
    <p:sldId id="270" r:id="rId13"/>
    <p:sldId id="274" r:id="rId14"/>
    <p:sldId id="271" r:id="rId15"/>
    <p:sldId id="272" r:id="rId16"/>
    <p:sldId id="275" r:id="rId17"/>
    <p:sldId id="276" r:id="rId18"/>
    <p:sldId id="277" r:id="rId19"/>
    <p:sldId id="280" r:id="rId20"/>
    <p:sldId id="278" r:id="rId21"/>
    <p:sldId id="279" r:id="rId22"/>
    <p:sldId id="281" r:id="rId23"/>
    <p:sldId id="282" r:id="rId24"/>
    <p:sldId id="283"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6" d="100"/>
          <a:sy n="46" d="100"/>
        </p:scale>
        <p:origin x="66" y="15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5E6027A9-19D2-4355-A348-AA2ED36D8C4D}" type="datetimeFigureOut">
              <a:rPr lang="zh-CN" altLang="en-US" smtClean="0"/>
              <a:t>2018/11/6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EF5C73-468F-45FE-AA25-DC8B85A52576}" type="slidenum">
              <a:rPr lang="zh-CN" altLang="en-US" smtClean="0"/>
              <a:t>‹#›</a:t>
            </a:fld>
            <a:endParaRPr lang="zh-CN" altLang="en-US"/>
          </a:p>
        </p:txBody>
      </p:sp>
    </p:spTree>
    <p:extLst>
      <p:ext uri="{BB962C8B-B14F-4D97-AF65-F5344CB8AC3E}">
        <p14:creationId xmlns:p14="http://schemas.microsoft.com/office/powerpoint/2010/main" val="757293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E6027A9-19D2-4355-A348-AA2ED36D8C4D}" type="datetimeFigureOut">
              <a:rPr lang="zh-CN" altLang="en-US" smtClean="0"/>
              <a:t>2018/11/6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EF5C73-468F-45FE-AA25-DC8B85A52576}" type="slidenum">
              <a:rPr lang="zh-CN" altLang="en-US" smtClean="0"/>
              <a:t>‹#›</a:t>
            </a:fld>
            <a:endParaRPr lang="zh-CN" altLang="en-US"/>
          </a:p>
        </p:txBody>
      </p:sp>
    </p:spTree>
    <p:extLst>
      <p:ext uri="{BB962C8B-B14F-4D97-AF65-F5344CB8AC3E}">
        <p14:creationId xmlns:p14="http://schemas.microsoft.com/office/powerpoint/2010/main" val="274176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E6027A9-19D2-4355-A348-AA2ED36D8C4D}" type="datetimeFigureOut">
              <a:rPr lang="zh-CN" altLang="en-US" smtClean="0"/>
              <a:t>2018/11/6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EF5C73-468F-45FE-AA25-DC8B85A52576}" type="slidenum">
              <a:rPr lang="zh-CN" altLang="en-US" smtClean="0"/>
              <a:t>‹#›</a:t>
            </a:fld>
            <a:endParaRPr lang="zh-CN" altLang="en-US"/>
          </a:p>
        </p:txBody>
      </p:sp>
    </p:spTree>
    <p:extLst>
      <p:ext uri="{BB962C8B-B14F-4D97-AF65-F5344CB8AC3E}">
        <p14:creationId xmlns:p14="http://schemas.microsoft.com/office/powerpoint/2010/main" val="1977128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E6027A9-19D2-4355-A348-AA2ED36D8C4D}" type="datetimeFigureOut">
              <a:rPr lang="zh-CN" altLang="en-US" smtClean="0"/>
              <a:t>2018/11/6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EF5C73-468F-45FE-AA25-DC8B85A52576}" type="slidenum">
              <a:rPr lang="zh-CN" altLang="en-US" smtClean="0"/>
              <a:t>‹#›</a:t>
            </a:fld>
            <a:endParaRPr lang="zh-CN" altLang="en-US"/>
          </a:p>
        </p:txBody>
      </p:sp>
    </p:spTree>
    <p:extLst>
      <p:ext uri="{BB962C8B-B14F-4D97-AF65-F5344CB8AC3E}">
        <p14:creationId xmlns:p14="http://schemas.microsoft.com/office/powerpoint/2010/main" val="4133859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5E6027A9-19D2-4355-A348-AA2ED36D8C4D}" type="datetimeFigureOut">
              <a:rPr lang="zh-CN" altLang="en-US" smtClean="0"/>
              <a:t>2018/11/6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EF5C73-468F-45FE-AA25-DC8B85A52576}" type="slidenum">
              <a:rPr lang="zh-CN" altLang="en-US" smtClean="0"/>
              <a:t>‹#›</a:t>
            </a:fld>
            <a:endParaRPr lang="zh-CN" altLang="en-US"/>
          </a:p>
        </p:txBody>
      </p:sp>
    </p:spTree>
    <p:extLst>
      <p:ext uri="{BB962C8B-B14F-4D97-AF65-F5344CB8AC3E}">
        <p14:creationId xmlns:p14="http://schemas.microsoft.com/office/powerpoint/2010/main" val="496027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E6027A9-19D2-4355-A348-AA2ED36D8C4D}" type="datetimeFigureOut">
              <a:rPr lang="zh-CN" altLang="en-US" smtClean="0"/>
              <a:t>2018/11/6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FEF5C73-468F-45FE-AA25-DC8B85A52576}" type="slidenum">
              <a:rPr lang="zh-CN" altLang="en-US" smtClean="0"/>
              <a:t>‹#›</a:t>
            </a:fld>
            <a:endParaRPr lang="zh-CN" altLang="en-US"/>
          </a:p>
        </p:txBody>
      </p:sp>
    </p:spTree>
    <p:extLst>
      <p:ext uri="{BB962C8B-B14F-4D97-AF65-F5344CB8AC3E}">
        <p14:creationId xmlns:p14="http://schemas.microsoft.com/office/powerpoint/2010/main" val="3110961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E6027A9-19D2-4355-A348-AA2ED36D8C4D}" type="datetimeFigureOut">
              <a:rPr lang="zh-CN" altLang="en-US" smtClean="0"/>
              <a:t>2018/11/6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FEF5C73-468F-45FE-AA25-DC8B85A52576}" type="slidenum">
              <a:rPr lang="zh-CN" altLang="en-US" smtClean="0"/>
              <a:t>‹#›</a:t>
            </a:fld>
            <a:endParaRPr lang="zh-CN" altLang="en-US"/>
          </a:p>
        </p:txBody>
      </p:sp>
    </p:spTree>
    <p:extLst>
      <p:ext uri="{BB962C8B-B14F-4D97-AF65-F5344CB8AC3E}">
        <p14:creationId xmlns:p14="http://schemas.microsoft.com/office/powerpoint/2010/main" val="3054505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E6027A9-19D2-4355-A348-AA2ED36D8C4D}" type="datetimeFigureOut">
              <a:rPr lang="zh-CN" altLang="en-US" smtClean="0"/>
              <a:t>2018/11/6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FEF5C73-468F-45FE-AA25-DC8B85A52576}" type="slidenum">
              <a:rPr lang="zh-CN" altLang="en-US" smtClean="0"/>
              <a:t>‹#›</a:t>
            </a:fld>
            <a:endParaRPr lang="zh-CN" altLang="en-US"/>
          </a:p>
        </p:txBody>
      </p:sp>
    </p:spTree>
    <p:extLst>
      <p:ext uri="{BB962C8B-B14F-4D97-AF65-F5344CB8AC3E}">
        <p14:creationId xmlns:p14="http://schemas.microsoft.com/office/powerpoint/2010/main" val="3654193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E6027A9-19D2-4355-A348-AA2ED36D8C4D}" type="datetimeFigureOut">
              <a:rPr lang="zh-CN" altLang="en-US" smtClean="0"/>
              <a:t>2018/11/6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FEF5C73-468F-45FE-AA25-DC8B85A52576}" type="slidenum">
              <a:rPr lang="zh-CN" altLang="en-US" smtClean="0"/>
              <a:t>‹#›</a:t>
            </a:fld>
            <a:endParaRPr lang="zh-CN" altLang="en-US"/>
          </a:p>
        </p:txBody>
      </p:sp>
    </p:spTree>
    <p:extLst>
      <p:ext uri="{BB962C8B-B14F-4D97-AF65-F5344CB8AC3E}">
        <p14:creationId xmlns:p14="http://schemas.microsoft.com/office/powerpoint/2010/main" val="713359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5E6027A9-19D2-4355-A348-AA2ED36D8C4D}" type="datetimeFigureOut">
              <a:rPr lang="zh-CN" altLang="en-US" smtClean="0"/>
              <a:t>2018/11/6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FEF5C73-468F-45FE-AA25-DC8B85A52576}" type="slidenum">
              <a:rPr lang="zh-CN" altLang="en-US" smtClean="0"/>
              <a:t>‹#›</a:t>
            </a:fld>
            <a:endParaRPr lang="zh-CN" altLang="en-US"/>
          </a:p>
        </p:txBody>
      </p:sp>
    </p:spTree>
    <p:extLst>
      <p:ext uri="{BB962C8B-B14F-4D97-AF65-F5344CB8AC3E}">
        <p14:creationId xmlns:p14="http://schemas.microsoft.com/office/powerpoint/2010/main" val="190806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5E6027A9-19D2-4355-A348-AA2ED36D8C4D}" type="datetimeFigureOut">
              <a:rPr lang="zh-CN" altLang="en-US" smtClean="0"/>
              <a:t>2018/11/6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FEF5C73-468F-45FE-AA25-DC8B85A52576}" type="slidenum">
              <a:rPr lang="zh-CN" altLang="en-US" smtClean="0"/>
              <a:t>‹#›</a:t>
            </a:fld>
            <a:endParaRPr lang="zh-CN" altLang="en-US"/>
          </a:p>
        </p:txBody>
      </p:sp>
    </p:spTree>
    <p:extLst>
      <p:ext uri="{BB962C8B-B14F-4D97-AF65-F5344CB8AC3E}">
        <p14:creationId xmlns:p14="http://schemas.microsoft.com/office/powerpoint/2010/main" val="4155610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6027A9-19D2-4355-A348-AA2ED36D8C4D}" type="datetimeFigureOut">
              <a:rPr lang="zh-CN" altLang="en-US" smtClean="0"/>
              <a:t>2018/11/6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EF5C73-468F-45FE-AA25-DC8B85A52576}" type="slidenum">
              <a:rPr lang="zh-CN" altLang="en-US" smtClean="0"/>
              <a:t>‹#›</a:t>
            </a:fld>
            <a:endParaRPr lang="zh-CN" altLang="en-US"/>
          </a:p>
        </p:txBody>
      </p:sp>
    </p:spTree>
    <p:extLst>
      <p:ext uri="{BB962C8B-B14F-4D97-AF65-F5344CB8AC3E}">
        <p14:creationId xmlns:p14="http://schemas.microsoft.com/office/powerpoint/2010/main" val="594870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38199" y="474133"/>
            <a:ext cx="10900719" cy="2246769"/>
          </a:xfrm>
          <a:prstGeom prst="rect">
            <a:avLst/>
          </a:prstGeom>
          <a:noFill/>
        </p:spPr>
        <p:txBody>
          <a:bodyPr wrap="square" rtlCol="0">
            <a:spAutoFit/>
          </a:bodyPr>
          <a:lstStyle/>
          <a:p>
            <a:r>
              <a:rPr lang="en-US" altLang="zh-CN" sz="2000" dirty="0" smtClean="0"/>
              <a:t>Chapter 14</a:t>
            </a:r>
          </a:p>
          <a:p>
            <a:endParaRPr lang="en-US" altLang="zh-CN" sz="2000" dirty="0" smtClean="0"/>
          </a:p>
          <a:p>
            <a:r>
              <a:rPr lang="en-US" altLang="zh-CN" sz="2000" u="sng" dirty="0" smtClean="0"/>
              <a:t>Clustering</a:t>
            </a:r>
          </a:p>
          <a:p>
            <a:r>
              <a:rPr lang="en-US" altLang="zh-CN" sz="2000" dirty="0" smtClean="0"/>
              <a:t>Unsupervised learning introduction</a:t>
            </a:r>
          </a:p>
          <a:p>
            <a:endParaRPr lang="en-US" altLang="zh-CN" sz="2000" dirty="0"/>
          </a:p>
          <a:p>
            <a:endParaRPr lang="en-US" altLang="zh-CN" sz="2000" dirty="0" smtClean="0"/>
          </a:p>
          <a:p>
            <a:r>
              <a:rPr lang="en-US" altLang="zh-CN" sz="2000" dirty="0" smtClean="0"/>
              <a:t>Where we learn form unlabeled data instead of label data.</a:t>
            </a:r>
          </a:p>
        </p:txBody>
      </p:sp>
    </p:spTree>
    <p:extLst>
      <p:ext uri="{BB962C8B-B14F-4D97-AF65-F5344CB8AC3E}">
        <p14:creationId xmlns:p14="http://schemas.microsoft.com/office/powerpoint/2010/main" val="5890823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38199" y="474133"/>
            <a:ext cx="10900719" cy="1323439"/>
          </a:xfrm>
          <a:prstGeom prst="rect">
            <a:avLst/>
          </a:prstGeom>
          <a:noFill/>
        </p:spPr>
        <p:txBody>
          <a:bodyPr wrap="square" rtlCol="0">
            <a:spAutoFit/>
          </a:bodyPr>
          <a:lstStyle/>
          <a:p>
            <a:r>
              <a:rPr lang="en-US" altLang="zh-CN" sz="2000" dirty="0" smtClean="0"/>
              <a:t>Chapter 14</a:t>
            </a:r>
          </a:p>
          <a:p>
            <a:endParaRPr lang="en-US" altLang="zh-CN" sz="2000" dirty="0" smtClean="0"/>
          </a:p>
          <a:p>
            <a:r>
              <a:rPr lang="en-US" altLang="zh-CN" sz="2000" u="sng" dirty="0" smtClean="0"/>
              <a:t>Clustering</a:t>
            </a:r>
          </a:p>
          <a:p>
            <a:r>
              <a:rPr lang="en-US" altLang="zh-CN" sz="2000" dirty="0" smtClean="0"/>
              <a:t>Optimization objective</a:t>
            </a:r>
          </a:p>
        </p:txBody>
      </p:sp>
    </p:spTree>
    <p:extLst>
      <p:ext uri="{BB962C8B-B14F-4D97-AF65-F5344CB8AC3E}">
        <p14:creationId xmlns:p14="http://schemas.microsoft.com/office/powerpoint/2010/main" val="21094566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38199" y="474133"/>
            <a:ext cx="10900719" cy="5324535"/>
          </a:xfrm>
          <a:prstGeom prst="rect">
            <a:avLst/>
          </a:prstGeom>
          <a:noFill/>
        </p:spPr>
        <p:txBody>
          <a:bodyPr wrap="square" rtlCol="0">
            <a:spAutoFit/>
          </a:bodyPr>
          <a:lstStyle/>
          <a:p>
            <a:r>
              <a:rPr lang="en-US" altLang="zh-CN" sz="2000" dirty="0" smtClean="0"/>
              <a:t>Chapter 14</a:t>
            </a:r>
          </a:p>
          <a:p>
            <a:r>
              <a:rPr lang="en-US" altLang="zh-CN" sz="2000" dirty="0" smtClean="0"/>
              <a:t>K denote totally # of clusters</a:t>
            </a:r>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r>
              <a:rPr lang="en-US" altLang="zh-CN" sz="2000" dirty="0" smtClean="0"/>
              <a:t>Distortion cost function or the distortion of the K-means algorithm</a:t>
            </a:r>
            <a:endParaRPr lang="en-US" altLang="zh-CN" sz="2000" dirty="0"/>
          </a:p>
        </p:txBody>
      </p:sp>
      <p:pic>
        <p:nvPicPr>
          <p:cNvPr id="3" name="图片 2"/>
          <p:cNvPicPr>
            <a:picLocks noChangeAspect="1"/>
          </p:cNvPicPr>
          <p:nvPr/>
        </p:nvPicPr>
        <p:blipFill>
          <a:blip r:embed="rId2"/>
          <a:stretch>
            <a:fillRect/>
          </a:stretch>
        </p:blipFill>
        <p:spPr>
          <a:xfrm>
            <a:off x="2169510" y="1182019"/>
            <a:ext cx="8238095" cy="4266667"/>
          </a:xfrm>
          <a:prstGeom prst="rect">
            <a:avLst/>
          </a:prstGeom>
        </p:spPr>
      </p:pic>
    </p:spTree>
    <p:extLst>
      <p:ext uri="{BB962C8B-B14F-4D97-AF65-F5344CB8AC3E}">
        <p14:creationId xmlns:p14="http://schemas.microsoft.com/office/powerpoint/2010/main" val="17516643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38199" y="474133"/>
            <a:ext cx="10857615" cy="6247864"/>
          </a:xfrm>
          <a:prstGeom prst="rect">
            <a:avLst/>
          </a:prstGeom>
          <a:noFill/>
        </p:spPr>
        <p:txBody>
          <a:bodyPr wrap="square" rtlCol="0">
            <a:spAutoFit/>
          </a:bodyPr>
          <a:lstStyle/>
          <a:p>
            <a:r>
              <a:rPr lang="en-US" altLang="zh-CN" sz="2000" dirty="0" smtClean="0"/>
              <a:t>Chapter 14</a:t>
            </a:r>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smtClean="0"/>
          </a:p>
          <a:p>
            <a:r>
              <a:rPr lang="en-US" altLang="zh-CN" sz="2000" dirty="0" smtClean="0"/>
              <a:t>What it does is that first minimizes J with respect to the variable C, and then minimize J with respect the variable mu and keeps on iterating.</a:t>
            </a:r>
          </a:p>
          <a:p>
            <a:r>
              <a:rPr lang="en-US" altLang="zh-CN" sz="2000" dirty="0" smtClean="0"/>
              <a:t>We can use that to debug K-means and help me show that K-means is converging, and that it’s running properly.</a:t>
            </a:r>
          </a:p>
        </p:txBody>
      </p:sp>
      <p:pic>
        <p:nvPicPr>
          <p:cNvPr id="2" name="图片 1"/>
          <p:cNvPicPr>
            <a:picLocks noChangeAspect="1"/>
          </p:cNvPicPr>
          <p:nvPr/>
        </p:nvPicPr>
        <p:blipFill>
          <a:blip r:embed="rId2"/>
          <a:stretch>
            <a:fillRect/>
          </a:stretch>
        </p:blipFill>
        <p:spPr>
          <a:xfrm>
            <a:off x="2374272" y="1133145"/>
            <a:ext cx="7828571" cy="4314286"/>
          </a:xfrm>
          <a:prstGeom prst="rect">
            <a:avLst/>
          </a:prstGeom>
        </p:spPr>
      </p:pic>
    </p:spTree>
    <p:extLst>
      <p:ext uri="{BB962C8B-B14F-4D97-AF65-F5344CB8AC3E}">
        <p14:creationId xmlns:p14="http://schemas.microsoft.com/office/powerpoint/2010/main" val="14542437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38199" y="474133"/>
            <a:ext cx="10900719" cy="3170099"/>
          </a:xfrm>
          <a:prstGeom prst="rect">
            <a:avLst/>
          </a:prstGeom>
          <a:noFill/>
        </p:spPr>
        <p:txBody>
          <a:bodyPr wrap="square" rtlCol="0">
            <a:spAutoFit/>
          </a:bodyPr>
          <a:lstStyle/>
          <a:p>
            <a:r>
              <a:rPr lang="en-US" altLang="zh-CN" sz="2000" dirty="0" smtClean="0"/>
              <a:t>Chapter 14</a:t>
            </a:r>
          </a:p>
          <a:p>
            <a:endParaRPr lang="en-US" altLang="zh-CN" sz="2000" dirty="0" smtClean="0"/>
          </a:p>
          <a:p>
            <a:r>
              <a:rPr lang="en-US" altLang="zh-CN" sz="2000" u="sng" dirty="0" smtClean="0"/>
              <a:t>Clustering</a:t>
            </a:r>
          </a:p>
          <a:p>
            <a:r>
              <a:rPr lang="en-US" altLang="zh-CN" sz="2000" dirty="0" smtClean="0"/>
              <a:t>Random</a:t>
            </a:r>
            <a:r>
              <a:rPr lang="en-US" altLang="zh-CN" sz="2000" dirty="0"/>
              <a:t> </a:t>
            </a:r>
            <a:r>
              <a:rPr lang="en-US" altLang="zh-CN" sz="2000" dirty="0" smtClean="0"/>
              <a:t>initialization</a:t>
            </a:r>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r>
              <a:rPr lang="en-US" altLang="zh-CN" sz="2000" dirty="0" smtClean="0"/>
              <a:t>How to make K-means avoid local optima as well.</a:t>
            </a:r>
          </a:p>
        </p:txBody>
      </p:sp>
    </p:spTree>
    <p:extLst>
      <p:ext uri="{BB962C8B-B14F-4D97-AF65-F5344CB8AC3E}">
        <p14:creationId xmlns:p14="http://schemas.microsoft.com/office/powerpoint/2010/main" val="33051620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38199" y="474133"/>
            <a:ext cx="10900719" cy="5632311"/>
          </a:xfrm>
          <a:prstGeom prst="rect">
            <a:avLst/>
          </a:prstGeom>
          <a:noFill/>
        </p:spPr>
        <p:txBody>
          <a:bodyPr wrap="square" rtlCol="0">
            <a:spAutoFit/>
          </a:bodyPr>
          <a:lstStyle/>
          <a:p>
            <a:r>
              <a:rPr lang="en-US" altLang="zh-CN" sz="2000" dirty="0" smtClean="0"/>
              <a:t>Chapter 14</a:t>
            </a:r>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r>
              <a:rPr lang="en-US" altLang="zh-CN" sz="2000" dirty="0" smtClean="0"/>
              <a:t>How to randomly initialize K cluster centroids</a:t>
            </a:r>
          </a:p>
        </p:txBody>
      </p:sp>
      <p:pic>
        <p:nvPicPr>
          <p:cNvPr id="2" name="图片 1"/>
          <p:cNvPicPr>
            <a:picLocks noChangeAspect="1"/>
          </p:cNvPicPr>
          <p:nvPr/>
        </p:nvPicPr>
        <p:blipFill>
          <a:blip r:embed="rId2"/>
          <a:stretch>
            <a:fillRect/>
          </a:stretch>
        </p:blipFill>
        <p:spPr>
          <a:xfrm>
            <a:off x="2383796" y="1123621"/>
            <a:ext cx="7809524" cy="4333333"/>
          </a:xfrm>
          <a:prstGeom prst="rect">
            <a:avLst/>
          </a:prstGeom>
        </p:spPr>
      </p:pic>
    </p:spTree>
    <p:extLst>
      <p:ext uri="{BB962C8B-B14F-4D97-AF65-F5344CB8AC3E}">
        <p14:creationId xmlns:p14="http://schemas.microsoft.com/office/powerpoint/2010/main" val="34090292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38199" y="474133"/>
            <a:ext cx="10900719" cy="6247864"/>
          </a:xfrm>
          <a:prstGeom prst="rect">
            <a:avLst/>
          </a:prstGeom>
          <a:noFill/>
        </p:spPr>
        <p:txBody>
          <a:bodyPr wrap="square" rtlCol="0">
            <a:spAutoFit/>
          </a:bodyPr>
          <a:lstStyle/>
          <a:p>
            <a:r>
              <a:rPr lang="en-US" altLang="zh-CN" sz="2000" dirty="0" smtClean="0"/>
              <a:t>Chapter 14</a:t>
            </a:r>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smtClean="0"/>
          </a:p>
          <a:p>
            <a:endParaRPr lang="en-US" altLang="zh-CN" sz="2000" dirty="0" smtClean="0"/>
          </a:p>
          <a:p>
            <a:r>
              <a:rPr lang="en-US" altLang="zh-CN" sz="2000" dirty="0" smtClean="0"/>
              <a:t>Depending on the random initialization, K-means can end up at different solutions</a:t>
            </a:r>
            <a:endParaRPr lang="en-US" altLang="zh-CN" sz="2000" dirty="0"/>
          </a:p>
          <a:p>
            <a:endParaRPr lang="en-US" altLang="zh-CN" sz="2000" dirty="0" smtClean="0"/>
          </a:p>
          <a:p>
            <a:endParaRPr lang="en-US" altLang="zh-CN" sz="2000" dirty="0"/>
          </a:p>
        </p:txBody>
      </p:sp>
      <p:pic>
        <p:nvPicPr>
          <p:cNvPr id="2" name="图片 1"/>
          <p:cNvPicPr>
            <a:picLocks noChangeAspect="1"/>
          </p:cNvPicPr>
          <p:nvPr/>
        </p:nvPicPr>
        <p:blipFill>
          <a:blip r:embed="rId2"/>
          <a:stretch>
            <a:fillRect/>
          </a:stretch>
        </p:blipFill>
        <p:spPr>
          <a:xfrm>
            <a:off x="2526653" y="1195050"/>
            <a:ext cx="7523809" cy="4190476"/>
          </a:xfrm>
          <a:prstGeom prst="rect">
            <a:avLst/>
          </a:prstGeom>
        </p:spPr>
      </p:pic>
    </p:spTree>
    <p:extLst>
      <p:ext uri="{BB962C8B-B14F-4D97-AF65-F5344CB8AC3E}">
        <p14:creationId xmlns:p14="http://schemas.microsoft.com/office/powerpoint/2010/main" val="40635411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38199" y="474133"/>
            <a:ext cx="10900719" cy="6247864"/>
          </a:xfrm>
          <a:prstGeom prst="rect">
            <a:avLst/>
          </a:prstGeom>
          <a:noFill/>
        </p:spPr>
        <p:txBody>
          <a:bodyPr wrap="square" rtlCol="0">
            <a:spAutoFit/>
          </a:bodyPr>
          <a:lstStyle/>
          <a:p>
            <a:r>
              <a:rPr lang="en-US" altLang="zh-CN" sz="2000" dirty="0" smtClean="0"/>
              <a:t>Chapter 14</a:t>
            </a:r>
          </a:p>
          <a:p>
            <a:r>
              <a:rPr lang="en-US" altLang="zh-CN" sz="2000" dirty="0" smtClean="0"/>
              <a:t>K-means can actually end up at local optima.</a:t>
            </a:r>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r>
              <a:rPr lang="en-US" altLang="zh-CN" sz="2000" dirty="0" smtClean="0"/>
              <a:t>Both the example here on the lower right correspond to different local optima of K-means.</a:t>
            </a:r>
          </a:p>
          <a:p>
            <a:r>
              <a:rPr lang="en-US" altLang="zh-CN" sz="2000" dirty="0" smtClean="0"/>
              <a:t>What these local optima correspond to is really solution where K-means has gotten stuck to the local optima and bot do a very good job minimizing this distortion function J.</a:t>
            </a:r>
          </a:p>
        </p:txBody>
      </p:sp>
      <p:pic>
        <p:nvPicPr>
          <p:cNvPr id="2" name="图片 1"/>
          <p:cNvPicPr>
            <a:picLocks noChangeAspect="1"/>
          </p:cNvPicPr>
          <p:nvPr/>
        </p:nvPicPr>
        <p:blipFill>
          <a:blip r:embed="rId2"/>
          <a:stretch>
            <a:fillRect/>
          </a:stretch>
        </p:blipFill>
        <p:spPr>
          <a:xfrm>
            <a:off x="2455224" y="1323571"/>
            <a:ext cx="7666667" cy="4428571"/>
          </a:xfrm>
          <a:prstGeom prst="rect">
            <a:avLst/>
          </a:prstGeom>
        </p:spPr>
      </p:pic>
    </p:spTree>
    <p:extLst>
      <p:ext uri="{BB962C8B-B14F-4D97-AF65-F5344CB8AC3E}">
        <p14:creationId xmlns:p14="http://schemas.microsoft.com/office/powerpoint/2010/main" val="33876361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38199" y="474133"/>
            <a:ext cx="10900719" cy="5016758"/>
          </a:xfrm>
          <a:prstGeom prst="rect">
            <a:avLst/>
          </a:prstGeom>
          <a:noFill/>
        </p:spPr>
        <p:txBody>
          <a:bodyPr wrap="square" rtlCol="0">
            <a:spAutoFit/>
          </a:bodyPr>
          <a:lstStyle/>
          <a:p>
            <a:r>
              <a:rPr lang="en-US" altLang="zh-CN" sz="2000" dirty="0" smtClean="0"/>
              <a:t>Chapter 14</a:t>
            </a:r>
          </a:p>
          <a:p>
            <a:r>
              <a:rPr lang="en-US" altLang="zh-CN" sz="2000" dirty="0" smtClean="0"/>
              <a:t>Fairly typical number of times to run K-means would be something from 50 up to may be 1000.</a:t>
            </a:r>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a:p>
        </p:txBody>
      </p:sp>
      <p:pic>
        <p:nvPicPr>
          <p:cNvPr id="2" name="图片 1"/>
          <p:cNvPicPr>
            <a:picLocks noChangeAspect="1"/>
          </p:cNvPicPr>
          <p:nvPr/>
        </p:nvPicPr>
        <p:blipFill>
          <a:blip r:embed="rId2"/>
          <a:stretch>
            <a:fillRect/>
          </a:stretch>
        </p:blipFill>
        <p:spPr>
          <a:xfrm>
            <a:off x="2262666" y="1573904"/>
            <a:ext cx="7666667" cy="4238095"/>
          </a:xfrm>
          <a:prstGeom prst="rect">
            <a:avLst/>
          </a:prstGeom>
        </p:spPr>
      </p:pic>
    </p:spTree>
    <p:extLst>
      <p:ext uri="{BB962C8B-B14F-4D97-AF65-F5344CB8AC3E}">
        <p14:creationId xmlns:p14="http://schemas.microsoft.com/office/powerpoint/2010/main" val="40770657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38199" y="474133"/>
            <a:ext cx="10900719" cy="5940088"/>
          </a:xfrm>
          <a:prstGeom prst="rect">
            <a:avLst/>
          </a:prstGeom>
          <a:noFill/>
        </p:spPr>
        <p:txBody>
          <a:bodyPr wrap="square" rtlCol="0">
            <a:spAutoFit/>
          </a:bodyPr>
          <a:lstStyle/>
          <a:p>
            <a:r>
              <a:rPr lang="en-US" altLang="zh-CN" sz="2000" dirty="0" smtClean="0"/>
              <a:t>Chapter 14</a:t>
            </a:r>
          </a:p>
          <a:p>
            <a:endParaRPr lang="en-US" altLang="zh-CN" sz="2000" dirty="0"/>
          </a:p>
          <a:p>
            <a:endParaRPr lang="en-US" altLang="zh-CN" sz="2000" dirty="0" smtClean="0"/>
          </a:p>
          <a:p>
            <a:r>
              <a:rPr lang="en-US" altLang="zh-CN" sz="2000" dirty="0"/>
              <a:t>If K is very large, so if K is much greater than 10. Certainly if you were trying to find hundreds of clusters, then having multiple random initializations is less likely to make a huge difference and there is a much higher chance that your first random ionization will give you a pretty descent solution already and doing multiple random initializations will probably give you a slight better solution but maybe not that much.</a:t>
            </a:r>
          </a:p>
          <a:p>
            <a:endParaRPr lang="en-US" altLang="zh-CN" sz="2000" dirty="0" smtClean="0"/>
          </a:p>
          <a:p>
            <a:endParaRPr lang="en-US" altLang="zh-CN" sz="2000" dirty="0" smtClean="0"/>
          </a:p>
          <a:p>
            <a:endParaRPr lang="en-US" altLang="zh-CN" sz="2000" dirty="0"/>
          </a:p>
          <a:p>
            <a:endParaRPr lang="en-US" altLang="zh-CN" sz="2000" dirty="0" smtClean="0"/>
          </a:p>
          <a:p>
            <a:endParaRPr lang="en-US" altLang="zh-CN" sz="2000" dirty="0"/>
          </a:p>
          <a:p>
            <a:r>
              <a:rPr lang="en-US" altLang="zh-CN" sz="2000" dirty="0" smtClean="0"/>
              <a:t>In the regime of where you have a relatively small number of clusters, especially if you have, maybe 2 or 3 or 4 clusters that random initialization could make a huge difference in term of making sure you do a good job minimizing the distortion function and giving you a good clustering.</a:t>
            </a:r>
          </a:p>
          <a:p>
            <a:endParaRPr lang="en-US" altLang="zh-CN" sz="2000" dirty="0"/>
          </a:p>
          <a:p>
            <a:r>
              <a:rPr lang="en-US" altLang="zh-CN" sz="2000" dirty="0" smtClean="0"/>
              <a:t>Maybe 5,6,7 clusters</a:t>
            </a:r>
          </a:p>
        </p:txBody>
      </p:sp>
    </p:spTree>
    <p:extLst>
      <p:ext uri="{BB962C8B-B14F-4D97-AF65-F5344CB8AC3E}">
        <p14:creationId xmlns:p14="http://schemas.microsoft.com/office/powerpoint/2010/main" val="17688589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38199" y="474133"/>
            <a:ext cx="10900719" cy="2862322"/>
          </a:xfrm>
          <a:prstGeom prst="rect">
            <a:avLst/>
          </a:prstGeom>
          <a:noFill/>
        </p:spPr>
        <p:txBody>
          <a:bodyPr wrap="square" rtlCol="0">
            <a:spAutoFit/>
          </a:bodyPr>
          <a:lstStyle/>
          <a:p>
            <a:r>
              <a:rPr lang="en-US" altLang="zh-CN" sz="2000" dirty="0" smtClean="0"/>
              <a:t>Chapter 14</a:t>
            </a:r>
          </a:p>
          <a:p>
            <a:endParaRPr lang="en-US" altLang="zh-CN" sz="2000" dirty="0" smtClean="0"/>
          </a:p>
          <a:p>
            <a:r>
              <a:rPr lang="en-US" altLang="zh-CN" sz="2000" u="sng" dirty="0" smtClean="0"/>
              <a:t>Clustering</a:t>
            </a:r>
          </a:p>
          <a:p>
            <a:r>
              <a:rPr lang="en-US" altLang="zh-CN" sz="2000" dirty="0" smtClean="0"/>
              <a:t>Choosing the number of </a:t>
            </a:r>
            <a:r>
              <a:rPr lang="en-US" altLang="zh-CN" sz="2000" dirty="0" smtClean="0"/>
              <a:t>clusters</a:t>
            </a:r>
          </a:p>
          <a:p>
            <a:endParaRPr lang="en-US" altLang="zh-CN" sz="2000" dirty="0"/>
          </a:p>
          <a:p>
            <a:endParaRPr lang="en-US" altLang="zh-CN" sz="2000" dirty="0" smtClean="0"/>
          </a:p>
          <a:p>
            <a:endParaRPr lang="en-US" altLang="zh-CN" sz="2000" dirty="0"/>
          </a:p>
          <a:p>
            <a:endParaRPr lang="en-US" altLang="zh-CN" sz="2000" dirty="0"/>
          </a:p>
          <a:p>
            <a:r>
              <a:rPr lang="en-US" altLang="zh-CN" sz="2000" dirty="0" smtClean="0"/>
              <a:t>Although, the most common thing is actually to choose the number of the clusters by hand.</a:t>
            </a:r>
            <a:endParaRPr lang="en-US" altLang="zh-CN" sz="2000" dirty="0" smtClean="0"/>
          </a:p>
        </p:txBody>
      </p:sp>
    </p:spTree>
    <p:extLst>
      <p:ext uri="{BB962C8B-B14F-4D97-AF65-F5344CB8AC3E}">
        <p14:creationId xmlns:p14="http://schemas.microsoft.com/office/powerpoint/2010/main" val="25090563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38199" y="474133"/>
            <a:ext cx="10900719" cy="1015663"/>
          </a:xfrm>
          <a:prstGeom prst="rect">
            <a:avLst/>
          </a:prstGeom>
          <a:noFill/>
        </p:spPr>
        <p:txBody>
          <a:bodyPr wrap="square" rtlCol="0">
            <a:spAutoFit/>
          </a:bodyPr>
          <a:lstStyle/>
          <a:p>
            <a:r>
              <a:rPr lang="en-US" altLang="zh-CN" sz="2000" dirty="0" smtClean="0"/>
              <a:t>Chapter 14</a:t>
            </a:r>
          </a:p>
          <a:p>
            <a:endParaRPr lang="en-US" altLang="zh-CN" sz="2000" dirty="0" smtClean="0"/>
          </a:p>
          <a:p>
            <a:endParaRPr lang="en-US" altLang="zh-CN" sz="2000" dirty="0" smtClean="0"/>
          </a:p>
        </p:txBody>
      </p:sp>
      <p:pic>
        <p:nvPicPr>
          <p:cNvPr id="2" name="图片 1"/>
          <p:cNvPicPr>
            <a:picLocks noChangeAspect="1"/>
          </p:cNvPicPr>
          <p:nvPr/>
        </p:nvPicPr>
        <p:blipFill>
          <a:blip r:embed="rId2"/>
          <a:stretch>
            <a:fillRect/>
          </a:stretch>
        </p:blipFill>
        <p:spPr>
          <a:xfrm>
            <a:off x="1859986" y="1489796"/>
            <a:ext cx="8857143" cy="4619048"/>
          </a:xfrm>
          <a:prstGeom prst="rect">
            <a:avLst/>
          </a:prstGeom>
        </p:spPr>
      </p:pic>
      <p:pic>
        <p:nvPicPr>
          <p:cNvPr id="3" name="图片 2"/>
          <p:cNvPicPr>
            <a:picLocks noChangeAspect="1"/>
          </p:cNvPicPr>
          <p:nvPr/>
        </p:nvPicPr>
        <p:blipFill>
          <a:blip r:embed="rId2"/>
          <a:stretch>
            <a:fillRect/>
          </a:stretch>
        </p:blipFill>
        <p:spPr>
          <a:xfrm>
            <a:off x="1667428" y="1119476"/>
            <a:ext cx="8857143" cy="4619048"/>
          </a:xfrm>
          <a:prstGeom prst="rect">
            <a:avLst/>
          </a:prstGeom>
        </p:spPr>
      </p:pic>
    </p:spTree>
    <p:extLst>
      <p:ext uri="{BB962C8B-B14F-4D97-AF65-F5344CB8AC3E}">
        <p14:creationId xmlns:p14="http://schemas.microsoft.com/office/powerpoint/2010/main" val="19814485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38199" y="474133"/>
            <a:ext cx="10900719" cy="400110"/>
          </a:xfrm>
          <a:prstGeom prst="rect">
            <a:avLst/>
          </a:prstGeom>
          <a:noFill/>
        </p:spPr>
        <p:txBody>
          <a:bodyPr wrap="square" rtlCol="0">
            <a:spAutoFit/>
          </a:bodyPr>
          <a:lstStyle/>
          <a:p>
            <a:r>
              <a:rPr lang="en-US" altLang="zh-CN" sz="2000" dirty="0" smtClean="0"/>
              <a:t>Chapter 14</a:t>
            </a:r>
          </a:p>
        </p:txBody>
      </p:sp>
      <p:pic>
        <p:nvPicPr>
          <p:cNvPr id="2" name="图片 1"/>
          <p:cNvPicPr>
            <a:picLocks noChangeAspect="1"/>
          </p:cNvPicPr>
          <p:nvPr/>
        </p:nvPicPr>
        <p:blipFill>
          <a:blip r:embed="rId2"/>
          <a:stretch>
            <a:fillRect/>
          </a:stretch>
        </p:blipFill>
        <p:spPr>
          <a:xfrm>
            <a:off x="2398082" y="874243"/>
            <a:ext cx="7780952" cy="4876190"/>
          </a:xfrm>
          <a:prstGeom prst="rect">
            <a:avLst/>
          </a:prstGeom>
        </p:spPr>
      </p:pic>
    </p:spTree>
    <p:extLst>
      <p:ext uri="{BB962C8B-B14F-4D97-AF65-F5344CB8AC3E}">
        <p14:creationId xmlns:p14="http://schemas.microsoft.com/office/powerpoint/2010/main" val="37267708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38199" y="474133"/>
            <a:ext cx="10900719" cy="400110"/>
          </a:xfrm>
          <a:prstGeom prst="rect">
            <a:avLst/>
          </a:prstGeom>
          <a:noFill/>
        </p:spPr>
        <p:txBody>
          <a:bodyPr wrap="square" rtlCol="0">
            <a:spAutoFit/>
          </a:bodyPr>
          <a:lstStyle/>
          <a:p>
            <a:r>
              <a:rPr lang="en-US" altLang="zh-CN" sz="2000" dirty="0" smtClean="0"/>
              <a:t>Chapter 14</a:t>
            </a:r>
          </a:p>
        </p:txBody>
      </p:sp>
      <p:pic>
        <p:nvPicPr>
          <p:cNvPr id="2" name="图片 1"/>
          <p:cNvPicPr>
            <a:picLocks noChangeAspect="1"/>
          </p:cNvPicPr>
          <p:nvPr/>
        </p:nvPicPr>
        <p:blipFill>
          <a:blip r:embed="rId2"/>
          <a:stretch>
            <a:fillRect/>
          </a:stretch>
        </p:blipFill>
        <p:spPr>
          <a:xfrm>
            <a:off x="2512367" y="874243"/>
            <a:ext cx="7552381" cy="4800000"/>
          </a:xfrm>
          <a:prstGeom prst="rect">
            <a:avLst/>
          </a:prstGeom>
        </p:spPr>
      </p:pic>
    </p:spTree>
    <p:extLst>
      <p:ext uri="{BB962C8B-B14F-4D97-AF65-F5344CB8AC3E}">
        <p14:creationId xmlns:p14="http://schemas.microsoft.com/office/powerpoint/2010/main" val="18143241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38197" y="474132"/>
            <a:ext cx="10900719" cy="6247864"/>
          </a:xfrm>
          <a:prstGeom prst="rect">
            <a:avLst/>
          </a:prstGeom>
          <a:noFill/>
        </p:spPr>
        <p:txBody>
          <a:bodyPr wrap="square" rtlCol="0">
            <a:spAutoFit/>
          </a:bodyPr>
          <a:lstStyle/>
          <a:p>
            <a:r>
              <a:rPr lang="en-US" altLang="zh-CN" sz="2000" dirty="0" smtClean="0"/>
              <a:t>Chapter </a:t>
            </a:r>
            <a:r>
              <a:rPr lang="en-US" altLang="zh-CN" sz="2000" dirty="0" smtClean="0"/>
              <a:t>14</a:t>
            </a:r>
          </a:p>
          <a:p>
            <a:r>
              <a:rPr lang="en-US" altLang="zh-CN" sz="2000" dirty="0" smtClean="0"/>
              <a:t>What we’re going to do is vary K, which is the total number of clusters.</a:t>
            </a:r>
          </a:p>
          <a:p>
            <a:r>
              <a:rPr lang="en-US" altLang="zh-CN" sz="2000" dirty="0" smtClean="0"/>
              <a:t> </a:t>
            </a:r>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r>
              <a:rPr lang="en-US" altLang="zh-CN" sz="2000" dirty="0" smtClean="0"/>
              <a:t>Quick summary of the elbow method is that is worth the shot but I wouldn’t necessarily have a very high expectation of it working for any particular problem.  </a:t>
            </a:r>
            <a:endParaRPr lang="en-US" altLang="zh-CN" sz="2000" dirty="0"/>
          </a:p>
          <a:p>
            <a:endParaRPr lang="en-US" altLang="zh-CN" sz="2000" dirty="0" smtClean="0"/>
          </a:p>
        </p:txBody>
      </p:sp>
      <p:pic>
        <p:nvPicPr>
          <p:cNvPr id="3" name="图片 2"/>
          <p:cNvPicPr>
            <a:picLocks noChangeAspect="1"/>
          </p:cNvPicPr>
          <p:nvPr/>
        </p:nvPicPr>
        <p:blipFill>
          <a:blip r:embed="rId2"/>
          <a:stretch>
            <a:fillRect/>
          </a:stretch>
        </p:blipFill>
        <p:spPr>
          <a:xfrm>
            <a:off x="2417129" y="1382272"/>
            <a:ext cx="7742857" cy="4123809"/>
          </a:xfrm>
          <a:prstGeom prst="rect">
            <a:avLst/>
          </a:prstGeom>
        </p:spPr>
      </p:pic>
    </p:spTree>
    <p:extLst>
      <p:ext uri="{BB962C8B-B14F-4D97-AF65-F5344CB8AC3E}">
        <p14:creationId xmlns:p14="http://schemas.microsoft.com/office/powerpoint/2010/main" val="39674000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38199" y="474133"/>
            <a:ext cx="10900719" cy="6247864"/>
          </a:xfrm>
          <a:prstGeom prst="rect">
            <a:avLst/>
          </a:prstGeom>
          <a:noFill/>
        </p:spPr>
        <p:txBody>
          <a:bodyPr wrap="square" rtlCol="0">
            <a:spAutoFit/>
          </a:bodyPr>
          <a:lstStyle/>
          <a:p>
            <a:r>
              <a:rPr lang="en-US" altLang="zh-CN" sz="2000" dirty="0" smtClean="0"/>
              <a:t>Chapter </a:t>
            </a:r>
            <a:r>
              <a:rPr lang="en-US" altLang="zh-CN" sz="2000" dirty="0" smtClean="0"/>
              <a:t>14</a:t>
            </a:r>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r>
              <a:rPr lang="en-US" altLang="zh-CN" sz="2000" dirty="0" smtClean="0"/>
              <a:t>And the T-shirt selling business, that might give you a way to decide, between three clusters versus five cluster.</a:t>
            </a:r>
          </a:p>
          <a:p>
            <a:r>
              <a:rPr lang="en-US" altLang="zh-CN" sz="2000" dirty="0" smtClean="0"/>
              <a:t>…you could also, again use the evaluation metric of image compression to choose the number of clusters K.</a:t>
            </a:r>
            <a:endParaRPr lang="en-US" altLang="zh-CN" sz="2000" dirty="0" smtClean="0"/>
          </a:p>
        </p:txBody>
      </p:sp>
      <p:pic>
        <p:nvPicPr>
          <p:cNvPr id="3" name="图片 2"/>
          <p:cNvPicPr>
            <a:picLocks noChangeAspect="1"/>
          </p:cNvPicPr>
          <p:nvPr/>
        </p:nvPicPr>
        <p:blipFill>
          <a:blip r:embed="rId2"/>
          <a:stretch>
            <a:fillRect/>
          </a:stretch>
        </p:blipFill>
        <p:spPr>
          <a:xfrm>
            <a:off x="2431415" y="1040498"/>
            <a:ext cx="7714286" cy="4152381"/>
          </a:xfrm>
          <a:prstGeom prst="rect">
            <a:avLst/>
          </a:prstGeom>
        </p:spPr>
      </p:pic>
    </p:spTree>
    <p:extLst>
      <p:ext uri="{BB962C8B-B14F-4D97-AF65-F5344CB8AC3E}">
        <p14:creationId xmlns:p14="http://schemas.microsoft.com/office/powerpoint/2010/main" val="32558312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38199" y="474133"/>
            <a:ext cx="10900719" cy="2862322"/>
          </a:xfrm>
          <a:prstGeom prst="rect">
            <a:avLst/>
          </a:prstGeom>
          <a:noFill/>
        </p:spPr>
        <p:txBody>
          <a:bodyPr wrap="square" rtlCol="0">
            <a:spAutoFit/>
          </a:bodyPr>
          <a:lstStyle/>
          <a:p>
            <a:r>
              <a:rPr lang="en-US" altLang="zh-CN" sz="2000" dirty="0" smtClean="0"/>
              <a:t>Chapter </a:t>
            </a:r>
            <a:r>
              <a:rPr lang="en-US" altLang="zh-CN" sz="2000" dirty="0" smtClean="0"/>
              <a:t>14</a:t>
            </a:r>
          </a:p>
          <a:p>
            <a:endParaRPr lang="en-US" altLang="zh-CN" sz="2000" dirty="0"/>
          </a:p>
          <a:p>
            <a:r>
              <a:rPr lang="en-US" altLang="zh-CN" sz="2000" dirty="0" smtClean="0"/>
              <a:t>Summary.</a:t>
            </a:r>
          </a:p>
          <a:p>
            <a:endParaRPr lang="en-US" altLang="zh-CN" sz="2000" dirty="0"/>
          </a:p>
          <a:p>
            <a:r>
              <a:rPr lang="en-US" altLang="zh-CN" sz="2000" dirty="0" smtClean="0"/>
              <a:t>For the most part, the number of clusters K is still chosen by hand by human input or human insight. One way to try to do is to use the Elbow Method, but I wouldn’t always expect that to work well, but I think the better way to think about how to choose the number of clusters is to ask, for what purpose are you running K-means ? And then to think, what is number of clusters K that serves that whatever later purpose that you actually run the K-means for.</a:t>
            </a:r>
            <a:endParaRPr lang="en-US" altLang="zh-CN" sz="2000" dirty="0" smtClean="0"/>
          </a:p>
        </p:txBody>
      </p:sp>
    </p:spTree>
    <p:extLst>
      <p:ext uri="{BB962C8B-B14F-4D97-AF65-F5344CB8AC3E}">
        <p14:creationId xmlns:p14="http://schemas.microsoft.com/office/powerpoint/2010/main" val="10109902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38199" y="474133"/>
            <a:ext cx="10900719" cy="400110"/>
          </a:xfrm>
          <a:prstGeom prst="rect">
            <a:avLst/>
          </a:prstGeom>
          <a:noFill/>
        </p:spPr>
        <p:txBody>
          <a:bodyPr wrap="square" rtlCol="0">
            <a:spAutoFit/>
          </a:bodyPr>
          <a:lstStyle/>
          <a:p>
            <a:r>
              <a:rPr lang="en-US" altLang="zh-CN" sz="2000" dirty="0" smtClean="0"/>
              <a:t>Chapter 14</a:t>
            </a:r>
          </a:p>
        </p:txBody>
      </p:sp>
      <p:pic>
        <p:nvPicPr>
          <p:cNvPr id="2" name="图片 1"/>
          <p:cNvPicPr>
            <a:picLocks noChangeAspect="1"/>
          </p:cNvPicPr>
          <p:nvPr/>
        </p:nvPicPr>
        <p:blipFill>
          <a:blip r:embed="rId2"/>
          <a:stretch>
            <a:fillRect/>
          </a:stretch>
        </p:blipFill>
        <p:spPr>
          <a:xfrm>
            <a:off x="2002844" y="1154617"/>
            <a:ext cx="8571428" cy="4647619"/>
          </a:xfrm>
          <a:prstGeom prst="rect">
            <a:avLst/>
          </a:prstGeom>
        </p:spPr>
      </p:pic>
    </p:spTree>
    <p:extLst>
      <p:ext uri="{BB962C8B-B14F-4D97-AF65-F5344CB8AC3E}">
        <p14:creationId xmlns:p14="http://schemas.microsoft.com/office/powerpoint/2010/main" val="1845988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38199" y="474133"/>
            <a:ext cx="10900719" cy="400110"/>
          </a:xfrm>
          <a:prstGeom prst="rect">
            <a:avLst/>
          </a:prstGeom>
          <a:noFill/>
        </p:spPr>
        <p:txBody>
          <a:bodyPr wrap="square" rtlCol="0">
            <a:spAutoFit/>
          </a:bodyPr>
          <a:lstStyle/>
          <a:p>
            <a:r>
              <a:rPr lang="en-US" altLang="zh-CN" sz="2000" dirty="0" smtClean="0"/>
              <a:t>Chapter 14</a:t>
            </a:r>
          </a:p>
        </p:txBody>
      </p:sp>
      <p:pic>
        <p:nvPicPr>
          <p:cNvPr id="2" name="图片 1"/>
          <p:cNvPicPr>
            <a:picLocks noChangeAspect="1"/>
          </p:cNvPicPr>
          <p:nvPr/>
        </p:nvPicPr>
        <p:blipFill>
          <a:blip r:embed="rId2"/>
          <a:stretch>
            <a:fillRect/>
          </a:stretch>
        </p:blipFill>
        <p:spPr>
          <a:xfrm>
            <a:off x="2164748" y="1213568"/>
            <a:ext cx="8247619" cy="4628571"/>
          </a:xfrm>
          <a:prstGeom prst="rect">
            <a:avLst/>
          </a:prstGeom>
        </p:spPr>
      </p:pic>
    </p:spTree>
    <p:extLst>
      <p:ext uri="{BB962C8B-B14F-4D97-AF65-F5344CB8AC3E}">
        <p14:creationId xmlns:p14="http://schemas.microsoft.com/office/powerpoint/2010/main" val="20130416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38199" y="474133"/>
            <a:ext cx="10900719" cy="3477875"/>
          </a:xfrm>
          <a:prstGeom prst="rect">
            <a:avLst/>
          </a:prstGeom>
          <a:noFill/>
        </p:spPr>
        <p:txBody>
          <a:bodyPr wrap="square" rtlCol="0">
            <a:spAutoFit/>
          </a:bodyPr>
          <a:lstStyle/>
          <a:p>
            <a:r>
              <a:rPr lang="en-US" altLang="zh-CN" sz="2000" dirty="0" smtClean="0"/>
              <a:t>Chapter 14</a:t>
            </a:r>
          </a:p>
          <a:p>
            <a:endParaRPr lang="en-US" altLang="zh-CN" sz="2000" dirty="0" smtClean="0"/>
          </a:p>
          <a:p>
            <a:r>
              <a:rPr lang="en-US" altLang="zh-CN" sz="2000" u="sng" dirty="0" smtClean="0"/>
              <a:t>Clustering</a:t>
            </a:r>
          </a:p>
          <a:p>
            <a:r>
              <a:rPr lang="en-US" altLang="zh-CN" sz="2000" dirty="0" smtClean="0"/>
              <a:t>K-means algorithm</a:t>
            </a:r>
          </a:p>
          <a:p>
            <a:endParaRPr lang="en-US" altLang="zh-CN" sz="2000" dirty="0"/>
          </a:p>
          <a:p>
            <a:endParaRPr lang="en-US" altLang="zh-CN" sz="2000" dirty="0" smtClean="0"/>
          </a:p>
          <a:p>
            <a:r>
              <a:rPr lang="en-US" altLang="zh-CN" sz="2000" dirty="0" smtClean="0"/>
              <a:t>In the clustering problem, we are given an unlabeled data set, and we would like to have an algorithm automatically group the data into coherent subsets, or into coherent clusters for us.</a:t>
            </a:r>
          </a:p>
          <a:p>
            <a:endParaRPr lang="en-US" altLang="zh-CN" sz="2000" dirty="0"/>
          </a:p>
          <a:p>
            <a:r>
              <a:rPr lang="en-US" altLang="zh-CN" sz="2000" dirty="0" smtClean="0"/>
              <a:t>The K-means algorithm is by far the most popular, by far the most widely used clustering algorithm.</a:t>
            </a:r>
          </a:p>
        </p:txBody>
      </p:sp>
    </p:spTree>
    <p:extLst>
      <p:ext uri="{BB962C8B-B14F-4D97-AF65-F5344CB8AC3E}">
        <p14:creationId xmlns:p14="http://schemas.microsoft.com/office/powerpoint/2010/main" val="29822566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stretch>
            <a:fillRect/>
          </a:stretch>
        </p:blipFill>
        <p:spPr>
          <a:xfrm>
            <a:off x="4492869" y="4189631"/>
            <a:ext cx="3396711" cy="2535821"/>
          </a:xfrm>
          <a:prstGeom prst="rect">
            <a:avLst/>
          </a:prstGeom>
        </p:spPr>
      </p:pic>
      <p:pic>
        <p:nvPicPr>
          <p:cNvPr id="6" name="图片 5"/>
          <p:cNvPicPr>
            <a:picLocks noChangeAspect="1"/>
          </p:cNvPicPr>
          <p:nvPr/>
        </p:nvPicPr>
        <p:blipFill>
          <a:blip r:embed="rId3"/>
          <a:stretch>
            <a:fillRect/>
          </a:stretch>
        </p:blipFill>
        <p:spPr>
          <a:xfrm>
            <a:off x="969666" y="4189631"/>
            <a:ext cx="3289301" cy="2515969"/>
          </a:xfrm>
          <a:prstGeom prst="rect">
            <a:avLst/>
          </a:prstGeom>
        </p:spPr>
      </p:pic>
      <p:pic>
        <p:nvPicPr>
          <p:cNvPr id="5" name="图片 4"/>
          <p:cNvPicPr>
            <a:picLocks noChangeAspect="1"/>
          </p:cNvPicPr>
          <p:nvPr/>
        </p:nvPicPr>
        <p:blipFill>
          <a:blip r:embed="rId4"/>
          <a:stretch>
            <a:fillRect/>
          </a:stretch>
        </p:blipFill>
        <p:spPr>
          <a:xfrm>
            <a:off x="8041980" y="1328839"/>
            <a:ext cx="3656840" cy="2748891"/>
          </a:xfrm>
          <a:prstGeom prst="rect">
            <a:avLst/>
          </a:prstGeom>
        </p:spPr>
      </p:pic>
      <p:pic>
        <p:nvPicPr>
          <p:cNvPr id="3" name="图片 2"/>
          <p:cNvPicPr>
            <a:picLocks noChangeAspect="1"/>
          </p:cNvPicPr>
          <p:nvPr/>
        </p:nvPicPr>
        <p:blipFill>
          <a:blip r:embed="rId5"/>
          <a:stretch>
            <a:fillRect/>
          </a:stretch>
        </p:blipFill>
        <p:spPr>
          <a:xfrm>
            <a:off x="4411367" y="1319784"/>
            <a:ext cx="3478213" cy="2757946"/>
          </a:xfrm>
          <a:prstGeom prst="rect">
            <a:avLst/>
          </a:prstGeom>
        </p:spPr>
      </p:pic>
      <p:pic>
        <p:nvPicPr>
          <p:cNvPr id="2" name="图片 1"/>
          <p:cNvPicPr>
            <a:picLocks noChangeAspect="1"/>
          </p:cNvPicPr>
          <p:nvPr/>
        </p:nvPicPr>
        <p:blipFill>
          <a:blip r:embed="rId6"/>
          <a:stretch>
            <a:fillRect/>
          </a:stretch>
        </p:blipFill>
        <p:spPr>
          <a:xfrm>
            <a:off x="838199" y="1489796"/>
            <a:ext cx="3420768" cy="2587934"/>
          </a:xfrm>
          <a:prstGeom prst="rect">
            <a:avLst/>
          </a:prstGeom>
        </p:spPr>
      </p:pic>
      <p:sp>
        <p:nvSpPr>
          <p:cNvPr id="4" name="文本框 3"/>
          <p:cNvSpPr txBox="1"/>
          <p:nvPr/>
        </p:nvSpPr>
        <p:spPr>
          <a:xfrm>
            <a:off x="838199" y="474133"/>
            <a:ext cx="10900719" cy="5016758"/>
          </a:xfrm>
          <a:prstGeom prst="rect">
            <a:avLst/>
          </a:prstGeom>
          <a:noFill/>
        </p:spPr>
        <p:txBody>
          <a:bodyPr wrap="square" rtlCol="0">
            <a:spAutoFit/>
          </a:bodyPr>
          <a:lstStyle/>
          <a:p>
            <a:r>
              <a:rPr lang="en-US" altLang="zh-CN" sz="2000" dirty="0" smtClean="0"/>
              <a:t>Chapter 14</a:t>
            </a:r>
          </a:p>
          <a:p>
            <a:r>
              <a:rPr lang="en-US" altLang="zh-CN" sz="2000" dirty="0" smtClean="0"/>
              <a:t>K-Means is an iterative algorithm and it does two things. First is a cluster assignment step, and second is a move centroid step.</a:t>
            </a:r>
          </a:p>
          <a:p>
            <a:endParaRPr lang="en-US" altLang="zh-CN" sz="2000" dirty="0" smtClean="0"/>
          </a:p>
          <a:p>
            <a:r>
              <a:rPr lang="en-US" altLang="zh-CN" sz="2000" dirty="0" smtClean="0"/>
              <a:t>    color                                   </a:t>
            </a:r>
          </a:p>
          <a:p>
            <a:r>
              <a:rPr lang="en-US" altLang="zh-CN" sz="2000" dirty="0"/>
              <a:t> </a:t>
            </a:r>
            <a:r>
              <a:rPr lang="en-US" altLang="zh-CN" sz="2000" dirty="0" smtClean="0"/>
              <a:t>                                                   </a:t>
            </a:r>
          </a:p>
          <a:p>
            <a:r>
              <a:rPr lang="en-US" altLang="zh-CN" sz="2000" dirty="0"/>
              <a:t> </a:t>
            </a:r>
            <a:r>
              <a:rPr lang="en-US" altLang="zh-CN" sz="2000" dirty="0" smtClean="0"/>
              <a:t>                                                    move centroid                               re-color</a:t>
            </a:r>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a:p>
          <a:p>
            <a:r>
              <a:rPr lang="en-US" altLang="zh-CN" sz="2000" dirty="0" smtClean="0"/>
              <a:t>  re-move centroid    </a:t>
            </a:r>
            <a:endParaRPr lang="en-US" altLang="zh-CN" sz="2000" dirty="0"/>
          </a:p>
          <a:p>
            <a:endParaRPr lang="en-US" altLang="zh-CN" sz="2000" dirty="0" smtClean="0"/>
          </a:p>
          <a:p>
            <a:endParaRPr lang="en-US" altLang="zh-CN" sz="2000" dirty="0"/>
          </a:p>
          <a:p>
            <a:r>
              <a:rPr lang="en-US" altLang="zh-CN" sz="2000" dirty="0" smtClean="0"/>
              <a:t>								stop iteration</a:t>
            </a:r>
          </a:p>
        </p:txBody>
      </p:sp>
    </p:spTree>
    <p:extLst>
      <p:ext uri="{BB962C8B-B14F-4D97-AF65-F5344CB8AC3E}">
        <p14:creationId xmlns:p14="http://schemas.microsoft.com/office/powerpoint/2010/main" val="6183174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38199" y="474133"/>
            <a:ext cx="10900719" cy="400110"/>
          </a:xfrm>
          <a:prstGeom prst="rect">
            <a:avLst/>
          </a:prstGeom>
          <a:noFill/>
        </p:spPr>
        <p:txBody>
          <a:bodyPr wrap="square" rtlCol="0">
            <a:spAutoFit/>
          </a:bodyPr>
          <a:lstStyle/>
          <a:p>
            <a:r>
              <a:rPr lang="en-US" altLang="zh-CN" sz="2000" dirty="0" smtClean="0"/>
              <a:t>Chapter 14</a:t>
            </a:r>
          </a:p>
        </p:txBody>
      </p:sp>
      <p:pic>
        <p:nvPicPr>
          <p:cNvPr id="2" name="图片 1"/>
          <p:cNvPicPr>
            <a:picLocks noChangeAspect="1"/>
          </p:cNvPicPr>
          <p:nvPr/>
        </p:nvPicPr>
        <p:blipFill>
          <a:blip r:embed="rId2"/>
          <a:stretch>
            <a:fillRect/>
          </a:stretch>
        </p:blipFill>
        <p:spPr>
          <a:xfrm>
            <a:off x="838199" y="1407643"/>
            <a:ext cx="5658021" cy="3189757"/>
          </a:xfrm>
          <a:prstGeom prst="rect">
            <a:avLst/>
          </a:prstGeom>
        </p:spPr>
      </p:pic>
    </p:spTree>
    <p:extLst>
      <p:ext uri="{BB962C8B-B14F-4D97-AF65-F5344CB8AC3E}">
        <p14:creationId xmlns:p14="http://schemas.microsoft.com/office/powerpoint/2010/main" val="39454006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2026653" y="874243"/>
            <a:ext cx="8523809" cy="4761905"/>
          </a:xfrm>
          <a:prstGeom prst="rect">
            <a:avLst/>
          </a:prstGeom>
        </p:spPr>
      </p:pic>
      <p:sp>
        <p:nvSpPr>
          <p:cNvPr id="4" name="文本框 3"/>
          <p:cNvSpPr txBox="1"/>
          <p:nvPr/>
        </p:nvSpPr>
        <p:spPr>
          <a:xfrm>
            <a:off x="838199" y="474133"/>
            <a:ext cx="10900719" cy="6401753"/>
          </a:xfrm>
          <a:prstGeom prst="rect">
            <a:avLst/>
          </a:prstGeom>
          <a:noFill/>
        </p:spPr>
        <p:txBody>
          <a:bodyPr wrap="square" rtlCol="0">
            <a:spAutoFit/>
          </a:bodyPr>
          <a:lstStyle/>
          <a:p>
            <a:r>
              <a:rPr lang="en-US" altLang="zh-CN" sz="2000" dirty="0" smtClean="0"/>
              <a:t>Chapter 14</a:t>
            </a:r>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smtClean="0"/>
          </a:p>
          <a:p>
            <a:endParaRPr lang="en-US" altLang="zh-CN" dirty="0" smtClean="0"/>
          </a:p>
          <a:p>
            <a:r>
              <a:rPr lang="en-US" altLang="zh-CN" dirty="0" smtClean="0"/>
              <a:t>If you have a cluster centroid with no point assigned to it, is you can just randomly reinitialize that cluster centroid, but it’s more common to just eliminate a cluster if somewhere during K means end up with no points and so assigned to that cluster centroid. That can happen, although in practice it happens not that often.</a:t>
            </a:r>
          </a:p>
        </p:txBody>
      </p:sp>
    </p:spTree>
    <p:extLst>
      <p:ext uri="{BB962C8B-B14F-4D97-AF65-F5344CB8AC3E}">
        <p14:creationId xmlns:p14="http://schemas.microsoft.com/office/powerpoint/2010/main" val="22408077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38199" y="474133"/>
            <a:ext cx="10900719" cy="5940088"/>
          </a:xfrm>
          <a:prstGeom prst="rect">
            <a:avLst/>
          </a:prstGeom>
          <a:noFill/>
        </p:spPr>
        <p:txBody>
          <a:bodyPr wrap="square" rtlCol="0">
            <a:spAutoFit/>
          </a:bodyPr>
          <a:lstStyle/>
          <a:p>
            <a:r>
              <a:rPr lang="en-US" altLang="zh-CN" sz="2000" dirty="0" smtClean="0"/>
              <a:t>Chapter 14</a:t>
            </a:r>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r>
              <a:rPr lang="en-US" altLang="zh-CN" sz="2000" dirty="0" smtClean="0"/>
              <a:t>And this is in fact kind of market segmentation where you use K-means to separate your market into three different segments.</a:t>
            </a:r>
          </a:p>
        </p:txBody>
      </p:sp>
      <p:pic>
        <p:nvPicPr>
          <p:cNvPr id="2" name="图片 1"/>
          <p:cNvPicPr>
            <a:picLocks noChangeAspect="1"/>
          </p:cNvPicPr>
          <p:nvPr/>
        </p:nvPicPr>
        <p:blipFill>
          <a:blip r:embed="rId2"/>
          <a:stretch>
            <a:fillRect/>
          </a:stretch>
        </p:blipFill>
        <p:spPr>
          <a:xfrm>
            <a:off x="2074272" y="874243"/>
            <a:ext cx="8428571" cy="4790476"/>
          </a:xfrm>
          <a:prstGeom prst="rect">
            <a:avLst/>
          </a:prstGeom>
        </p:spPr>
      </p:pic>
    </p:spTree>
    <p:extLst>
      <p:ext uri="{BB962C8B-B14F-4D97-AF65-F5344CB8AC3E}">
        <p14:creationId xmlns:p14="http://schemas.microsoft.com/office/powerpoint/2010/main" val="14113655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237</TotalTime>
  <Words>770</Words>
  <Application>Microsoft Office PowerPoint</Application>
  <PresentationFormat>宽屏</PresentationFormat>
  <Paragraphs>253</Paragraphs>
  <Slides>24</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24</vt:i4>
      </vt:variant>
    </vt:vector>
  </HeadingPairs>
  <TitlesOfParts>
    <vt:vector size="28" baseType="lpstr">
      <vt:lpstr>等线</vt:lpstr>
      <vt:lpstr>等线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 Steve</dc:creator>
  <cp:lastModifiedBy>Wang Steve</cp:lastModifiedBy>
  <cp:revision>24</cp:revision>
  <dcterms:created xsi:type="dcterms:W3CDTF">2018-11-04T06:42:54Z</dcterms:created>
  <dcterms:modified xsi:type="dcterms:W3CDTF">2018-11-06T12:53:33Z</dcterms:modified>
</cp:coreProperties>
</file>