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2" r:id="rId6"/>
    <p:sldId id="261" r:id="rId7"/>
    <p:sldId id="262" r:id="rId8"/>
    <p:sldId id="263" r:id="rId9"/>
    <p:sldId id="264" r:id="rId10"/>
    <p:sldId id="273" r:id="rId11"/>
    <p:sldId id="265" r:id="rId12"/>
    <p:sldId id="266" r:id="rId13"/>
    <p:sldId id="274" r:id="rId14"/>
    <p:sldId id="267" r:id="rId15"/>
    <p:sldId id="268" r:id="rId16"/>
    <p:sldId id="282" r:id="rId17"/>
    <p:sldId id="269" r:id="rId18"/>
    <p:sldId id="270" r:id="rId19"/>
    <p:sldId id="271"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8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BB7B433-52B3-43B5-864E-2A9A8990B65F}"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406350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B7B433-52B3-43B5-864E-2A9A8990B65F}"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410911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B7B433-52B3-43B5-864E-2A9A8990B65F}"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70602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B7B433-52B3-43B5-864E-2A9A8990B65F}"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354659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BB7B433-52B3-43B5-864E-2A9A8990B65F}"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280668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BB7B433-52B3-43B5-864E-2A9A8990B65F}"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342285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BB7B433-52B3-43B5-864E-2A9A8990B65F}"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199868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BB7B433-52B3-43B5-864E-2A9A8990B65F}"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107368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B7B433-52B3-43B5-864E-2A9A8990B65F}"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173489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BB7B433-52B3-43B5-864E-2A9A8990B65F}"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394131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BB7B433-52B3-43B5-864E-2A9A8990B65F}"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198688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7B433-52B3-43B5-864E-2A9A8990B65F}" type="datetimeFigureOut">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2323C-BA0A-403B-929D-E154240E5EA7}" type="slidenum">
              <a:rPr lang="zh-CN" altLang="en-US" smtClean="0"/>
              <a:t>‹#›</a:t>
            </a:fld>
            <a:endParaRPr lang="zh-CN" altLang="en-US"/>
          </a:p>
        </p:txBody>
      </p:sp>
    </p:spTree>
    <p:extLst>
      <p:ext uri="{BB962C8B-B14F-4D97-AF65-F5344CB8AC3E}">
        <p14:creationId xmlns:p14="http://schemas.microsoft.com/office/powerpoint/2010/main" val="791945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1323439"/>
          </a:xfrm>
          <a:prstGeom prst="rect">
            <a:avLst/>
          </a:prstGeom>
          <a:noFill/>
        </p:spPr>
        <p:txBody>
          <a:bodyPr wrap="square" rtlCol="0">
            <a:spAutoFit/>
          </a:bodyPr>
          <a:lstStyle/>
          <a:p>
            <a:r>
              <a:rPr lang="en-US" altLang="zh-CN" sz="2000" dirty="0" smtClean="0"/>
              <a:t>Chapter 12</a:t>
            </a:r>
          </a:p>
          <a:p>
            <a:endParaRPr lang="en-US" altLang="zh-CN" sz="2000" dirty="0" smtClean="0"/>
          </a:p>
          <a:p>
            <a:r>
              <a:rPr lang="en-US" altLang="zh-CN" sz="2000" u="sng" dirty="0" smtClean="0"/>
              <a:t>Machine learning system design</a:t>
            </a:r>
          </a:p>
          <a:p>
            <a:r>
              <a:rPr lang="en-US" altLang="zh-CN" sz="2000" dirty="0" smtClean="0"/>
              <a:t>Prioritizing what to work on: Spam classification example</a:t>
            </a:r>
            <a:endParaRPr lang="en-US" altLang="zh-CN" sz="2000" dirty="0"/>
          </a:p>
        </p:txBody>
      </p:sp>
    </p:spTree>
    <p:extLst>
      <p:ext uri="{BB962C8B-B14F-4D97-AF65-F5344CB8AC3E}">
        <p14:creationId xmlns:p14="http://schemas.microsoft.com/office/powerpoint/2010/main" val="2136220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3477875"/>
          </a:xfrm>
          <a:prstGeom prst="rect">
            <a:avLst/>
          </a:prstGeom>
          <a:noFill/>
        </p:spPr>
        <p:txBody>
          <a:bodyPr wrap="square" rtlCol="0">
            <a:spAutoFit/>
          </a:bodyPr>
          <a:lstStyle/>
          <a:p>
            <a:r>
              <a:rPr lang="en-US" altLang="zh-CN" sz="2000" dirty="0" smtClean="0"/>
              <a:t>Chapter 12</a:t>
            </a:r>
          </a:p>
          <a:p>
            <a:endParaRPr lang="en-US" altLang="zh-CN" sz="2000" dirty="0" smtClean="0"/>
          </a:p>
          <a:p>
            <a:r>
              <a:rPr lang="en-US" altLang="zh-CN" sz="2000" u="sng" dirty="0" smtClean="0"/>
              <a:t>Machine learning system design</a:t>
            </a:r>
          </a:p>
          <a:p>
            <a:r>
              <a:rPr lang="en-US" altLang="zh-CN" sz="2000" dirty="0" smtClean="0"/>
              <a:t>Error metrics for skewed classes</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It’s particularly tricky to come up with an appropriate error metric, or evaluation metric, for you learning algorithm. That case is  the case of what’s called skewed classes.</a:t>
            </a:r>
          </a:p>
        </p:txBody>
      </p:sp>
    </p:spTree>
    <p:extLst>
      <p:ext uri="{BB962C8B-B14F-4D97-AF65-F5344CB8AC3E}">
        <p14:creationId xmlns:p14="http://schemas.microsoft.com/office/powerpoint/2010/main" val="2830682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12</a:t>
            </a:r>
          </a:p>
        </p:txBody>
      </p:sp>
      <p:pic>
        <p:nvPicPr>
          <p:cNvPr id="2" name="图片 1"/>
          <p:cNvPicPr>
            <a:picLocks noChangeAspect="1"/>
          </p:cNvPicPr>
          <p:nvPr/>
        </p:nvPicPr>
        <p:blipFill>
          <a:blip r:embed="rId2"/>
          <a:stretch>
            <a:fillRect/>
          </a:stretch>
        </p:blipFill>
        <p:spPr>
          <a:xfrm>
            <a:off x="1659986" y="1157596"/>
            <a:ext cx="9257143" cy="4942857"/>
          </a:xfrm>
          <a:prstGeom prst="rect">
            <a:avLst/>
          </a:prstGeom>
        </p:spPr>
      </p:pic>
    </p:spTree>
    <p:extLst>
      <p:ext uri="{BB962C8B-B14F-4D97-AF65-F5344CB8AC3E}">
        <p14:creationId xmlns:p14="http://schemas.microsoft.com/office/powerpoint/2010/main" val="2192048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98082" y="474133"/>
            <a:ext cx="9980952" cy="4971429"/>
          </a:xfrm>
          <a:prstGeom prst="rect">
            <a:avLst/>
          </a:prstGeom>
        </p:spPr>
      </p:pic>
      <p:sp>
        <p:nvSpPr>
          <p:cNvPr id="4" name="文本框 3"/>
          <p:cNvSpPr txBox="1"/>
          <p:nvPr/>
        </p:nvSpPr>
        <p:spPr>
          <a:xfrm>
            <a:off x="838199" y="474133"/>
            <a:ext cx="10900719" cy="6678751"/>
          </a:xfrm>
          <a:prstGeom prst="rect">
            <a:avLst/>
          </a:prstGeom>
          <a:noFill/>
        </p:spPr>
        <p:txBody>
          <a:bodyPr wrap="square" rtlCol="0">
            <a:spAutoFit/>
          </a:bodyPr>
          <a:lstStyle/>
          <a:p>
            <a:r>
              <a:rPr lang="en-US" altLang="zh-CN" sz="2000" dirty="0" smtClean="0"/>
              <a:t>Chapter </a:t>
            </a:r>
            <a:r>
              <a:rPr lang="en-US" altLang="zh-CN" sz="2000" dirty="0" smtClean="0"/>
              <a:t>12</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endParaRPr lang="en-US" altLang="zh-CN" sz="2000" dirty="0" smtClean="0"/>
          </a:p>
          <a:p>
            <a:r>
              <a:rPr lang="en-US" altLang="zh-CN" sz="1600" dirty="0" smtClean="0"/>
              <a:t>By using precision and recall, we find, what happens is that even if we have very skewed classes, it’s not impossible for an algorithm to “cheat” and predict y equal 1 all the time, or predict y equals 0 all the time and get high precision and recall. And particular, if a classifier is getting high precision and high recall then we are actually confident that the algorithm has to be doing well even we have very skewed classed.</a:t>
            </a:r>
          </a:p>
          <a:p>
            <a:r>
              <a:rPr lang="en-US" altLang="zh-CN" sz="1600" dirty="0" smtClean="0"/>
              <a:t>This is often a much better way to evaluate our learning algorithms than looking at classification error or classification accuracy when our class is skewed. </a:t>
            </a:r>
          </a:p>
        </p:txBody>
      </p:sp>
    </p:spTree>
    <p:extLst>
      <p:ext uri="{BB962C8B-B14F-4D97-AF65-F5344CB8AC3E}">
        <p14:creationId xmlns:p14="http://schemas.microsoft.com/office/powerpoint/2010/main" val="2605350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1323439"/>
          </a:xfrm>
          <a:prstGeom prst="rect">
            <a:avLst/>
          </a:prstGeom>
          <a:noFill/>
        </p:spPr>
        <p:txBody>
          <a:bodyPr wrap="square" rtlCol="0">
            <a:spAutoFit/>
          </a:bodyPr>
          <a:lstStyle/>
          <a:p>
            <a:r>
              <a:rPr lang="en-US" altLang="zh-CN" sz="2000" dirty="0" smtClean="0"/>
              <a:t>Chapter 12</a:t>
            </a:r>
          </a:p>
          <a:p>
            <a:endParaRPr lang="en-US" altLang="zh-CN" sz="2000" dirty="0" smtClean="0"/>
          </a:p>
          <a:p>
            <a:r>
              <a:rPr lang="en-US" altLang="zh-CN" sz="2000" u="sng" dirty="0" smtClean="0"/>
              <a:t>Machine learning system design</a:t>
            </a:r>
          </a:p>
          <a:p>
            <a:r>
              <a:rPr lang="en-US" altLang="zh-CN" sz="2000" dirty="0" smtClean="0"/>
              <a:t>Trading off position and recall</a:t>
            </a:r>
            <a:endParaRPr lang="en-US" altLang="zh-CN" sz="2000" dirty="0"/>
          </a:p>
        </p:txBody>
      </p:sp>
    </p:spTree>
    <p:extLst>
      <p:ext uri="{BB962C8B-B14F-4D97-AF65-F5344CB8AC3E}">
        <p14:creationId xmlns:p14="http://schemas.microsoft.com/office/powerpoint/2010/main" val="499456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940088"/>
          </a:xfrm>
          <a:prstGeom prst="rect">
            <a:avLst/>
          </a:prstGeom>
          <a:noFill/>
        </p:spPr>
        <p:txBody>
          <a:bodyPr wrap="square" rtlCol="0">
            <a:spAutoFit/>
          </a:bodyPr>
          <a:lstStyle/>
          <a:p>
            <a:r>
              <a:rPr lang="en-US" altLang="zh-CN" sz="2000" dirty="0" smtClean="0"/>
              <a:t>Chapter </a:t>
            </a:r>
            <a:r>
              <a:rPr lang="en-US" altLang="zh-CN" sz="2000" dirty="0" smtClean="0"/>
              <a:t>12</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Threshold </a:t>
            </a:r>
            <a:r>
              <a:rPr lang="zh-CN" altLang="en-US" sz="2000" dirty="0" smtClean="0"/>
              <a:t>临界值</a:t>
            </a:r>
            <a:endParaRPr lang="en-US" altLang="zh-CN" sz="2000" dirty="0" smtClean="0"/>
          </a:p>
          <a:p>
            <a:r>
              <a:rPr lang="en-US" altLang="zh-CN" sz="2000" dirty="0" smtClean="0"/>
              <a:t>70</a:t>
            </a:r>
            <a:r>
              <a:rPr lang="en-US" altLang="zh-CN" sz="2000" dirty="0"/>
              <a:t> </a:t>
            </a:r>
            <a:r>
              <a:rPr lang="en-US" altLang="zh-CN" sz="2000" dirty="0" smtClean="0"/>
              <a:t>percent</a:t>
            </a:r>
            <a:r>
              <a:rPr lang="en-US" altLang="zh-CN" sz="2000" dirty="0" smtClean="0"/>
              <a:t> confident </a:t>
            </a:r>
            <a:r>
              <a:rPr lang="zh-CN" altLang="en-US" sz="2000" dirty="0" smtClean="0"/>
              <a:t>置信度</a:t>
            </a:r>
            <a:endParaRPr lang="en-US" altLang="zh-CN" sz="2000" dirty="0" smtClean="0"/>
          </a:p>
        </p:txBody>
      </p:sp>
      <p:pic>
        <p:nvPicPr>
          <p:cNvPr id="2" name="图片 1"/>
          <p:cNvPicPr>
            <a:picLocks noChangeAspect="1"/>
          </p:cNvPicPr>
          <p:nvPr/>
        </p:nvPicPr>
        <p:blipFill>
          <a:blip r:embed="rId2"/>
          <a:stretch>
            <a:fillRect/>
          </a:stretch>
        </p:blipFill>
        <p:spPr>
          <a:xfrm>
            <a:off x="1869510" y="874243"/>
            <a:ext cx="8838095" cy="4714286"/>
          </a:xfrm>
          <a:prstGeom prst="rect">
            <a:avLst/>
          </a:prstGeom>
        </p:spPr>
      </p:pic>
    </p:spTree>
    <p:extLst>
      <p:ext uri="{BB962C8B-B14F-4D97-AF65-F5344CB8AC3E}">
        <p14:creationId xmlns:p14="http://schemas.microsoft.com/office/powerpoint/2010/main" val="3924597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40685" y="1317112"/>
            <a:ext cx="8447619" cy="4561905"/>
          </a:xfrm>
          <a:prstGeom prst="rect">
            <a:avLst/>
          </a:prstGeom>
        </p:spPr>
      </p:pic>
      <p:sp>
        <p:nvSpPr>
          <p:cNvPr id="4" name="文本框 3"/>
          <p:cNvSpPr txBox="1"/>
          <p:nvPr/>
        </p:nvSpPr>
        <p:spPr>
          <a:xfrm>
            <a:off x="814136"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12</a:t>
            </a:r>
          </a:p>
          <a:p>
            <a:r>
              <a:rPr lang="en-US" altLang="zh-CN" sz="2000" dirty="0" smtClean="0"/>
              <a:t>It determines use is a little bit like taking the average of precision of recall, but it gives the lower value of precision and recall whichever it is – it gives it a higher weight. </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r>
              <a:rPr lang="en-US" altLang="zh-CN" sz="2000" dirty="0" smtClean="0"/>
              <a:t>Either precision is 0 or recall is 0, this gives you a very low f score. So to have a high f score you kind of need a preserve recall to be 1. Between 0 and 1, it will give you a reasonable rank ordering of different classifiers.</a:t>
            </a:r>
          </a:p>
        </p:txBody>
      </p:sp>
    </p:spTree>
    <p:extLst>
      <p:ext uri="{BB962C8B-B14F-4D97-AF65-F5344CB8AC3E}">
        <p14:creationId xmlns:p14="http://schemas.microsoft.com/office/powerpoint/2010/main" val="1358392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401205"/>
          </a:xfrm>
          <a:prstGeom prst="rect">
            <a:avLst/>
          </a:prstGeom>
          <a:noFill/>
        </p:spPr>
        <p:txBody>
          <a:bodyPr wrap="square" rtlCol="0">
            <a:spAutoFit/>
          </a:bodyPr>
          <a:lstStyle/>
          <a:p>
            <a:r>
              <a:rPr lang="en-US" altLang="zh-CN" sz="2000" dirty="0" smtClean="0"/>
              <a:t>Chapter 12</a:t>
            </a:r>
          </a:p>
          <a:p>
            <a:endParaRPr lang="en-US" altLang="zh-CN" sz="2000" dirty="0" smtClean="0"/>
          </a:p>
          <a:p>
            <a:r>
              <a:rPr lang="en-US" altLang="zh-CN" sz="2000" u="sng" dirty="0" smtClean="0"/>
              <a:t>Machine learning system design</a:t>
            </a:r>
          </a:p>
          <a:p>
            <a:r>
              <a:rPr lang="en-US" altLang="zh-CN" sz="2000" dirty="0" smtClean="0"/>
              <a:t>Data for machine learning</a:t>
            </a:r>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It turns out that under certain conditions, getting a lot of data and training on a certain type of learning algorithm can be a very effective way to get a learning algorithm to do very good performance .</a:t>
            </a:r>
          </a:p>
          <a:p>
            <a:r>
              <a:rPr lang="en-US" altLang="zh-CN" sz="2000" dirty="0" smtClean="0"/>
              <a:t>And this arises often enough that if those conditions hold true for your problem and if you’re able to get a lot of data, this could be a very good way to get a very high performance learning algorithm.</a:t>
            </a:r>
            <a:r>
              <a:rPr lang="en-US" altLang="zh-CN" sz="2000" dirty="0" smtClean="0"/>
              <a:t> </a:t>
            </a:r>
            <a:endParaRPr lang="en-US" altLang="zh-CN" sz="2000" dirty="0"/>
          </a:p>
        </p:txBody>
      </p:sp>
    </p:spTree>
    <p:extLst>
      <p:ext uri="{BB962C8B-B14F-4D97-AF65-F5344CB8AC3E}">
        <p14:creationId xmlns:p14="http://schemas.microsoft.com/office/powerpoint/2010/main" val="3149322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12</a:t>
            </a:r>
          </a:p>
        </p:txBody>
      </p:sp>
      <p:pic>
        <p:nvPicPr>
          <p:cNvPr id="2" name="图片 1"/>
          <p:cNvPicPr>
            <a:picLocks noChangeAspect="1"/>
          </p:cNvPicPr>
          <p:nvPr/>
        </p:nvPicPr>
        <p:blipFill>
          <a:blip r:embed="rId2"/>
          <a:stretch>
            <a:fillRect/>
          </a:stretch>
        </p:blipFill>
        <p:spPr>
          <a:xfrm>
            <a:off x="2212367" y="1138938"/>
            <a:ext cx="8152381" cy="4542857"/>
          </a:xfrm>
          <a:prstGeom prst="rect">
            <a:avLst/>
          </a:prstGeom>
        </p:spPr>
      </p:pic>
    </p:spTree>
    <p:extLst>
      <p:ext uri="{BB962C8B-B14F-4D97-AF65-F5344CB8AC3E}">
        <p14:creationId xmlns:p14="http://schemas.microsoft.com/office/powerpoint/2010/main" val="4125575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12</a:t>
            </a:r>
          </a:p>
        </p:txBody>
      </p:sp>
      <p:pic>
        <p:nvPicPr>
          <p:cNvPr id="2" name="图片 1"/>
          <p:cNvPicPr>
            <a:picLocks noChangeAspect="1"/>
          </p:cNvPicPr>
          <p:nvPr/>
        </p:nvPicPr>
        <p:blipFill>
          <a:blip r:embed="rId2"/>
          <a:stretch>
            <a:fillRect/>
          </a:stretch>
        </p:blipFill>
        <p:spPr>
          <a:xfrm>
            <a:off x="1859986" y="1359093"/>
            <a:ext cx="8857143" cy="4428571"/>
          </a:xfrm>
          <a:prstGeom prst="rect">
            <a:avLst/>
          </a:prstGeom>
        </p:spPr>
      </p:pic>
    </p:spTree>
    <p:extLst>
      <p:ext uri="{BB962C8B-B14F-4D97-AF65-F5344CB8AC3E}">
        <p14:creationId xmlns:p14="http://schemas.microsoft.com/office/powerpoint/2010/main" val="209291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940088"/>
          </a:xfrm>
          <a:prstGeom prst="rect">
            <a:avLst/>
          </a:prstGeom>
          <a:noFill/>
        </p:spPr>
        <p:txBody>
          <a:bodyPr wrap="square" rtlCol="0">
            <a:spAutoFit/>
          </a:bodyPr>
          <a:lstStyle/>
          <a:p>
            <a:r>
              <a:rPr lang="en-US" altLang="zh-CN" sz="2000" dirty="0" smtClean="0"/>
              <a:t>Chapter </a:t>
            </a:r>
            <a:r>
              <a:rPr lang="en-US" altLang="zh-CN" sz="2000" dirty="0" smtClean="0"/>
              <a:t>12</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The bias problem, we are going to address by making sure we have a learning algorithm with many parameters and so that gives us a low bias algorithm and by using a very large training set, </a:t>
            </a:r>
          </a:p>
          <a:p>
            <a:r>
              <a:rPr lang="en-US" altLang="zh-CN" sz="2000" dirty="0" smtClean="0"/>
              <a:t>this ensures we don’t have high variance.</a:t>
            </a:r>
          </a:p>
          <a:p>
            <a:r>
              <a:rPr lang="en-US" altLang="zh-CN" sz="2000" dirty="0" smtClean="0"/>
              <a:t>And fundamentally it’s a key ingredients of assuming that the features have enough information and we have a rich class of functions. That’s why it guarantees low bias. </a:t>
            </a:r>
            <a:r>
              <a:rPr lang="en-US" altLang="zh-CN" sz="2000" dirty="0"/>
              <a:t>A</a:t>
            </a:r>
            <a:r>
              <a:rPr lang="en-US" altLang="zh-CN" sz="2000" dirty="0" smtClean="0"/>
              <a:t>nd then it having a massive training set, that’s what guarantees more variance. (low?)</a:t>
            </a:r>
            <a:endParaRPr lang="en-US" altLang="zh-CN" sz="2000" dirty="0" smtClean="0"/>
          </a:p>
        </p:txBody>
      </p:sp>
      <p:pic>
        <p:nvPicPr>
          <p:cNvPr id="2" name="图片 1"/>
          <p:cNvPicPr>
            <a:picLocks noChangeAspect="1"/>
          </p:cNvPicPr>
          <p:nvPr/>
        </p:nvPicPr>
        <p:blipFill>
          <a:blip r:embed="rId2"/>
          <a:stretch>
            <a:fillRect/>
          </a:stretch>
        </p:blipFill>
        <p:spPr>
          <a:xfrm>
            <a:off x="2339474" y="474133"/>
            <a:ext cx="8523809" cy="4000000"/>
          </a:xfrm>
          <a:prstGeom prst="rect">
            <a:avLst/>
          </a:prstGeom>
        </p:spPr>
      </p:pic>
    </p:spTree>
    <p:extLst>
      <p:ext uri="{BB962C8B-B14F-4D97-AF65-F5344CB8AC3E}">
        <p14:creationId xmlns:p14="http://schemas.microsoft.com/office/powerpoint/2010/main" val="1762560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12</a:t>
            </a:r>
          </a:p>
        </p:txBody>
      </p:sp>
      <p:pic>
        <p:nvPicPr>
          <p:cNvPr id="2" name="图片 1"/>
          <p:cNvPicPr>
            <a:picLocks noChangeAspect="1"/>
          </p:cNvPicPr>
          <p:nvPr/>
        </p:nvPicPr>
        <p:blipFill>
          <a:blip r:embed="rId2"/>
          <a:stretch>
            <a:fillRect/>
          </a:stretch>
        </p:blipFill>
        <p:spPr>
          <a:xfrm>
            <a:off x="1769510" y="874243"/>
            <a:ext cx="9038095" cy="5028571"/>
          </a:xfrm>
          <a:prstGeom prst="rect">
            <a:avLst/>
          </a:prstGeom>
        </p:spPr>
      </p:pic>
    </p:spTree>
    <p:extLst>
      <p:ext uri="{BB962C8B-B14F-4D97-AF65-F5344CB8AC3E}">
        <p14:creationId xmlns:p14="http://schemas.microsoft.com/office/powerpoint/2010/main" val="851440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93428"/>
          </a:xfrm>
          <a:prstGeom prst="rect">
            <a:avLst/>
          </a:prstGeom>
          <a:noFill/>
        </p:spPr>
        <p:txBody>
          <a:bodyPr wrap="square" rtlCol="0">
            <a:spAutoFit/>
          </a:bodyPr>
          <a:lstStyle/>
          <a:p>
            <a:r>
              <a:rPr lang="en-US" altLang="zh-CN" sz="2000" dirty="0" smtClean="0"/>
              <a:t>Chapter </a:t>
            </a:r>
            <a:r>
              <a:rPr lang="en-US" altLang="zh-CN" sz="2000" dirty="0" smtClean="0"/>
              <a:t>12</a:t>
            </a:r>
          </a:p>
          <a:p>
            <a:endParaRPr lang="en-US" altLang="zh-CN" sz="2000" dirty="0"/>
          </a:p>
          <a:p>
            <a:r>
              <a:rPr lang="en-US" altLang="zh-CN" sz="2000" dirty="0" smtClean="0"/>
              <a:t>Summary:</a:t>
            </a:r>
          </a:p>
          <a:p>
            <a:endParaRPr lang="en-US" altLang="zh-CN" sz="2000" dirty="0" smtClean="0"/>
          </a:p>
          <a:p>
            <a:r>
              <a:rPr lang="en-US" altLang="zh-CN" sz="2000" dirty="0" smtClean="0"/>
              <a:t>So this gives us a set of conditions rather hopefully some understanding of what’s the sort of problem where if you have a lot of data and you train a learning algorithm with a lot of parameters that might be a good way to give a high performance learning algorithm.</a:t>
            </a:r>
          </a:p>
          <a:p>
            <a:endParaRPr lang="en-US" altLang="zh-CN" sz="2000" dirty="0" smtClean="0"/>
          </a:p>
          <a:p>
            <a:r>
              <a:rPr lang="en-US" altLang="zh-CN" sz="2000" dirty="0" smtClean="0"/>
              <a:t>The key test, first, can human experts look at the features x and confidently predict the value of y. </a:t>
            </a:r>
            <a:r>
              <a:rPr lang="en-US" altLang="zh-CN" sz="2000" dirty="0" smtClean="0"/>
              <a:t>Because that’s sort of certification that y can be predicated accurately from the features x and second, can we actually get a large training set, and train the learning algorithm with a lot of parameters in the </a:t>
            </a:r>
            <a:r>
              <a:rPr lang="en-US" altLang="zh-CN" sz="2000" smtClean="0"/>
              <a:t>training set, </a:t>
            </a:r>
            <a:r>
              <a:rPr lang="en-US" altLang="zh-CN" sz="2000" dirty="0" smtClean="0"/>
              <a:t>and if you can do both, that’s often give you a very high performance learning algorithm.</a:t>
            </a:r>
            <a:endParaRPr lang="en-US" altLang="zh-CN" sz="2000" dirty="0" smtClean="0"/>
          </a:p>
        </p:txBody>
      </p:sp>
    </p:spTree>
    <p:extLst>
      <p:ext uri="{BB962C8B-B14F-4D97-AF65-F5344CB8AC3E}">
        <p14:creationId xmlns:p14="http://schemas.microsoft.com/office/powerpoint/2010/main" val="191879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12</a:t>
            </a:r>
          </a:p>
        </p:txBody>
      </p:sp>
      <p:pic>
        <p:nvPicPr>
          <p:cNvPr id="3" name="图片 2"/>
          <p:cNvPicPr>
            <a:picLocks noChangeAspect="1"/>
          </p:cNvPicPr>
          <p:nvPr/>
        </p:nvPicPr>
        <p:blipFill>
          <a:blip r:embed="rId2"/>
          <a:stretch>
            <a:fillRect/>
          </a:stretch>
        </p:blipFill>
        <p:spPr>
          <a:xfrm>
            <a:off x="1836177" y="874243"/>
            <a:ext cx="8904762" cy="4809524"/>
          </a:xfrm>
          <a:prstGeom prst="rect">
            <a:avLst/>
          </a:prstGeom>
        </p:spPr>
      </p:pic>
    </p:spTree>
    <p:extLst>
      <p:ext uri="{BB962C8B-B14F-4D97-AF65-F5344CB8AC3E}">
        <p14:creationId xmlns:p14="http://schemas.microsoft.com/office/powerpoint/2010/main" val="1299695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12</a:t>
            </a:r>
          </a:p>
        </p:txBody>
      </p:sp>
      <p:pic>
        <p:nvPicPr>
          <p:cNvPr id="2" name="图片 1"/>
          <p:cNvPicPr>
            <a:picLocks noChangeAspect="1"/>
          </p:cNvPicPr>
          <p:nvPr/>
        </p:nvPicPr>
        <p:blipFill>
          <a:blip r:embed="rId2"/>
          <a:stretch>
            <a:fillRect/>
          </a:stretch>
        </p:blipFill>
        <p:spPr>
          <a:xfrm>
            <a:off x="1750463" y="874243"/>
            <a:ext cx="9076190" cy="4914286"/>
          </a:xfrm>
          <a:prstGeom prst="rect">
            <a:avLst/>
          </a:prstGeom>
        </p:spPr>
      </p:pic>
    </p:spTree>
    <p:extLst>
      <p:ext uri="{BB962C8B-B14F-4D97-AF65-F5344CB8AC3E}">
        <p14:creationId xmlns:p14="http://schemas.microsoft.com/office/powerpoint/2010/main" val="2040857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2554545"/>
          </a:xfrm>
          <a:prstGeom prst="rect">
            <a:avLst/>
          </a:prstGeom>
          <a:noFill/>
        </p:spPr>
        <p:txBody>
          <a:bodyPr wrap="square" rtlCol="0">
            <a:spAutoFit/>
          </a:bodyPr>
          <a:lstStyle/>
          <a:p>
            <a:r>
              <a:rPr lang="en-US" altLang="zh-CN" sz="2000" dirty="0" smtClean="0"/>
              <a:t>Chapter 12</a:t>
            </a:r>
          </a:p>
          <a:p>
            <a:endParaRPr lang="en-US" altLang="zh-CN" sz="2000" dirty="0" smtClean="0"/>
          </a:p>
          <a:p>
            <a:r>
              <a:rPr lang="en-US" altLang="zh-CN" sz="2000" u="sng" dirty="0" smtClean="0"/>
              <a:t>Machine learning system design</a:t>
            </a:r>
          </a:p>
          <a:p>
            <a:r>
              <a:rPr lang="en-US" altLang="zh-CN" sz="2000" dirty="0" smtClean="0"/>
              <a:t>Error analysis</a:t>
            </a:r>
          </a:p>
          <a:p>
            <a:endParaRPr lang="en-US" altLang="zh-CN" sz="2000" dirty="0"/>
          </a:p>
          <a:p>
            <a:endParaRPr lang="en-US" altLang="zh-CN" sz="2000" dirty="0" smtClean="0"/>
          </a:p>
          <a:p>
            <a:endParaRPr lang="en-US" altLang="zh-CN" sz="2000" dirty="0"/>
          </a:p>
          <a:p>
            <a:r>
              <a:rPr lang="en-US" altLang="zh-CN" sz="2000" dirty="0" smtClean="0"/>
              <a:t>Which will help to give you a way to more systematically make some of these decisions.</a:t>
            </a:r>
            <a:endParaRPr lang="en-US" altLang="zh-CN" sz="2000" dirty="0"/>
          </a:p>
        </p:txBody>
      </p:sp>
    </p:spTree>
    <p:extLst>
      <p:ext uri="{BB962C8B-B14F-4D97-AF65-F5344CB8AC3E}">
        <p14:creationId xmlns:p14="http://schemas.microsoft.com/office/powerpoint/2010/main" val="4229994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00755" y="1043214"/>
            <a:ext cx="8476190" cy="3628571"/>
          </a:xfrm>
          <a:prstGeom prst="rect">
            <a:avLst/>
          </a:prstGeom>
        </p:spPr>
      </p:pic>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12</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This is the process that will inspire you to design new features, or they’ll tell you whether the current things or current shortcomings of the system and give you the inspiration you need to come up with improvements to it.</a:t>
            </a:r>
            <a:endParaRPr lang="en-US" altLang="zh-CN" sz="2000" dirty="0"/>
          </a:p>
          <a:p>
            <a:endParaRPr lang="en-US" altLang="zh-CN" sz="2000" dirty="0" smtClean="0"/>
          </a:p>
          <a:p>
            <a:r>
              <a:rPr lang="en-US" altLang="zh-CN" sz="2000" dirty="0" smtClean="0"/>
              <a:t>Avoiding sometimes called premature optimization in computer programming. And this is idea that just says that we should let evidence guide our decision on where to spend our time rather than use gut feeling which is often wrong,</a:t>
            </a:r>
          </a:p>
        </p:txBody>
      </p:sp>
    </p:spTree>
    <p:extLst>
      <p:ext uri="{BB962C8B-B14F-4D97-AF65-F5344CB8AC3E}">
        <p14:creationId xmlns:p14="http://schemas.microsoft.com/office/powerpoint/2010/main" val="532477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12</a:t>
            </a:r>
          </a:p>
        </p:txBody>
      </p:sp>
      <p:pic>
        <p:nvPicPr>
          <p:cNvPr id="2" name="图片 1"/>
          <p:cNvPicPr>
            <a:picLocks noChangeAspect="1"/>
          </p:cNvPicPr>
          <p:nvPr/>
        </p:nvPicPr>
        <p:blipFill>
          <a:blip r:embed="rId2"/>
          <a:stretch>
            <a:fillRect/>
          </a:stretch>
        </p:blipFill>
        <p:spPr>
          <a:xfrm>
            <a:off x="1764748" y="874243"/>
            <a:ext cx="9047619" cy="4857143"/>
          </a:xfrm>
          <a:prstGeom prst="rect">
            <a:avLst/>
          </a:prstGeom>
        </p:spPr>
      </p:pic>
    </p:spTree>
    <p:extLst>
      <p:ext uri="{BB962C8B-B14F-4D97-AF65-F5344CB8AC3E}">
        <p14:creationId xmlns:p14="http://schemas.microsoft.com/office/powerpoint/2010/main" val="151461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12</a:t>
            </a:r>
          </a:p>
        </p:txBody>
      </p:sp>
      <p:pic>
        <p:nvPicPr>
          <p:cNvPr id="2" name="图片 1"/>
          <p:cNvPicPr>
            <a:picLocks noChangeAspect="1"/>
          </p:cNvPicPr>
          <p:nvPr/>
        </p:nvPicPr>
        <p:blipFill>
          <a:blip r:embed="rId2"/>
          <a:stretch>
            <a:fillRect/>
          </a:stretch>
        </p:blipFill>
        <p:spPr>
          <a:xfrm>
            <a:off x="1707605" y="874243"/>
            <a:ext cx="9161905" cy="4952381"/>
          </a:xfrm>
          <a:prstGeom prst="rect">
            <a:avLst/>
          </a:prstGeom>
        </p:spPr>
      </p:pic>
    </p:spTree>
    <p:extLst>
      <p:ext uri="{BB962C8B-B14F-4D97-AF65-F5344CB8AC3E}">
        <p14:creationId xmlns:p14="http://schemas.microsoft.com/office/powerpoint/2010/main" val="459624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708981"/>
          </a:xfrm>
          <a:prstGeom prst="rect">
            <a:avLst/>
          </a:prstGeom>
          <a:noFill/>
        </p:spPr>
        <p:txBody>
          <a:bodyPr wrap="square" rtlCol="0">
            <a:spAutoFit/>
          </a:bodyPr>
          <a:lstStyle/>
          <a:p>
            <a:r>
              <a:rPr lang="en-US" altLang="zh-CN" sz="2000" dirty="0" smtClean="0"/>
              <a:t>Chapter 12</a:t>
            </a:r>
          </a:p>
          <a:p>
            <a:endParaRPr lang="en-US" altLang="zh-CN" sz="2000" dirty="0"/>
          </a:p>
          <a:p>
            <a:r>
              <a:rPr lang="en-US" altLang="zh-CN" sz="2000" dirty="0" smtClean="0"/>
              <a:t>To warp up.</a:t>
            </a:r>
          </a:p>
          <a:p>
            <a:r>
              <a:rPr lang="en-US" altLang="zh-CN" sz="2000" dirty="0" smtClean="0"/>
              <a:t>When starting on the new machine learning problem what I almost recommend is to implement a quick and dirty implementation of your learning algorithm.</a:t>
            </a:r>
          </a:p>
          <a:p>
            <a:r>
              <a:rPr lang="en-US" altLang="zh-CN" sz="2000" dirty="0" smtClean="0"/>
              <a:t>First we can look at the errors it makes and do this sort of error analysis to see what mistakes it makes and use that to inspire further development.</a:t>
            </a:r>
          </a:p>
          <a:p>
            <a:r>
              <a:rPr lang="en-US" altLang="zh-CN" sz="2000" dirty="0" smtClean="0"/>
              <a:t>Second, assuming your quick and dirty implementation incorporated a single rule number evaluation metric. This can be a vehicle for you to try out different ideas and quickly see if the different ideas you’re trying out are improving the performance of your algorithm and therefore let you maybe much more quickly make decisions about what things to fold and what things to incorporate</a:t>
            </a:r>
            <a:r>
              <a:rPr lang="en-US" altLang="zh-CN" sz="2000" dirty="0"/>
              <a:t> </a:t>
            </a:r>
            <a:r>
              <a:rPr lang="en-US" altLang="zh-CN" sz="2000" dirty="0" smtClean="0"/>
              <a:t>into your learning algorithm.</a:t>
            </a:r>
          </a:p>
          <a:p>
            <a:endParaRPr lang="en-US" altLang="zh-CN" sz="2000" dirty="0"/>
          </a:p>
          <a:p>
            <a:r>
              <a:rPr lang="en-US" altLang="zh-CN" sz="2000" dirty="0" smtClean="0"/>
              <a:t>Having error metrics that is of having a single real number evaluation metric for your learning algorithm to tell how well it’s doing.</a:t>
            </a:r>
          </a:p>
        </p:txBody>
      </p:sp>
    </p:spTree>
    <p:extLst>
      <p:ext uri="{BB962C8B-B14F-4D97-AF65-F5344CB8AC3E}">
        <p14:creationId xmlns:p14="http://schemas.microsoft.com/office/powerpoint/2010/main" val="1419596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889</Words>
  <Application>Microsoft Office PowerPoint</Application>
  <PresentationFormat>宽屏</PresentationFormat>
  <Paragraphs>145</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Steve</dc:creator>
  <cp:lastModifiedBy>Wang Steve</cp:lastModifiedBy>
  <cp:revision>23</cp:revision>
  <dcterms:created xsi:type="dcterms:W3CDTF">2018-10-31T11:43:38Z</dcterms:created>
  <dcterms:modified xsi:type="dcterms:W3CDTF">2018-11-02T13:16:03Z</dcterms:modified>
</cp:coreProperties>
</file>