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72" r:id="rId7"/>
    <p:sldId id="262" r:id="rId8"/>
    <p:sldId id="263" r:id="rId9"/>
    <p:sldId id="264" r:id="rId10"/>
    <p:sldId id="265" r:id="rId11"/>
    <p:sldId id="273" r:id="rId12"/>
    <p:sldId id="267" r:id="rId13"/>
    <p:sldId id="266" r:id="rId14"/>
    <p:sldId id="268" r:id="rId15"/>
    <p:sldId id="274" r:id="rId16"/>
    <p:sldId id="269" r:id="rId17"/>
    <p:sldId id="271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2" d="100"/>
          <a:sy n="42" d="100"/>
        </p:scale>
        <p:origin x="60" y="16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61CFE-AA71-4DC2-BE3B-AD22E4C49F6F}" type="datetimeFigureOut">
              <a:rPr lang="zh-CN" altLang="en-US" smtClean="0"/>
              <a:t>2018/10/26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AF8A6-EE79-4524-BA85-640FD03840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3669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61CFE-AA71-4DC2-BE3B-AD22E4C49F6F}" type="datetimeFigureOut">
              <a:rPr lang="zh-CN" altLang="en-US" smtClean="0"/>
              <a:t>2018/10/26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AF8A6-EE79-4524-BA85-640FD03840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1056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61CFE-AA71-4DC2-BE3B-AD22E4C49F6F}" type="datetimeFigureOut">
              <a:rPr lang="zh-CN" altLang="en-US" smtClean="0"/>
              <a:t>2018/10/26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AF8A6-EE79-4524-BA85-640FD03840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208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61CFE-AA71-4DC2-BE3B-AD22E4C49F6F}" type="datetimeFigureOut">
              <a:rPr lang="zh-CN" altLang="en-US" smtClean="0"/>
              <a:t>2018/10/26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AF8A6-EE79-4524-BA85-640FD03840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6091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61CFE-AA71-4DC2-BE3B-AD22E4C49F6F}" type="datetimeFigureOut">
              <a:rPr lang="zh-CN" altLang="en-US" smtClean="0"/>
              <a:t>2018/10/26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AF8A6-EE79-4524-BA85-640FD03840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290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61CFE-AA71-4DC2-BE3B-AD22E4C49F6F}" type="datetimeFigureOut">
              <a:rPr lang="zh-CN" altLang="en-US" smtClean="0"/>
              <a:t>2018/10/26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AF8A6-EE79-4524-BA85-640FD03840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7567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61CFE-AA71-4DC2-BE3B-AD22E4C49F6F}" type="datetimeFigureOut">
              <a:rPr lang="zh-CN" altLang="en-US" smtClean="0"/>
              <a:t>2018/10/26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AF8A6-EE79-4524-BA85-640FD03840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0957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61CFE-AA71-4DC2-BE3B-AD22E4C49F6F}" type="datetimeFigureOut">
              <a:rPr lang="zh-CN" altLang="en-US" smtClean="0"/>
              <a:t>2018/10/26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AF8A6-EE79-4524-BA85-640FD03840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7812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61CFE-AA71-4DC2-BE3B-AD22E4C49F6F}" type="datetimeFigureOut">
              <a:rPr lang="zh-CN" altLang="en-US" smtClean="0"/>
              <a:t>2018/10/26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AF8A6-EE79-4524-BA85-640FD03840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4285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61CFE-AA71-4DC2-BE3B-AD22E4C49F6F}" type="datetimeFigureOut">
              <a:rPr lang="zh-CN" altLang="en-US" smtClean="0"/>
              <a:t>2018/10/26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AF8A6-EE79-4524-BA85-640FD03840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756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61CFE-AA71-4DC2-BE3B-AD22E4C49F6F}" type="datetimeFigureOut">
              <a:rPr lang="zh-CN" altLang="en-US" smtClean="0"/>
              <a:t>2018/10/26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AF8A6-EE79-4524-BA85-640FD03840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7830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961CFE-AA71-4DC2-BE3B-AD22E4C49F6F}" type="datetimeFigureOut">
              <a:rPr lang="zh-CN" altLang="en-US" smtClean="0"/>
              <a:t>2018/10/26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AF8A6-EE79-4524-BA85-640FD03840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7404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38200" y="474133"/>
            <a:ext cx="1014306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Chapter 8</a:t>
            </a:r>
          </a:p>
          <a:p>
            <a:endParaRPr lang="en-US" altLang="zh-CN" sz="2000" dirty="0"/>
          </a:p>
          <a:p>
            <a:r>
              <a:rPr lang="en-US" altLang="zh-CN" sz="2000" u="sng" dirty="0" smtClean="0"/>
              <a:t>Regularization</a:t>
            </a:r>
          </a:p>
          <a:p>
            <a:r>
              <a:rPr lang="en-US" altLang="zh-CN" sz="2000" dirty="0" smtClean="0"/>
              <a:t>The problem of overfitting</a:t>
            </a:r>
          </a:p>
        </p:txBody>
      </p:sp>
    </p:spTree>
    <p:extLst>
      <p:ext uri="{BB962C8B-B14F-4D97-AF65-F5344CB8AC3E}">
        <p14:creationId xmlns:p14="http://schemas.microsoft.com/office/powerpoint/2010/main" val="2209310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38200" y="474133"/>
            <a:ext cx="10143066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Chapter 8</a:t>
            </a:r>
          </a:p>
          <a:p>
            <a:endParaRPr lang="en-US" altLang="zh-CN" sz="2000" dirty="0" smtClean="0"/>
          </a:p>
          <a:p>
            <a:endParaRPr lang="en-US" altLang="zh-CN" sz="2000" dirty="0"/>
          </a:p>
          <a:p>
            <a:endParaRPr lang="en-US" altLang="zh-CN" sz="2000" dirty="0" smtClean="0"/>
          </a:p>
          <a:p>
            <a:endParaRPr lang="en-US" altLang="zh-CN" sz="2000" dirty="0"/>
          </a:p>
          <a:p>
            <a:endParaRPr lang="en-US" altLang="zh-CN" sz="2000" dirty="0" smtClean="0"/>
          </a:p>
          <a:p>
            <a:endParaRPr lang="en-US" altLang="zh-CN" sz="2000" dirty="0"/>
          </a:p>
          <a:p>
            <a:endParaRPr lang="en-US" altLang="zh-CN" sz="2000" dirty="0" smtClean="0"/>
          </a:p>
          <a:p>
            <a:endParaRPr lang="en-US" altLang="zh-CN" sz="2000" dirty="0"/>
          </a:p>
          <a:p>
            <a:endParaRPr lang="en-US" altLang="zh-CN" sz="2000" dirty="0" smtClean="0"/>
          </a:p>
          <a:p>
            <a:endParaRPr lang="en-US" altLang="zh-CN" sz="2000" dirty="0"/>
          </a:p>
          <a:p>
            <a:endParaRPr lang="en-US" altLang="zh-CN" sz="2000" dirty="0" smtClean="0"/>
          </a:p>
          <a:p>
            <a:endParaRPr lang="en-US" altLang="zh-CN" sz="2000" dirty="0"/>
          </a:p>
          <a:p>
            <a:endParaRPr lang="en-US" altLang="zh-CN" sz="2000" dirty="0" smtClean="0"/>
          </a:p>
          <a:p>
            <a:endParaRPr lang="en-US" altLang="zh-CN" sz="2000" dirty="0"/>
          </a:p>
          <a:p>
            <a:endParaRPr lang="en-US" altLang="zh-CN" sz="2000" dirty="0" smtClean="0"/>
          </a:p>
          <a:p>
            <a:endParaRPr lang="en-US" altLang="zh-CN" sz="2000" dirty="0"/>
          </a:p>
          <a:p>
            <a:r>
              <a:rPr lang="en-US" altLang="zh-CN" sz="2000" dirty="0" smtClean="0"/>
              <a:t>The hypothesis this straight line has too strong a preconception or too high bias</a:t>
            </a:r>
          </a:p>
          <a:p>
            <a:r>
              <a:rPr lang="en-US" altLang="zh-CN" sz="2000" dirty="0" smtClean="0"/>
              <a:t>Choose a good choice of lambda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2959" y="1461716"/>
            <a:ext cx="6371429" cy="36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253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38200" y="474133"/>
            <a:ext cx="1014306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Chapter 8</a:t>
            </a:r>
          </a:p>
          <a:p>
            <a:endParaRPr lang="en-US" altLang="zh-CN" sz="2000" dirty="0"/>
          </a:p>
          <a:p>
            <a:r>
              <a:rPr lang="en-US" altLang="zh-CN" sz="2000" u="sng" dirty="0" smtClean="0"/>
              <a:t>Regularization</a:t>
            </a:r>
          </a:p>
          <a:p>
            <a:r>
              <a:rPr lang="en-US" altLang="zh-CN" sz="2000" dirty="0" smtClean="0"/>
              <a:t>Regularized linear regression</a:t>
            </a:r>
          </a:p>
        </p:txBody>
      </p:sp>
    </p:spTree>
    <p:extLst>
      <p:ext uri="{BB962C8B-B14F-4D97-AF65-F5344CB8AC3E}">
        <p14:creationId xmlns:p14="http://schemas.microsoft.com/office/powerpoint/2010/main" val="2985866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38200" y="474133"/>
            <a:ext cx="101430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Chapter 8</a:t>
            </a:r>
          </a:p>
          <a:p>
            <a:endParaRPr lang="en-US" altLang="zh-CN" sz="20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9333" y="2314714"/>
            <a:ext cx="5933333" cy="22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3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38200" y="474133"/>
            <a:ext cx="101430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Chapter 8</a:t>
            </a:r>
          </a:p>
          <a:p>
            <a:endParaRPr lang="en-US" altLang="zh-CN" sz="20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2590" y="1624276"/>
            <a:ext cx="7314286" cy="42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209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38200" y="474133"/>
            <a:ext cx="10886440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Chapter 8</a:t>
            </a:r>
          </a:p>
          <a:p>
            <a:endParaRPr lang="en-US" altLang="zh-CN" sz="2000" dirty="0" smtClean="0"/>
          </a:p>
          <a:p>
            <a:endParaRPr lang="en-US" altLang="zh-CN" sz="2000" dirty="0"/>
          </a:p>
          <a:p>
            <a:endParaRPr lang="en-US" altLang="zh-CN" sz="2000" dirty="0" smtClean="0"/>
          </a:p>
          <a:p>
            <a:endParaRPr lang="en-US" altLang="zh-CN" sz="2000" dirty="0"/>
          </a:p>
          <a:p>
            <a:endParaRPr lang="en-US" altLang="zh-CN" sz="2000" dirty="0" smtClean="0"/>
          </a:p>
          <a:p>
            <a:endParaRPr lang="en-US" altLang="zh-CN" sz="2000" dirty="0"/>
          </a:p>
          <a:p>
            <a:endParaRPr lang="en-US" altLang="zh-CN" sz="2000" dirty="0" smtClean="0"/>
          </a:p>
          <a:p>
            <a:endParaRPr lang="en-US" altLang="zh-CN" sz="2000" dirty="0"/>
          </a:p>
          <a:p>
            <a:endParaRPr lang="en-US" altLang="zh-CN" sz="2000" dirty="0" smtClean="0"/>
          </a:p>
          <a:p>
            <a:endParaRPr lang="en-US" altLang="zh-CN" sz="2000" dirty="0"/>
          </a:p>
          <a:p>
            <a:endParaRPr lang="en-US" altLang="zh-CN" sz="2000" dirty="0" smtClean="0"/>
          </a:p>
          <a:p>
            <a:endParaRPr lang="en-US" altLang="zh-CN" sz="2000" dirty="0"/>
          </a:p>
          <a:p>
            <a:endParaRPr lang="en-US" altLang="zh-CN" sz="2000" dirty="0" smtClean="0"/>
          </a:p>
          <a:p>
            <a:endParaRPr lang="en-US" altLang="zh-CN" sz="2000" dirty="0"/>
          </a:p>
          <a:p>
            <a:endParaRPr lang="en-US" altLang="zh-CN" sz="2000" dirty="0" smtClean="0"/>
          </a:p>
          <a:p>
            <a:r>
              <a:rPr lang="en-US" altLang="zh-CN" sz="2000" dirty="0" smtClean="0"/>
              <a:t>Using regularization also takes care of any non-invertibility issues of the X transpose X matrix</a:t>
            </a:r>
          </a:p>
          <a:p>
            <a:r>
              <a:rPr lang="en-US" altLang="zh-CN" sz="2000" dirty="0" smtClean="0"/>
              <a:t>Using this, you’ll be able to avoid overfitting even if you have lots of features in a relatively small training set.</a:t>
            </a:r>
            <a:endParaRPr lang="en-US" altLang="zh-CN" sz="20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611" y="1287410"/>
            <a:ext cx="5923809" cy="400952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/>
          <a:srcRect t="-1" r="4849" b="-1025"/>
          <a:stretch/>
        </p:blipFill>
        <p:spPr>
          <a:xfrm>
            <a:off x="6281420" y="1287410"/>
            <a:ext cx="5863100" cy="3935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304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38200" y="474133"/>
            <a:ext cx="1014306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Chapter 8</a:t>
            </a:r>
          </a:p>
          <a:p>
            <a:endParaRPr lang="en-US" altLang="zh-CN" sz="2000" dirty="0"/>
          </a:p>
          <a:p>
            <a:r>
              <a:rPr lang="en-US" altLang="zh-CN" sz="2000" u="sng" dirty="0" smtClean="0"/>
              <a:t>Regularization</a:t>
            </a:r>
          </a:p>
          <a:p>
            <a:r>
              <a:rPr lang="en-US" altLang="zh-CN" sz="2000" dirty="0" smtClean="0"/>
              <a:t>Regularized logistic regression</a:t>
            </a: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943686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38200" y="474133"/>
            <a:ext cx="101430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Chapter 8</a:t>
            </a:r>
          </a:p>
          <a:p>
            <a:endParaRPr lang="en-US" altLang="zh-CN" sz="2000" dirty="0" smtClean="0"/>
          </a:p>
          <a:p>
            <a:r>
              <a:rPr lang="en-US" altLang="zh-CN" sz="2000" dirty="0" smtClean="0"/>
              <a:t>Gradient Decent for regularized linear regression</a:t>
            </a:r>
            <a:endParaRPr lang="en-US" altLang="zh-CN" sz="20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784"/>
            <a:ext cx="6285714" cy="354285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5714" y="2035689"/>
            <a:ext cx="5771429" cy="31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741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38200" y="474133"/>
            <a:ext cx="1014306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Chapter 8</a:t>
            </a:r>
          </a:p>
          <a:p>
            <a:endParaRPr lang="en-US" altLang="zh-CN" sz="2000" dirty="0" smtClean="0"/>
          </a:p>
          <a:p>
            <a:endParaRPr lang="en-US" altLang="zh-CN" sz="2000" dirty="0"/>
          </a:p>
          <a:p>
            <a:endParaRPr lang="en-US" altLang="zh-CN" sz="2000" dirty="0" smtClean="0"/>
          </a:p>
          <a:p>
            <a:endParaRPr lang="en-US" altLang="zh-CN" sz="2000" dirty="0"/>
          </a:p>
          <a:p>
            <a:endParaRPr lang="en-US" altLang="zh-CN" sz="2000" dirty="0" smtClean="0"/>
          </a:p>
          <a:p>
            <a:endParaRPr lang="en-US" altLang="zh-CN" sz="2000" dirty="0"/>
          </a:p>
          <a:p>
            <a:endParaRPr lang="en-US" altLang="zh-CN" sz="2000" dirty="0" smtClean="0"/>
          </a:p>
          <a:p>
            <a:endParaRPr lang="en-US" altLang="zh-CN" sz="2000" dirty="0"/>
          </a:p>
          <a:p>
            <a:endParaRPr lang="en-US" altLang="zh-CN" sz="2000" dirty="0" smtClean="0"/>
          </a:p>
          <a:p>
            <a:endParaRPr lang="en-US" altLang="zh-CN" sz="2000" dirty="0"/>
          </a:p>
          <a:p>
            <a:endParaRPr lang="en-US" altLang="zh-CN" sz="2000" dirty="0" smtClean="0"/>
          </a:p>
          <a:p>
            <a:endParaRPr lang="en-US" altLang="zh-CN" sz="2000" dirty="0"/>
          </a:p>
          <a:p>
            <a:endParaRPr lang="en-US" altLang="zh-CN" sz="2000" dirty="0" smtClean="0"/>
          </a:p>
          <a:p>
            <a:endParaRPr lang="en-US" altLang="zh-CN" sz="2000" dirty="0"/>
          </a:p>
          <a:p>
            <a:endParaRPr lang="en-US" altLang="zh-CN" sz="2000" dirty="0" smtClean="0"/>
          </a:p>
          <a:p>
            <a:endParaRPr lang="en-US" altLang="zh-CN" sz="2000" dirty="0"/>
          </a:p>
          <a:p>
            <a:endParaRPr lang="en-US" altLang="zh-CN" sz="2000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7352" y="1617563"/>
            <a:ext cx="5904762" cy="34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869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38200" y="474133"/>
            <a:ext cx="101430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Chapter 8</a:t>
            </a:r>
          </a:p>
          <a:p>
            <a:endParaRPr lang="en-US" altLang="zh-CN" sz="20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6876" y="1765147"/>
            <a:ext cx="6285714" cy="35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872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38200" y="474133"/>
            <a:ext cx="101430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Chapter 8</a:t>
            </a:r>
          </a:p>
          <a:p>
            <a:endParaRPr lang="en-US" altLang="zh-CN" sz="20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2590" y="1625645"/>
            <a:ext cx="6514286" cy="37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900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38200" y="474133"/>
            <a:ext cx="1014306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Chapter 8</a:t>
            </a:r>
          </a:p>
          <a:p>
            <a:endParaRPr lang="en-US" altLang="zh-CN" sz="2000" dirty="0" smtClean="0"/>
          </a:p>
          <a:p>
            <a:endParaRPr lang="en-US" altLang="zh-CN" sz="2000" dirty="0"/>
          </a:p>
          <a:p>
            <a:endParaRPr lang="en-US" altLang="zh-CN" sz="2000" dirty="0" smtClean="0"/>
          </a:p>
          <a:p>
            <a:endParaRPr lang="en-US" altLang="zh-CN" sz="2000" dirty="0"/>
          </a:p>
          <a:p>
            <a:endParaRPr lang="en-US" altLang="zh-CN" sz="2000" dirty="0" smtClean="0"/>
          </a:p>
          <a:p>
            <a:endParaRPr lang="en-US" altLang="zh-CN" sz="2000" dirty="0"/>
          </a:p>
          <a:p>
            <a:endParaRPr lang="en-US" altLang="zh-CN" sz="2000" dirty="0" smtClean="0"/>
          </a:p>
          <a:p>
            <a:endParaRPr lang="en-US" altLang="zh-CN" sz="2000" dirty="0"/>
          </a:p>
          <a:p>
            <a:endParaRPr lang="en-US" altLang="zh-CN" sz="2000" dirty="0" smtClean="0"/>
          </a:p>
          <a:p>
            <a:endParaRPr lang="en-US" altLang="zh-CN" sz="2000" dirty="0"/>
          </a:p>
          <a:p>
            <a:endParaRPr lang="en-US" altLang="zh-CN" sz="2000" dirty="0" smtClean="0"/>
          </a:p>
          <a:p>
            <a:endParaRPr lang="en-US" altLang="zh-CN" sz="2000" dirty="0"/>
          </a:p>
          <a:p>
            <a:endParaRPr lang="en-US" altLang="zh-CN" sz="2000" dirty="0" smtClean="0"/>
          </a:p>
          <a:p>
            <a:r>
              <a:rPr lang="en-US" altLang="zh-CN" sz="2000" dirty="0" smtClean="0"/>
              <a:t>I</a:t>
            </a:r>
          </a:p>
          <a:p>
            <a:endParaRPr lang="en-US" altLang="zh-CN" sz="2000" dirty="0"/>
          </a:p>
          <a:p>
            <a:r>
              <a:rPr lang="en-US" altLang="zh-CN" sz="2000" dirty="0" smtClean="0"/>
              <a:t>If we have many features and a very little training data</a:t>
            </a:r>
          </a:p>
          <a:p>
            <a:r>
              <a:rPr lang="en-US" altLang="zh-CN" sz="2000" dirty="0" smtClean="0"/>
              <a:t>Then overfitting can be a problem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182019"/>
            <a:ext cx="6380952" cy="41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510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38200" y="474133"/>
            <a:ext cx="1014306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Chapter 8</a:t>
            </a:r>
          </a:p>
          <a:p>
            <a:endParaRPr lang="en-US" altLang="zh-CN" sz="2000" dirty="0" smtClean="0"/>
          </a:p>
          <a:p>
            <a:endParaRPr lang="en-US" altLang="zh-CN" sz="2000" dirty="0"/>
          </a:p>
          <a:p>
            <a:endParaRPr lang="en-US" altLang="zh-CN" sz="2000" dirty="0" smtClean="0"/>
          </a:p>
          <a:p>
            <a:endParaRPr lang="en-US" altLang="zh-CN" sz="2000" dirty="0"/>
          </a:p>
          <a:p>
            <a:endParaRPr lang="en-US" altLang="zh-CN" sz="2000" dirty="0" smtClean="0"/>
          </a:p>
          <a:p>
            <a:endParaRPr lang="en-US" altLang="zh-CN" sz="2000" dirty="0"/>
          </a:p>
          <a:p>
            <a:endParaRPr lang="en-US" altLang="zh-CN" sz="2000" dirty="0" smtClean="0"/>
          </a:p>
          <a:p>
            <a:endParaRPr lang="en-US" altLang="zh-CN" sz="2000" dirty="0"/>
          </a:p>
          <a:p>
            <a:endParaRPr lang="en-US" altLang="zh-CN" sz="2000" dirty="0" smtClean="0"/>
          </a:p>
          <a:p>
            <a:endParaRPr lang="en-US" altLang="zh-CN" sz="2000" dirty="0"/>
          </a:p>
          <a:p>
            <a:endParaRPr lang="en-US" altLang="zh-CN" sz="2000" dirty="0" smtClean="0"/>
          </a:p>
          <a:p>
            <a:endParaRPr lang="en-US" altLang="zh-CN" sz="2000" dirty="0"/>
          </a:p>
          <a:p>
            <a:endParaRPr lang="en-US" altLang="zh-CN" sz="2000" dirty="0" smtClean="0"/>
          </a:p>
          <a:p>
            <a:endParaRPr lang="en-US" altLang="zh-CN" sz="2000" dirty="0"/>
          </a:p>
          <a:p>
            <a:endParaRPr lang="en-US" altLang="zh-CN" sz="2000" dirty="0" smtClean="0"/>
          </a:p>
          <a:p>
            <a:r>
              <a:rPr lang="en-US" altLang="zh-CN" sz="2000" dirty="0" smtClean="0"/>
              <a:t>Magnitude </a:t>
            </a:r>
            <a:r>
              <a:rPr lang="zh-CN" altLang="en-US" sz="2000" dirty="0" smtClean="0"/>
              <a:t>量级</a:t>
            </a:r>
            <a:endParaRPr lang="en-US" altLang="zh-CN" sz="2000" dirty="0" smtClean="0"/>
          </a:p>
          <a:p>
            <a:r>
              <a:rPr lang="en-US" altLang="zh-CN" sz="2000" dirty="0" err="1" smtClean="0"/>
              <a:t>Vlaues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数值大小</a:t>
            </a:r>
            <a:endParaRPr lang="en-US" altLang="zh-CN" sz="20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8780" y="1505461"/>
            <a:ext cx="6561905" cy="36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09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38200" y="474133"/>
            <a:ext cx="1014306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Chapter 8</a:t>
            </a:r>
          </a:p>
          <a:p>
            <a:endParaRPr lang="en-US" altLang="zh-CN" sz="2000" dirty="0"/>
          </a:p>
          <a:p>
            <a:r>
              <a:rPr lang="en-US" altLang="zh-CN" sz="2000" u="sng" dirty="0" smtClean="0"/>
              <a:t>Regularization</a:t>
            </a:r>
          </a:p>
          <a:p>
            <a:r>
              <a:rPr lang="en-US" altLang="zh-CN" sz="2000" dirty="0" smtClean="0"/>
              <a:t>Cost function</a:t>
            </a:r>
          </a:p>
        </p:txBody>
      </p:sp>
    </p:spTree>
    <p:extLst>
      <p:ext uri="{BB962C8B-B14F-4D97-AF65-F5344CB8AC3E}">
        <p14:creationId xmlns:p14="http://schemas.microsoft.com/office/powerpoint/2010/main" val="3370622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38200" y="474133"/>
            <a:ext cx="101430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Chapter 8</a:t>
            </a:r>
          </a:p>
          <a:p>
            <a:endParaRPr lang="en-US" altLang="zh-CN" sz="20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6399" y="1714174"/>
            <a:ext cx="6466667" cy="37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531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38200" y="474133"/>
            <a:ext cx="101430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Chapter 8</a:t>
            </a:r>
          </a:p>
          <a:p>
            <a:endParaRPr lang="en-US" altLang="zh-CN" sz="20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1638" y="1608275"/>
            <a:ext cx="6476190" cy="36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886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38200" y="474133"/>
            <a:ext cx="10143066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Chapter 8</a:t>
            </a:r>
          </a:p>
          <a:p>
            <a:endParaRPr lang="en-US" altLang="zh-CN" sz="2000" dirty="0" smtClean="0"/>
          </a:p>
          <a:p>
            <a:endParaRPr lang="en-US" altLang="zh-CN" sz="2000" dirty="0"/>
          </a:p>
          <a:p>
            <a:endParaRPr lang="en-US" altLang="zh-CN" sz="2000" dirty="0" smtClean="0"/>
          </a:p>
          <a:p>
            <a:endParaRPr lang="en-US" altLang="zh-CN" sz="2000" dirty="0"/>
          </a:p>
          <a:p>
            <a:endParaRPr lang="en-US" altLang="zh-CN" sz="2000" dirty="0" smtClean="0"/>
          </a:p>
          <a:p>
            <a:endParaRPr lang="en-US" altLang="zh-CN" sz="2000" dirty="0"/>
          </a:p>
          <a:p>
            <a:endParaRPr lang="en-US" altLang="zh-CN" sz="2000" dirty="0" smtClean="0"/>
          </a:p>
          <a:p>
            <a:endParaRPr lang="en-US" altLang="zh-CN" sz="2000" dirty="0"/>
          </a:p>
          <a:p>
            <a:endParaRPr lang="en-US" altLang="zh-CN" sz="2000" dirty="0" smtClean="0"/>
          </a:p>
          <a:p>
            <a:endParaRPr lang="en-US" altLang="zh-CN" sz="2000" dirty="0"/>
          </a:p>
          <a:p>
            <a:endParaRPr lang="en-US" altLang="zh-CN" sz="2000" dirty="0" smtClean="0"/>
          </a:p>
          <a:p>
            <a:endParaRPr lang="en-US" altLang="zh-CN" sz="2000" dirty="0"/>
          </a:p>
          <a:p>
            <a:endParaRPr lang="en-US" altLang="zh-CN" sz="2000" dirty="0" smtClean="0"/>
          </a:p>
          <a:p>
            <a:endParaRPr lang="en-US" altLang="zh-CN" sz="2000" dirty="0"/>
          </a:p>
          <a:p>
            <a:r>
              <a:rPr lang="en-US" altLang="zh-CN" sz="2000" dirty="0" smtClean="0"/>
              <a:t>The two term in J(theta) has two goals,.</a:t>
            </a:r>
          </a:p>
          <a:p>
            <a:r>
              <a:rPr lang="en-US" altLang="zh-CN" sz="2000" dirty="0" smtClean="0"/>
              <a:t>left is to fit the training set while the right is to keep the parameters small</a:t>
            </a:r>
          </a:p>
          <a:p>
            <a:r>
              <a:rPr lang="en-US" altLang="zh-CN" sz="2000" dirty="0" smtClean="0"/>
              <a:t>Lambda is to control the tradeoff between these two goals.</a:t>
            </a:r>
          </a:p>
          <a:p>
            <a:r>
              <a:rPr lang="en-US" altLang="zh-CN" sz="2000" dirty="0" smtClean="0"/>
              <a:t>Therefore to keep the hypothesis relatively simple to avoid overfitting.</a:t>
            </a:r>
          </a:p>
          <a:p>
            <a:endParaRPr lang="en-US" altLang="zh-CN" sz="20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8304" y="1182019"/>
            <a:ext cx="6342857" cy="37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731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186</Words>
  <Application>Microsoft Office PowerPoint</Application>
  <PresentationFormat>宽屏</PresentationFormat>
  <Paragraphs>133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1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 Steve</dc:creator>
  <cp:lastModifiedBy>Wang Steve</cp:lastModifiedBy>
  <cp:revision>18</cp:revision>
  <dcterms:created xsi:type="dcterms:W3CDTF">2018-10-26T02:22:44Z</dcterms:created>
  <dcterms:modified xsi:type="dcterms:W3CDTF">2018-10-26T11:54:15Z</dcterms:modified>
</cp:coreProperties>
</file>