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59" r:id="rId9"/>
    <p:sldId id="264" r:id="rId10"/>
    <p:sldId id="266" r:id="rId11"/>
    <p:sldId id="265" r:id="rId12"/>
    <p:sldId id="267" r:id="rId13"/>
    <p:sldId id="268" r:id="rId14"/>
    <p:sldId id="271" r:id="rId15"/>
    <p:sldId id="270" r:id="rId16"/>
    <p:sldId id="275" r:id="rId17"/>
    <p:sldId id="272" r:id="rId18"/>
    <p:sldId id="274" r:id="rId19"/>
    <p:sldId id="276" r:id="rId20"/>
    <p:sldId id="269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5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60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BD70-832D-437A-B586-232C602108A2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DA90-1C4A-4194-A79B-F8A13BD0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4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BD70-832D-437A-B586-232C602108A2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DA90-1C4A-4194-A79B-F8A13BD0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0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BD70-832D-437A-B586-232C602108A2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DA90-1C4A-4194-A79B-F8A13BD0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9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BD70-832D-437A-B586-232C602108A2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DA90-1C4A-4194-A79B-F8A13BD0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BD70-832D-437A-B586-232C602108A2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DA90-1C4A-4194-A79B-F8A13BD0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51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BD70-832D-437A-B586-232C602108A2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DA90-1C4A-4194-A79B-F8A13BD0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6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BD70-832D-437A-B586-232C602108A2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DA90-1C4A-4194-A79B-F8A13BD0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80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BD70-832D-437A-B586-232C602108A2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DA90-1C4A-4194-A79B-F8A13BD0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BD70-832D-437A-B586-232C602108A2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DA90-1C4A-4194-A79B-F8A13BD0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51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BD70-832D-437A-B586-232C602108A2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DA90-1C4A-4194-A79B-F8A13BD0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7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BD70-832D-437A-B586-232C602108A2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DA90-1C4A-4194-A79B-F8A13BD0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6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2BD70-832D-437A-B586-232C602108A2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ADA90-1C4A-4194-A79B-F8A13BD0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2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1 Lesson 1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Machine Learning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Grew out of work in AI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New capability for computers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Examples: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Database mining</a:t>
            </a:r>
          </a:p>
          <a:p>
            <a:r>
              <a:rPr lang="en-US" altLang="zh-CN" sz="2000" dirty="0" smtClean="0"/>
              <a:t>        Large datasets from growth of automation/web.</a:t>
            </a:r>
          </a:p>
          <a:p>
            <a:r>
              <a:rPr lang="en-US" altLang="zh-CN" sz="2000" dirty="0" smtClean="0"/>
              <a:t>        E.g., Web click data, medical records, biology, engineering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Applications can’t program by hand.</a:t>
            </a:r>
          </a:p>
          <a:p>
            <a:r>
              <a:rPr lang="en-US" altLang="zh-CN" sz="2000" dirty="0" smtClean="0"/>
              <a:t>        E.g., Autonomous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helicopter handwriting recognition, most of  Natural Language 	Processing(NLP),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omputer Vision.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Self-customizing programs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E.g., Amazon, Netflix product recommendations</a:t>
            </a:r>
          </a:p>
          <a:p>
            <a:r>
              <a:rPr lang="en-US" altLang="zh-CN" sz="2000" dirty="0" smtClean="0"/>
              <a:t>-  Understanding human learning(brain, real AI)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01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1 Lesson 6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Housing Prices(</a:t>
            </a:r>
            <a:r>
              <a:rPr lang="en-US" altLang="zh-CN" sz="2000" dirty="0" err="1" smtClean="0"/>
              <a:t>Portland,OR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Supervised Learning</a:t>
            </a:r>
          </a:p>
          <a:p>
            <a:r>
              <a:rPr lang="en-US" altLang="zh-CN" sz="2000" dirty="0" smtClean="0"/>
              <a:t>Given the “right answer” for each example in the data.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Regression Problem</a:t>
            </a:r>
          </a:p>
          <a:p>
            <a:r>
              <a:rPr lang="en-US" altLang="zh-CN" sz="2000" dirty="0" smtClean="0"/>
              <a:t>Predict real-value output</a:t>
            </a:r>
          </a:p>
          <a:p>
            <a:endParaRPr lang="en-US" altLang="zh-CN" sz="2000" dirty="0"/>
          </a:p>
          <a:p>
            <a:r>
              <a:rPr lang="en-US" altLang="zh-CN" sz="2000" u="sng" dirty="0" smtClean="0">
                <a:solidFill>
                  <a:srgbClr val="FF0000"/>
                </a:solidFill>
              </a:rPr>
              <a:t>Classification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Predict discrete-valued outputs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5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1 Lesson 6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6685"/>
            <a:ext cx="7411484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1 Lesson 6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6685"/>
            <a:ext cx="7678222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7</a:t>
            </a:r>
          </a:p>
          <a:p>
            <a:endParaRPr lang="en-US" altLang="zh-CN" sz="3200" dirty="0" smtClean="0"/>
          </a:p>
          <a:p>
            <a:r>
              <a:rPr lang="en-US" altLang="zh-CN" sz="3200" u="sng" dirty="0" smtClean="0"/>
              <a:t>Linear regression with one variable</a:t>
            </a:r>
          </a:p>
          <a:p>
            <a:r>
              <a:rPr lang="en-US" altLang="zh-CN" sz="3200" dirty="0" smtClean="0"/>
              <a:t>Cost function</a:t>
            </a:r>
            <a:endParaRPr lang="en-US" altLang="zh-CN" sz="3200" dirty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84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7</a:t>
            </a:r>
          </a:p>
          <a:p>
            <a:endParaRPr lang="en-US" altLang="zh-CN" sz="32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8984"/>
            <a:ext cx="5201376" cy="28578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254" y="1761742"/>
            <a:ext cx="4227132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7</a:t>
            </a:r>
          </a:p>
          <a:p>
            <a:endParaRPr lang="en-US" altLang="zh-CN" sz="32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24" y="1040643"/>
            <a:ext cx="8230018" cy="50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</a:t>
            </a:r>
            <a:r>
              <a:rPr lang="en-US" altLang="zh-CN" sz="3200" dirty="0"/>
              <a:t>8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u="sng" dirty="0" smtClean="0"/>
              <a:t>Linear regression with one variable</a:t>
            </a:r>
          </a:p>
          <a:p>
            <a:r>
              <a:rPr lang="en-US" altLang="zh-CN" sz="3200" dirty="0" smtClean="0"/>
              <a:t>Cost function Ⅰ</a:t>
            </a:r>
            <a:endParaRPr lang="en-US" altLang="zh-CN" sz="3200" dirty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849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</a:t>
            </a:r>
            <a:r>
              <a:rPr lang="en-US" altLang="zh-CN" sz="3200" dirty="0"/>
              <a:t>8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971" y="1859423"/>
            <a:ext cx="6009524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</a:t>
            </a:r>
            <a:r>
              <a:rPr lang="en-US" altLang="zh-CN" sz="3200" dirty="0"/>
              <a:t>8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790"/>
            <a:ext cx="5175466" cy="30118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66" y="1569314"/>
            <a:ext cx="5542857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9</a:t>
            </a:r>
          </a:p>
          <a:p>
            <a:endParaRPr lang="en-US" altLang="zh-CN" sz="3200" dirty="0" smtClean="0"/>
          </a:p>
          <a:p>
            <a:r>
              <a:rPr lang="en-US" altLang="zh-CN" sz="3200" u="sng" dirty="0" smtClean="0"/>
              <a:t>Linear regression with one variable</a:t>
            </a:r>
          </a:p>
          <a:p>
            <a:r>
              <a:rPr lang="en-US" altLang="zh-CN" sz="3200" dirty="0" smtClean="0"/>
              <a:t>Cost function Ⅱ</a:t>
            </a:r>
            <a:endParaRPr lang="en-US" altLang="zh-CN" sz="3200" dirty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484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1 Lesson 2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What is machine learning ?</a:t>
            </a:r>
            <a:endParaRPr lang="en-US" altLang="zh-CN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419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9</a:t>
            </a:r>
          </a:p>
          <a:p>
            <a:endParaRPr lang="en-US" altLang="zh-CN" sz="32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5752"/>
            <a:ext cx="5419048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4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9</a:t>
            </a:r>
          </a:p>
          <a:p>
            <a:endParaRPr lang="en-US" altLang="zh-CN" sz="32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181"/>
            <a:ext cx="5752381" cy="32952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324" y="1578181"/>
            <a:ext cx="4847619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9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7685"/>
            <a:ext cx="5600000" cy="33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514" y="1695304"/>
            <a:ext cx="5495238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9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9951"/>
            <a:ext cx="5476190" cy="3676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91" y="1832332"/>
            <a:ext cx="5580952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10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3200" u="sng" dirty="0" smtClean="0"/>
              <a:t>Linear regression with one variable</a:t>
            </a:r>
          </a:p>
          <a:p>
            <a:r>
              <a:rPr lang="en-US" altLang="zh-CN" sz="3200" u="sng" dirty="0" smtClean="0"/>
              <a:t>Gradient descent</a:t>
            </a:r>
            <a:endParaRPr lang="en-US" altLang="zh-CN" sz="3200" u="sng" dirty="0"/>
          </a:p>
        </p:txBody>
      </p:sp>
    </p:spTree>
    <p:extLst>
      <p:ext uri="{BB962C8B-B14F-4D97-AF65-F5344CB8AC3E}">
        <p14:creationId xmlns:p14="http://schemas.microsoft.com/office/powerpoint/2010/main" val="42229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10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5037"/>
            <a:ext cx="5638095" cy="34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524" y="1863608"/>
            <a:ext cx="5590476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10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161" y="1874326"/>
            <a:ext cx="645714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</a:t>
            </a:r>
            <a:r>
              <a:rPr lang="en-US" altLang="zh-CN" sz="3200" dirty="0" smtClean="0"/>
              <a:t>11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4667"/>
            <a:ext cx="6000000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</a:t>
            </a:r>
            <a:r>
              <a:rPr lang="en-US" altLang="zh-CN" sz="3200" dirty="0" smtClean="0"/>
              <a:t>11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19" y="1366685"/>
            <a:ext cx="7371428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</a:t>
            </a:r>
            <a:r>
              <a:rPr lang="en-US" altLang="zh-CN" sz="3200" dirty="0" smtClean="0"/>
              <a:t>11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33" y="1366685"/>
            <a:ext cx="7200000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1 Lesson 2</a:t>
            </a:r>
          </a:p>
          <a:p>
            <a:endParaRPr lang="en-US" altLang="zh-CN" sz="3200" dirty="0" smtClean="0"/>
          </a:p>
          <a:p>
            <a:pPr algn="ctr"/>
            <a:r>
              <a:rPr lang="en-US" altLang="zh-CN" sz="3200" dirty="0" smtClean="0"/>
              <a:t>Machine Learning definition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Arthur Samuel (1959). Machine Learning: Field of study that gives computers the ability to learn without being explicitly programmed.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Tom Mitchell (1998) Well-posed Learning Problem:</a:t>
            </a:r>
          </a:p>
          <a:p>
            <a:pPr algn="just"/>
            <a:r>
              <a:rPr lang="en-US" altLang="zh-CN" sz="3200" dirty="0" smtClean="0"/>
              <a:t>    A computer program is said to learn from experience</a:t>
            </a:r>
          </a:p>
          <a:p>
            <a:pPr algn="just"/>
            <a:r>
              <a:rPr lang="en-US" altLang="zh-CN" sz="3200" dirty="0" smtClean="0"/>
              <a:t>    E with respect to some task T and some performance </a:t>
            </a:r>
          </a:p>
          <a:p>
            <a:r>
              <a:rPr lang="en-US" altLang="zh-CN" sz="3200" dirty="0" smtClean="0"/>
              <a:t>    measure P, if its performance on T as measured by P,   </a:t>
            </a:r>
          </a:p>
          <a:p>
            <a:r>
              <a:rPr lang="en-US" altLang="zh-CN" sz="3200" dirty="0" smtClean="0"/>
              <a:t>    improves with experience E.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50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</a:t>
            </a:r>
            <a:r>
              <a:rPr lang="en-US" altLang="zh-CN" sz="3200" dirty="0" smtClean="0"/>
              <a:t>11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495" y="1552398"/>
            <a:ext cx="6990476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</a:t>
            </a:r>
            <a:r>
              <a:rPr lang="en-US" altLang="zh-CN" sz="3200" dirty="0" smtClean="0"/>
              <a:t>11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09" y="1791815"/>
            <a:ext cx="7219048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</a:t>
            </a:r>
            <a:r>
              <a:rPr lang="en-US" altLang="zh-CN" sz="3200" dirty="0" smtClean="0"/>
              <a:t>12</a:t>
            </a:r>
          </a:p>
          <a:p>
            <a:endParaRPr lang="en-US" altLang="zh-CN" sz="3200" dirty="0"/>
          </a:p>
          <a:p>
            <a:r>
              <a:rPr lang="en-US" altLang="zh-CN" sz="3200" u="sng" dirty="0" smtClean="0"/>
              <a:t>Linear regression with one variable</a:t>
            </a:r>
            <a:endParaRPr lang="en-US" altLang="zh-CN" sz="2000" u="sng" dirty="0" smtClean="0"/>
          </a:p>
          <a:p>
            <a:r>
              <a:rPr lang="en-US" altLang="zh-CN" sz="3200" dirty="0" smtClean="0"/>
              <a:t>Gradient descent for linear regression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3194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</a:t>
            </a:r>
            <a:r>
              <a:rPr lang="en-US" altLang="zh-CN" sz="3200" dirty="0" smtClean="0"/>
              <a:t>12</a:t>
            </a:r>
          </a:p>
          <a:p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45" y="1829910"/>
            <a:ext cx="7400000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</a:t>
            </a:r>
            <a:r>
              <a:rPr lang="en-US" altLang="zh-CN" sz="3200" dirty="0" smtClean="0"/>
              <a:t>12</a:t>
            </a:r>
          </a:p>
          <a:p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161" y="1817770"/>
            <a:ext cx="6657143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</a:t>
            </a:r>
            <a:r>
              <a:rPr lang="en-US" altLang="zh-CN" sz="3200" dirty="0" smtClean="0"/>
              <a:t>12</a:t>
            </a:r>
          </a:p>
          <a:p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85" y="2096135"/>
            <a:ext cx="6838095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</a:t>
            </a:r>
            <a:r>
              <a:rPr lang="en-US" altLang="zh-CN" sz="3200" dirty="0" smtClean="0"/>
              <a:t>12</a:t>
            </a:r>
          </a:p>
          <a:p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33" y="1551351"/>
            <a:ext cx="7000000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</a:t>
            </a:r>
            <a:r>
              <a:rPr lang="en-US" altLang="zh-CN" sz="3200" dirty="0" smtClean="0"/>
              <a:t>12</a:t>
            </a:r>
          </a:p>
          <a:p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71" y="1821514"/>
            <a:ext cx="7209524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2 Lesson </a:t>
            </a:r>
            <a:r>
              <a:rPr lang="en-US" altLang="zh-CN" sz="3200" dirty="0" smtClean="0"/>
              <a:t>12</a:t>
            </a:r>
          </a:p>
          <a:p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1351"/>
            <a:ext cx="6047619" cy="27904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4800600"/>
            <a:ext cx="6310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Numerically solving for the minimum of the cost function J</a:t>
            </a:r>
          </a:p>
          <a:p>
            <a:endParaRPr lang="en-US" altLang="zh-CN" dirty="0"/>
          </a:p>
          <a:p>
            <a:r>
              <a:rPr lang="en-US" altLang="zh-CN" dirty="0" smtClean="0"/>
              <a:t>Called normal equations methods</a:t>
            </a:r>
          </a:p>
          <a:p>
            <a:endParaRPr lang="en-US" altLang="zh-CN" dirty="0"/>
          </a:p>
          <a:p>
            <a:r>
              <a:rPr lang="en-US" altLang="zh-CN" dirty="0" smtClean="0"/>
              <a:t>Gradient Descent will scale better to lager data sets than NEM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6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1 Lesson 2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Machine learning algorithms:</a:t>
            </a:r>
          </a:p>
          <a:p>
            <a:pPr marL="457200" indent="-457200">
              <a:buFontTx/>
              <a:buChar char="-"/>
            </a:pPr>
            <a:r>
              <a:rPr lang="en-US" altLang="zh-CN" sz="3200" dirty="0" smtClean="0"/>
              <a:t>Supervised learning</a:t>
            </a:r>
          </a:p>
          <a:p>
            <a:pPr marL="457200" indent="-457200">
              <a:buFontTx/>
              <a:buChar char="-"/>
            </a:pPr>
            <a:r>
              <a:rPr lang="en-US" altLang="zh-CN" sz="3200" dirty="0" smtClean="0"/>
              <a:t>Unsupervised learning</a:t>
            </a:r>
          </a:p>
          <a:p>
            <a:pPr marL="457200" indent="-457200">
              <a:buFontTx/>
              <a:buChar char="-"/>
            </a:pPr>
            <a:endParaRPr lang="en-US" altLang="zh-CN" sz="3200" dirty="0"/>
          </a:p>
          <a:p>
            <a:r>
              <a:rPr lang="en-US" altLang="zh-CN" sz="3200" dirty="0" smtClean="0"/>
              <a:t>Others: Reinforcement learning, recommender systems.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Also talk about: Practical advice for applying learning algorithms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04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1 Lesson 3</a:t>
            </a:r>
          </a:p>
          <a:p>
            <a:endParaRPr lang="en-US" altLang="zh-CN" sz="2000" dirty="0" smtClean="0"/>
          </a:p>
          <a:p>
            <a:endParaRPr lang="en-US" altLang="zh-CN" sz="3200" dirty="0"/>
          </a:p>
          <a:p>
            <a:r>
              <a:rPr lang="en-US" altLang="zh-CN" sz="3200" u="sng" dirty="0" smtClean="0"/>
              <a:t>Introduction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Supervised</a:t>
            </a:r>
          </a:p>
          <a:p>
            <a:r>
              <a:rPr lang="en-US" altLang="zh-CN" sz="3200" dirty="0" smtClean="0"/>
              <a:t>Learning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2502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1 Lesson 3</a:t>
            </a:r>
          </a:p>
          <a:p>
            <a:endParaRPr lang="en-US" altLang="zh-CN" sz="3200" dirty="0"/>
          </a:p>
          <a:p>
            <a:r>
              <a:rPr lang="en-US" altLang="zh-CN" sz="2400" u="sng" dirty="0" smtClean="0"/>
              <a:t>- Supervised Learning</a:t>
            </a:r>
          </a:p>
          <a:p>
            <a:r>
              <a:rPr lang="en-US" altLang="zh-CN" sz="2000" dirty="0" smtClean="0"/>
              <a:t>“right answers” given</a:t>
            </a:r>
            <a:endParaRPr lang="en-US" altLang="zh-CN" sz="3200" dirty="0"/>
          </a:p>
          <a:p>
            <a:endParaRPr lang="en-US" altLang="zh-CN" sz="3200" u="sng" dirty="0" smtClean="0"/>
          </a:p>
          <a:p>
            <a:r>
              <a:rPr lang="en-US" altLang="zh-CN" sz="2400" u="sng" dirty="0" smtClean="0"/>
              <a:t>- Regression</a:t>
            </a:r>
            <a:r>
              <a:rPr lang="en-US" altLang="zh-CN" sz="2000" dirty="0" smtClean="0"/>
              <a:t>: Predict continuous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valued output(price)</a:t>
            </a:r>
          </a:p>
          <a:p>
            <a:endParaRPr lang="en-US" altLang="zh-CN" sz="2000" u="sng" dirty="0"/>
          </a:p>
          <a:p>
            <a:r>
              <a:rPr lang="en-US" altLang="zh-CN" sz="2400" u="sng" dirty="0" smtClean="0"/>
              <a:t>- Classification</a:t>
            </a:r>
          </a:p>
          <a:p>
            <a:r>
              <a:rPr lang="en-US" altLang="zh-CN" sz="2000" dirty="0" smtClean="0"/>
              <a:t>Discrete valued output(0 or 1)</a:t>
            </a:r>
          </a:p>
          <a:p>
            <a:r>
              <a:rPr lang="en-US" altLang="zh-CN" sz="2000" dirty="0" smtClean="0"/>
              <a:t>0,               1,                    2,  3 </a:t>
            </a:r>
          </a:p>
          <a:p>
            <a:r>
              <a:rPr lang="en-US" altLang="zh-CN" sz="2000" dirty="0" smtClean="0"/>
              <a:t>Benign       type1 cancel    …</a:t>
            </a:r>
          </a:p>
          <a:p>
            <a:r>
              <a:rPr lang="en-US" altLang="zh-CN" sz="2000" dirty="0" smtClean="0"/>
              <a:t>Age\Tumor Size</a:t>
            </a:r>
            <a:endParaRPr lang="en-US" altLang="zh-CN" sz="2000" dirty="0"/>
          </a:p>
          <a:p>
            <a:r>
              <a:rPr lang="en-US" altLang="zh-CN" sz="2000" dirty="0" smtClean="0"/>
              <a:t>More futures can be used</a:t>
            </a:r>
          </a:p>
          <a:p>
            <a:r>
              <a:rPr lang="en-US" altLang="zh-CN" sz="2000" dirty="0" smtClean="0"/>
              <a:t>Clump Thickness</a:t>
            </a:r>
          </a:p>
          <a:p>
            <a:r>
              <a:rPr lang="en-US" altLang="zh-CN" sz="2000" dirty="0" smtClean="0"/>
              <a:t>Uniformity of Cell Size</a:t>
            </a:r>
          </a:p>
          <a:p>
            <a:r>
              <a:rPr lang="en-US" altLang="zh-CN" sz="2000" dirty="0" smtClean="0"/>
              <a:t>Uniformity of Cell Shape …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Support Vector Machine Algorithm can support infinite features.</a:t>
            </a:r>
          </a:p>
        </p:txBody>
      </p:sp>
    </p:spTree>
    <p:extLst>
      <p:ext uri="{BB962C8B-B14F-4D97-AF65-F5344CB8AC3E}">
        <p14:creationId xmlns:p14="http://schemas.microsoft.com/office/powerpoint/2010/main" val="32892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1 Lesson 4</a:t>
            </a:r>
          </a:p>
          <a:p>
            <a:endParaRPr lang="en-US" altLang="zh-CN" sz="3200" dirty="0" smtClean="0"/>
          </a:p>
          <a:p>
            <a:r>
              <a:rPr lang="en-US" altLang="zh-CN" sz="3200" u="sng" dirty="0" smtClean="0"/>
              <a:t>Introduction</a:t>
            </a:r>
            <a:endParaRPr lang="en-US" altLang="zh-CN" sz="3200" u="sng" dirty="0"/>
          </a:p>
          <a:p>
            <a:r>
              <a:rPr lang="en-US" altLang="zh-CN" sz="3200" dirty="0" smtClean="0"/>
              <a:t>Unsupervised</a:t>
            </a:r>
          </a:p>
          <a:p>
            <a:r>
              <a:rPr lang="en-US" altLang="zh-CN" sz="3200" dirty="0" smtClean="0"/>
              <a:t>Learning</a:t>
            </a:r>
          </a:p>
          <a:p>
            <a:endParaRPr lang="en-US" altLang="zh-CN" sz="3200" dirty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774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1 Lesson 4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en-US" altLang="zh-CN" sz="2000" dirty="0" smtClean="0"/>
              <a:t>Clustering Algorithm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Google News…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/>
              <a:t>Cocktail party problem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[W,s,v] = svd((repmat(sum(x.x*,1),size(x,1),1).*x)*x’)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765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Chapter 1 Lesson 6</a:t>
            </a:r>
            <a:r>
              <a:rPr lang="en-US" altLang="zh-CN" sz="2000" dirty="0" smtClean="0"/>
              <a:t> (No useful knowledge in Lesson 5)</a:t>
            </a:r>
            <a:endParaRPr lang="en-US" altLang="zh-CN" sz="3200" dirty="0" smtClean="0"/>
          </a:p>
          <a:p>
            <a:endParaRPr lang="en-US" altLang="zh-CN" sz="2000" dirty="0" smtClean="0"/>
          </a:p>
          <a:p>
            <a:r>
              <a:rPr lang="en-US" altLang="zh-CN" sz="2000" u="sng" dirty="0" smtClean="0"/>
              <a:t>Linear regression with one variable</a:t>
            </a:r>
            <a:endParaRPr lang="en-US" altLang="zh-CN" sz="2000" u="sng" dirty="0"/>
          </a:p>
          <a:p>
            <a:r>
              <a:rPr lang="en-US" altLang="zh-CN" sz="2000" dirty="0" smtClean="0"/>
              <a:t>Model representation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030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491</Words>
  <Application>Microsoft Office PowerPoint</Application>
  <PresentationFormat>宽屏</PresentationFormat>
  <Paragraphs>145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Steve</dc:creator>
  <cp:lastModifiedBy>Wang Steve</cp:lastModifiedBy>
  <cp:revision>27</cp:revision>
  <dcterms:created xsi:type="dcterms:W3CDTF">2018-10-19T12:38:19Z</dcterms:created>
  <dcterms:modified xsi:type="dcterms:W3CDTF">2018-10-21T03:09:22Z</dcterms:modified>
</cp:coreProperties>
</file>