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0" r:id="rId7"/>
    <p:sldId id="261" r:id="rId8"/>
    <p:sldId id="262" r:id="rId9"/>
    <p:sldId id="263" r:id="rId10"/>
    <p:sldId id="264" r:id="rId11"/>
    <p:sldId id="271" r:id="rId12"/>
    <p:sldId id="265" r:id="rId13"/>
    <p:sldId id="267" r:id="rId14"/>
    <p:sldId id="268" r:id="rId15"/>
    <p:sldId id="277" r:id="rId16"/>
    <p:sldId id="269" r:id="rId17"/>
    <p:sldId id="270" r:id="rId18"/>
    <p:sldId id="272" r:id="rId19"/>
    <p:sldId id="273" r:id="rId20"/>
    <p:sldId id="278" r:id="rId21"/>
    <p:sldId id="274" r:id="rId22"/>
    <p:sldId id="275" r:id="rId23"/>
    <p:sldId id="276" r:id="rId24"/>
    <p:sldId id="285" r:id="rId25"/>
    <p:sldId id="279" r:id="rId26"/>
    <p:sldId id="280" r:id="rId27"/>
    <p:sldId id="281" r:id="rId28"/>
    <p:sldId id="282"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0" d="100"/>
          <a:sy n="40" d="100"/>
        </p:scale>
        <p:origin x="84" y="16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72B4E5F9-962A-4DCC-A2E0-602EED50F400}"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BE2617-EA46-4984-99D3-5A8BC373F621}" type="slidenum">
              <a:rPr lang="zh-CN" altLang="en-US" smtClean="0"/>
              <a:t>‹#›</a:t>
            </a:fld>
            <a:endParaRPr lang="zh-CN" altLang="en-US"/>
          </a:p>
        </p:txBody>
      </p:sp>
    </p:spTree>
    <p:extLst>
      <p:ext uri="{BB962C8B-B14F-4D97-AF65-F5344CB8AC3E}">
        <p14:creationId xmlns:p14="http://schemas.microsoft.com/office/powerpoint/2010/main" val="2666266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2B4E5F9-962A-4DCC-A2E0-602EED50F400}"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BE2617-EA46-4984-99D3-5A8BC373F621}" type="slidenum">
              <a:rPr lang="zh-CN" altLang="en-US" smtClean="0"/>
              <a:t>‹#›</a:t>
            </a:fld>
            <a:endParaRPr lang="zh-CN" altLang="en-US"/>
          </a:p>
        </p:txBody>
      </p:sp>
    </p:spTree>
    <p:extLst>
      <p:ext uri="{BB962C8B-B14F-4D97-AF65-F5344CB8AC3E}">
        <p14:creationId xmlns:p14="http://schemas.microsoft.com/office/powerpoint/2010/main" val="4057911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2B4E5F9-962A-4DCC-A2E0-602EED50F400}"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BE2617-EA46-4984-99D3-5A8BC373F621}" type="slidenum">
              <a:rPr lang="zh-CN" altLang="en-US" smtClean="0"/>
              <a:t>‹#›</a:t>
            </a:fld>
            <a:endParaRPr lang="zh-CN" altLang="en-US"/>
          </a:p>
        </p:txBody>
      </p:sp>
    </p:spTree>
    <p:extLst>
      <p:ext uri="{BB962C8B-B14F-4D97-AF65-F5344CB8AC3E}">
        <p14:creationId xmlns:p14="http://schemas.microsoft.com/office/powerpoint/2010/main" val="4121238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2B4E5F9-962A-4DCC-A2E0-602EED50F400}"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BE2617-EA46-4984-99D3-5A8BC373F621}" type="slidenum">
              <a:rPr lang="zh-CN" altLang="en-US" smtClean="0"/>
              <a:t>‹#›</a:t>
            </a:fld>
            <a:endParaRPr lang="zh-CN" altLang="en-US"/>
          </a:p>
        </p:txBody>
      </p:sp>
    </p:spTree>
    <p:extLst>
      <p:ext uri="{BB962C8B-B14F-4D97-AF65-F5344CB8AC3E}">
        <p14:creationId xmlns:p14="http://schemas.microsoft.com/office/powerpoint/2010/main" val="960957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72B4E5F9-962A-4DCC-A2E0-602EED50F400}"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BE2617-EA46-4984-99D3-5A8BC373F621}" type="slidenum">
              <a:rPr lang="zh-CN" altLang="en-US" smtClean="0"/>
              <a:t>‹#›</a:t>
            </a:fld>
            <a:endParaRPr lang="zh-CN" altLang="en-US"/>
          </a:p>
        </p:txBody>
      </p:sp>
    </p:spTree>
    <p:extLst>
      <p:ext uri="{BB962C8B-B14F-4D97-AF65-F5344CB8AC3E}">
        <p14:creationId xmlns:p14="http://schemas.microsoft.com/office/powerpoint/2010/main" val="1037090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2B4E5F9-962A-4DCC-A2E0-602EED50F400}" type="datetimeFigureOut">
              <a:rPr lang="zh-CN" altLang="en-US" smtClean="0"/>
              <a:t>2018/11/14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3BE2617-EA46-4984-99D3-5A8BC373F621}" type="slidenum">
              <a:rPr lang="zh-CN" altLang="en-US" smtClean="0"/>
              <a:t>‹#›</a:t>
            </a:fld>
            <a:endParaRPr lang="zh-CN" altLang="en-US"/>
          </a:p>
        </p:txBody>
      </p:sp>
    </p:spTree>
    <p:extLst>
      <p:ext uri="{BB962C8B-B14F-4D97-AF65-F5344CB8AC3E}">
        <p14:creationId xmlns:p14="http://schemas.microsoft.com/office/powerpoint/2010/main" val="1611361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2B4E5F9-962A-4DCC-A2E0-602EED50F400}" type="datetimeFigureOut">
              <a:rPr lang="zh-CN" altLang="en-US" smtClean="0"/>
              <a:t>2018/11/14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3BE2617-EA46-4984-99D3-5A8BC373F621}" type="slidenum">
              <a:rPr lang="zh-CN" altLang="en-US" smtClean="0"/>
              <a:t>‹#›</a:t>
            </a:fld>
            <a:endParaRPr lang="zh-CN" altLang="en-US"/>
          </a:p>
        </p:txBody>
      </p:sp>
    </p:spTree>
    <p:extLst>
      <p:ext uri="{BB962C8B-B14F-4D97-AF65-F5344CB8AC3E}">
        <p14:creationId xmlns:p14="http://schemas.microsoft.com/office/powerpoint/2010/main" val="3793768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2B4E5F9-962A-4DCC-A2E0-602EED50F400}" type="datetimeFigureOut">
              <a:rPr lang="zh-CN" altLang="en-US" smtClean="0"/>
              <a:t>2018/11/14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BE2617-EA46-4984-99D3-5A8BC373F621}" type="slidenum">
              <a:rPr lang="zh-CN" altLang="en-US" smtClean="0"/>
              <a:t>‹#›</a:t>
            </a:fld>
            <a:endParaRPr lang="zh-CN" altLang="en-US"/>
          </a:p>
        </p:txBody>
      </p:sp>
    </p:spTree>
    <p:extLst>
      <p:ext uri="{BB962C8B-B14F-4D97-AF65-F5344CB8AC3E}">
        <p14:creationId xmlns:p14="http://schemas.microsoft.com/office/powerpoint/2010/main" val="970305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2B4E5F9-962A-4DCC-A2E0-602EED50F400}" type="datetimeFigureOut">
              <a:rPr lang="zh-CN" altLang="en-US" smtClean="0"/>
              <a:t>2018/11/14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3BE2617-EA46-4984-99D3-5A8BC373F621}" type="slidenum">
              <a:rPr lang="zh-CN" altLang="en-US" smtClean="0"/>
              <a:t>‹#›</a:t>
            </a:fld>
            <a:endParaRPr lang="zh-CN" altLang="en-US"/>
          </a:p>
        </p:txBody>
      </p:sp>
    </p:spTree>
    <p:extLst>
      <p:ext uri="{BB962C8B-B14F-4D97-AF65-F5344CB8AC3E}">
        <p14:creationId xmlns:p14="http://schemas.microsoft.com/office/powerpoint/2010/main" val="3746473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2B4E5F9-962A-4DCC-A2E0-602EED50F400}" type="datetimeFigureOut">
              <a:rPr lang="zh-CN" altLang="en-US" smtClean="0"/>
              <a:t>2018/11/14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3BE2617-EA46-4984-99D3-5A8BC373F621}" type="slidenum">
              <a:rPr lang="zh-CN" altLang="en-US" smtClean="0"/>
              <a:t>‹#›</a:t>
            </a:fld>
            <a:endParaRPr lang="zh-CN" altLang="en-US"/>
          </a:p>
        </p:txBody>
      </p:sp>
    </p:spTree>
    <p:extLst>
      <p:ext uri="{BB962C8B-B14F-4D97-AF65-F5344CB8AC3E}">
        <p14:creationId xmlns:p14="http://schemas.microsoft.com/office/powerpoint/2010/main" val="1867496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2B4E5F9-962A-4DCC-A2E0-602EED50F400}" type="datetimeFigureOut">
              <a:rPr lang="zh-CN" altLang="en-US" smtClean="0"/>
              <a:t>2018/11/14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3BE2617-EA46-4984-99D3-5A8BC373F621}" type="slidenum">
              <a:rPr lang="zh-CN" altLang="en-US" smtClean="0"/>
              <a:t>‹#›</a:t>
            </a:fld>
            <a:endParaRPr lang="zh-CN" altLang="en-US"/>
          </a:p>
        </p:txBody>
      </p:sp>
    </p:spTree>
    <p:extLst>
      <p:ext uri="{BB962C8B-B14F-4D97-AF65-F5344CB8AC3E}">
        <p14:creationId xmlns:p14="http://schemas.microsoft.com/office/powerpoint/2010/main" val="2148433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B4E5F9-962A-4DCC-A2E0-602EED50F400}" type="datetimeFigureOut">
              <a:rPr lang="zh-CN" altLang="en-US" smtClean="0"/>
              <a:t>2018/11/14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BE2617-EA46-4984-99D3-5A8BC373F621}" type="slidenum">
              <a:rPr lang="zh-CN" altLang="en-US" smtClean="0"/>
              <a:t>‹#›</a:t>
            </a:fld>
            <a:endParaRPr lang="zh-CN" altLang="en-US"/>
          </a:p>
        </p:txBody>
      </p:sp>
    </p:spTree>
    <p:extLst>
      <p:ext uri="{BB962C8B-B14F-4D97-AF65-F5344CB8AC3E}">
        <p14:creationId xmlns:p14="http://schemas.microsoft.com/office/powerpoint/2010/main" val="364800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3477875"/>
          </a:xfrm>
          <a:prstGeom prst="rect">
            <a:avLst/>
          </a:prstGeom>
          <a:noFill/>
        </p:spPr>
        <p:txBody>
          <a:bodyPr wrap="square" rtlCol="0">
            <a:spAutoFit/>
          </a:bodyPr>
          <a:lstStyle/>
          <a:p>
            <a:r>
              <a:rPr lang="en-US" altLang="zh-CN" sz="2000" dirty="0" smtClean="0"/>
              <a:t>Chapter </a:t>
            </a:r>
            <a:r>
              <a:rPr lang="en-US" altLang="zh-CN" sz="2000" dirty="0" smtClean="0"/>
              <a:t>18</a:t>
            </a:r>
            <a:endParaRPr lang="en-US" altLang="zh-CN" sz="2000" dirty="0" smtClean="0"/>
          </a:p>
          <a:p>
            <a:endParaRPr lang="en-US" altLang="zh-CN" sz="2000" u="sng" dirty="0"/>
          </a:p>
          <a:p>
            <a:r>
              <a:rPr lang="en-US" altLang="zh-CN" sz="2000" u="sng" dirty="0" smtClean="0"/>
              <a:t>Large scale machine learning</a:t>
            </a:r>
            <a:endParaRPr lang="en-US" altLang="zh-CN" sz="2000" u="sng" dirty="0" smtClean="0"/>
          </a:p>
          <a:p>
            <a:r>
              <a:rPr lang="en-US" altLang="zh-CN" sz="2000" dirty="0" smtClean="0"/>
              <a:t>Learning with large datasets</a:t>
            </a:r>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r>
              <a:rPr lang="en-US" altLang="zh-CN" sz="2000" dirty="0" smtClean="0"/>
              <a:t>Learning algorithms works so much better now than even say, 5 years ago, is just the sheer amount of data that we have now and that we can train our algorithms on.</a:t>
            </a:r>
            <a:endParaRPr lang="en-US" altLang="zh-CN" sz="2000" dirty="0"/>
          </a:p>
        </p:txBody>
      </p:sp>
    </p:spTree>
    <p:extLst>
      <p:ext uri="{BB962C8B-B14F-4D97-AF65-F5344CB8AC3E}">
        <p14:creationId xmlns:p14="http://schemas.microsoft.com/office/powerpoint/2010/main" val="9119497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326653" y="490651"/>
            <a:ext cx="7923809" cy="4247619"/>
          </a:xfrm>
          <a:prstGeom prst="rect">
            <a:avLst/>
          </a:prstGeom>
        </p:spPr>
      </p:pic>
      <p:sp>
        <p:nvSpPr>
          <p:cNvPr id="4" name="文本框 3"/>
          <p:cNvSpPr txBox="1"/>
          <p:nvPr/>
        </p:nvSpPr>
        <p:spPr>
          <a:xfrm>
            <a:off x="838199" y="474133"/>
            <a:ext cx="10900719" cy="6247864"/>
          </a:xfrm>
          <a:prstGeom prst="rect">
            <a:avLst/>
          </a:prstGeom>
          <a:noFill/>
        </p:spPr>
        <p:txBody>
          <a:bodyPr wrap="square" rtlCol="0">
            <a:spAutoFit/>
          </a:bodyPr>
          <a:lstStyle/>
          <a:p>
            <a:r>
              <a:rPr lang="en-US" altLang="zh-CN" sz="2000" dirty="0" smtClean="0"/>
              <a:t>Chapter </a:t>
            </a:r>
            <a:r>
              <a:rPr lang="en-US" altLang="zh-CN" sz="2000" dirty="0" smtClean="0"/>
              <a:t>18</a:t>
            </a:r>
            <a:endParaRPr lang="en-US" altLang="zh-CN" sz="2000" dirty="0" smtClean="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smtClean="0"/>
          </a:p>
          <a:p>
            <a:endParaRPr lang="en-US" altLang="zh-CN" sz="2000" u="sng" dirty="0"/>
          </a:p>
          <a:p>
            <a:endParaRPr lang="en-US" altLang="zh-CN" sz="2000" u="sng" dirty="0"/>
          </a:p>
          <a:p>
            <a:endParaRPr lang="en-US" altLang="zh-CN" sz="2000" u="sng" dirty="0"/>
          </a:p>
          <a:p>
            <a:endParaRPr lang="en-US" altLang="zh-CN" sz="2000" u="sng" dirty="0" smtClean="0"/>
          </a:p>
          <a:p>
            <a:r>
              <a:rPr lang="en-US" altLang="zh-CN" sz="2000" dirty="0" smtClean="0"/>
              <a:t>And up to, you know, maybe 10 times maybe typical so we may end up repeating this inner loop anywhere from once to ten times. So if  we have a truly massive data set like the US census gave us that example with 300 million examples, it’s possible that by the time you’ve taken just a single pass through your training set. So, this is for i equals 1 through 300 million. It’s possible that by the time you’ve take a single pass through data set, you might already have a perfectly good hypothesis. In which case, this inner loop you might need to do only once if m is very, very large.</a:t>
            </a:r>
          </a:p>
          <a:p>
            <a:r>
              <a:rPr lang="en-US" altLang="zh-CN" sz="2000" dirty="0" smtClean="0"/>
              <a:t>Loop takes 1 to 10 is very common, which depends on your dataset.</a:t>
            </a:r>
            <a:endParaRPr lang="en-US" altLang="zh-CN" sz="2000" dirty="0"/>
          </a:p>
        </p:txBody>
      </p:sp>
    </p:spTree>
    <p:extLst>
      <p:ext uri="{BB962C8B-B14F-4D97-AF65-F5344CB8AC3E}">
        <p14:creationId xmlns:p14="http://schemas.microsoft.com/office/powerpoint/2010/main" val="20147719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3170099"/>
          </a:xfrm>
          <a:prstGeom prst="rect">
            <a:avLst/>
          </a:prstGeom>
          <a:noFill/>
        </p:spPr>
        <p:txBody>
          <a:bodyPr wrap="square" rtlCol="0">
            <a:spAutoFit/>
          </a:bodyPr>
          <a:lstStyle/>
          <a:p>
            <a:r>
              <a:rPr lang="en-US" altLang="zh-CN" sz="2000" dirty="0" smtClean="0"/>
              <a:t>Chapter </a:t>
            </a:r>
            <a:r>
              <a:rPr lang="en-US" altLang="zh-CN" sz="2000" dirty="0" smtClean="0"/>
              <a:t>18</a:t>
            </a:r>
            <a:endParaRPr lang="en-US" altLang="zh-CN" sz="2000" dirty="0" smtClean="0"/>
          </a:p>
          <a:p>
            <a:endParaRPr lang="en-US" altLang="zh-CN" sz="2000" u="sng" dirty="0"/>
          </a:p>
          <a:p>
            <a:r>
              <a:rPr lang="en-US" altLang="zh-CN" sz="2000" u="sng" dirty="0" smtClean="0"/>
              <a:t>Large scale machine learning</a:t>
            </a:r>
          </a:p>
          <a:p>
            <a:r>
              <a:rPr lang="en-US" altLang="zh-CN" sz="2000" dirty="0" smtClean="0"/>
              <a:t>Mini-batch gradient descent</a:t>
            </a:r>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r>
              <a:rPr lang="en-US" altLang="zh-CN" sz="2000" dirty="0" smtClean="0"/>
              <a:t>Sometimes run even faster than stochastic gradient descent.</a:t>
            </a:r>
          </a:p>
        </p:txBody>
      </p:sp>
    </p:spTree>
    <p:extLst>
      <p:ext uri="{BB962C8B-B14F-4D97-AF65-F5344CB8AC3E}">
        <p14:creationId xmlns:p14="http://schemas.microsoft.com/office/powerpoint/2010/main" val="18144230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5940088"/>
          </a:xfrm>
          <a:prstGeom prst="rect">
            <a:avLst/>
          </a:prstGeom>
          <a:noFill/>
        </p:spPr>
        <p:txBody>
          <a:bodyPr wrap="square" rtlCol="0">
            <a:spAutoFit/>
          </a:bodyPr>
          <a:lstStyle/>
          <a:p>
            <a:r>
              <a:rPr lang="en-US" altLang="zh-CN" sz="2000" dirty="0" smtClean="0"/>
              <a:t>Chapter </a:t>
            </a:r>
            <a:r>
              <a:rPr lang="en-US" altLang="zh-CN" sz="2000" dirty="0" smtClean="0"/>
              <a:t>18</a:t>
            </a:r>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r>
              <a:rPr lang="en-US" altLang="zh-CN" sz="2000" dirty="0" smtClean="0"/>
              <a:t>Common use:</a:t>
            </a:r>
          </a:p>
          <a:p>
            <a:r>
              <a:rPr lang="en-US" altLang="zh-CN" sz="2000" dirty="0" smtClean="0"/>
              <a:t>b take a value from 2 to 100, usually 10.</a:t>
            </a:r>
            <a:endParaRPr lang="en-US" altLang="zh-CN" sz="2000" dirty="0" smtClean="0"/>
          </a:p>
        </p:txBody>
      </p:sp>
      <p:pic>
        <p:nvPicPr>
          <p:cNvPr id="2" name="图片 1"/>
          <p:cNvPicPr>
            <a:picLocks noChangeAspect="1"/>
          </p:cNvPicPr>
          <p:nvPr/>
        </p:nvPicPr>
        <p:blipFill>
          <a:blip r:embed="rId2"/>
          <a:stretch>
            <a:fillRect/>
          </a:stretch>
        </p:blipFill>
        <p:spPr>
          <a:xfrm>
            <a:off x="2169510" y="1340406"/>
            <a:ext cx="8238095" cy="4333333"/>
          </a:xfrm>
          <a:prstGeom prst="rect">
            <a:avLst/>
          </a:prstGeom>
        </p:spPr>
      </p:pic>
    </p:spTree>
    <p:extLst>
      <p:ext uri="{BB962C8B-B14F-4D97-AF65-F5344CB8AC3E}">
        <p14:creationId xmlns:p14="http://schemas.microsoft.com/office/powerpoint/2010/main" val="2279440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6247864"/>
          </a:xfrm>
          <a:prstGeom prst="rect">
            <a:avLst/>
          </a:prstGeom>
          <a:noFill/>
        </p:spPr>
        <p:txBody>
          <a:bodyPr wrap="square" rtlCol="0">
            <a:spAutoFit/>
          </a:bodyPr>
          <a:lstStyle/>
          <a:p>
            <a:r>
              <a:rPr lang="en-US" altLang="zh-CN" sz="2000" dirty="0" smtClean="0"/>
              <a:t>Chapter </a:t>
            </a:r>
            <a:r>
              <a:rPr lang="en-US" altLang="zh-CN" sz="2000" dirty="0" smtClean="0"/>
              <a:t>18</a:t>
            </a:r>
            <a:endParaRPr lang="en-US" altLang="zh-CN" sz="2000" dirty="0" smtClean="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r>
              <a:rPr lang="en-US" altLang="zh-CN" sz="2000" dirty="0" smtClean="0"/>
              <a:t>Vs. Batch gradient descent</a:t>
            </a:r>
          </a:p>
          <a:p>
            <a:r>
              <a:rPr lang="en-US" altLang="zh-CN" sz="2000" dirty="0" smtClean="0"/>
              <a:t>So we do not need to scan through the entire training set. </a:t>
            </a:r>
            <a:r>
              <a:rPr lang="en-US" altLang="zh-CN" sz="2000" dirty="0" smtClean="0"/>
              <a:t>We just need to look at the first 10 examples, and this will start letting us make progress and then we can look at the second 10 examples and modify the parameters a little bit again and so on. </a:t>
            </a:r>
            <a:endParaRPr lang="en-US" altLang="zh-CN" sz="2000" dirty="0"/>
          </a:p>
          <a:p>
            <a:r>
              <a:rPr lang="en-US" altLang="zh-CN" sz="2000" dirty="0" smtClean="0"/>
              <a:t>Namely, you can start making progress in modifying the parameters after looking at just ten examples rather than needing to wait till you’ve scan through every training example of 300 million of them </a:t>
            </a:r>
            <a:endParaRPr lang="en-US" altLang="zh-CN" sz="2000" dirty="0"/>
          </a:p>
        </p:txBody>
      </p:sp>
      <p:pic>
        <p:nvPicPr>
          <p:cNvPr id="2" name="图片 1"/>
          <p:cNvPicPr>
            <a:picLocks noChangeAspect="1"/>
          </p:cNvPicPr>
          <p:nvPr/>
        </p:nvPicPr>
        <p:blipFill>
          <a:blip r:embed="rId2"/>
          <a:stretch>
            <a:fillRect/>
          </a:stretch>
        </p:blipFill>
        <p:spPr>
          <a:xfrm>
            <a:off x="3050463" y="498196"/>
            <a:ext cx="6476190" cy="4000000"/>
          </a:xfrm>
          <a:prstGeom prst="rect">
            <a:avLst/>
          </a:prstGeom>
        </p:spPr>
      </p:pic>
    </p:spTree>
    <p:extLst>
      <p:ext uri="{BB962C8B-B14F-4D97-AF65-F5344CB8AC3E}">
        <p14:creationId xmlns:p14="http://schemas.microsoft.com/office/powerpoint/2010/main" val="25900391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6247864"/>
          </a:xfrm>
          <a:prstGeom prst="rect">
            <a:avLst/>
          </a:prstGeom>
          <a:noFill/>
        </p:spPr>
        <p:txBody>
          <a:bodyPr wrap="square" rtlCol="0">
            <a:spAutoFit/>
          </a:bodyPr>
          <a:lstStyle/>
          <a:p>
            <a:r>
              <a:rPr lang="en-US" altLang="zh-CN" sz="2000" dirty="0" smtClean="0"/>
              <a:t>Chapter </a:t>
            </a:r>
            <a:r>
              <a:rPr lang="en-US" altLang="zh-CN" sz="2000" dirty="0" smtClean="0"/>
              <a:t>18</a:t>
            </a:r>
            <a:endParaRPr lang="en-US" altLang="zh-CN" sz="2000" dirty="0" smtClean="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dirty="0"/>
          </a:p>
          <a:p>
            <a:r>
              <a:rPr lang="en-US" altLang="zh-CN" sz="2000" dirty="0" smtClean="0"/>
              <a:t>Vs. sto</a:t>
            </a:r>
            <a:r>
              <a:rPr lang="en-US" altLang="zh-CN" sz="2000" dirty="0" smtClean="0"/>
              <a:t>chastic gradient descent</a:t>
            </a:r>
          </a:p>
          <a:p>
            <a:endParaRPr lang="en-US" altLang="zh-CN" sz="2000" dirty="0"/>
          </a:p>
          <a:p>
            <a:r>
              <a:rPr lang="en-US" altLang="zh-CN" sz="2000" dirty="0" smtClean="0"/>
              <a:t>Vectorization</a:t>
            </a:r>
          </a:p>
          <a:p>
            <a:endParaRPr lang="en-US" altLang="zh-CN" sz="2000" dirty="0"/>
          </a:p>
          <a:p>
            <a:r>
              <a:rPr lang="en-US" altLang="zh-CN" sz="2000" dirty="0" smtClean="0"/>
              <a:t>One disadvantage of Mini-batch gradient descent is that there is now this extra parameter b, the Mini-batch size which you may have to fiddle with and which may therefore take time. But if you a good Vectorized implementation, this can sometimes run even faster than stochastic grad desc.</a:t>
            </a:r>
            <a:endParaRPr lang="en-US" altLang="zh-CN" sz="2000" dirty="0"/>
          </a:p>
        </p:txBody>
      </p:sp>
      <p:pic>
        <p:nvPicPr>
          <p:cNvPr id="2" name="图片 1"/>
          <p:cNvPicPr>
            <a:picLocks noChangeAspect="1"/>
          </p:cNvPicPr>
          <p:nvPr/>
        </p:nvPicPr>
        <p:blipFill>
          <a:blip r:embed="rId2"/>
          <a:stretch>
            <a:fillRect/>
          </a:stretch>
        </p:blipFill>
        <p:spPr>
          <a:xfrm>
            <a:off x="3050463" y="498196"/>
            <a:ext cx="6476190" cy="4000000"/>
          </a:xfrm>
          <a:prstGeom prst="rect">
            <a:avLst/>
          </a:prstGeom>
        </p:spPr>
      </p:pic>
    </p:spTree>
    <p:extLst>
      <p:ext uri="{BB962C8B-B14F-4D97-AF65-F5344CB8AC3E}">
        <p14:creationId xmlns:p14="http://schemas.microsoft.com/office/powerpoint/2010/main" val="2962149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3785652"/>
          </a:xfrm>
          <a:prstGeom prst="rect">
            <a:avLst/>
          </a:prstGeom>
          <a:noFill/>
        </p:spPr>
        <p:txBody>
          <a:bodyPr wrap="square" rtlCol="0">
            <a:spAutoFit/>
          </a:bodyPr>
          <a:lstStyle/>
          <a:p>
            <a:r>
              <a:rPr lang="en-US" altLang="zh-CN" sz="2000" dirty="0" smtClean="0"/>
              <a:t>Chapter </a:t>
            </a:r>
            <a:r>
              <a:rPr lang="en-US" altLang="zh-CN" sz="2000" dirty="0" smtClean="0"/>
              <a:t>18</a:t>
            </a:r>
            <a:endParaRPr lang="en-US" altLang="zh-CN" sz="2000" dirty="0" smtClean="0"/>
          </a:p>
          <a:p>
            <a:endParaRPr lang="en-US" altLang="zh-CN" sz="2000" u="sng" dirty="0"/>
          </a:p>
          <a:p>
            <a:r>
              <a:rPr lang="en-US" altLang="zh-CN" sz="2000" u="sng" dirty="0" smtClean="0"/>
              <a:t>Large scale machine learning</a:t>
            </a:r>
          </a:p>
          <a:p>
            <a:r>
              <a:rPr lang="en-US" altLang="zh-CN" sz="2000" dirty="0" smtClean="0"/>
              <a:t>Stochastic gradient descent convergence</a:t>
            </a:r>
          </a:p>
          <a:p>
            <a:endParaRPr lang="en-US" altLang="zh-CN" sz="2000" dirty="0"/>
          </a:p>
          <a:p>
            <a:endParaRPr lang="en-US" altLang="zh-CN" sz="2000" dirty="0" smtClean="0"/>
          </a:p>
          <a:p>
            <a:r>
              <a:rPr lang="en-US" altLang="zh-CN" sz="2000" dirty="0" smtClean="0"/>
              <a:t>When you running the algorithm, how do you make sure that it’s completely debugged and is converging okay. And equally important, how do you tune the learning rate alpha with stochastic gradient descent.</a:t>
            </a:r>
          </a:p>
          <a:p>
            <a:endParaRPr lang="en-US" altLang="zh-CN" sz="2000" dirty="0"/>
          </a:p>
          <a:p>
            <a:r>
              <a:rPr lang="en-US" altLang="zh-CN" sz="2000" dirty="0" smtClean="0"/>
              <a:t>In this video, we’ll talk about some techniques for doing this things, for making sure it’s converging and for picking the learning rate alpha.</a:t>
            </a:r>
            <a:endParaRPr lang="en-US" altLang="zh-CN" sz="2000" dirty="0" smtClean="0"/>
          </a:p>
        </p:txBody>
      </p:sp>
    </p:spTree>
    <p:extLst>
      <p:ext uri="{BB962C8B-B14F-4D97-AF65-F5344CB8AC3E}">
        <p14:creationId xmlns:p14="http://schemas.microsoft.com/office/powerpoint/2010/main" val="35405313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707886"/>
          </a:xfrm>
          <a:prstGeom prst="rect">
            <a:avLst/>
          </a:prstGeom>
          <a:noFill/>
        </p:spPr>
        <p:txBody>
          <a:bodyPr wrap="square" rtlCol="0">
            <a:spAutoFit/>
          </a:bodyPr>
          <a:lstStyle/>
          <a:p>
            <a:r>
              <a:rPr lang="en-US" altLang="zh-CN" sz="2000" dirty="0" smtClean="0"/>
              <a:t>Chapter </a:t>
            </a:r>
            <a:r>
              <a:rPr lang="en-US" altLang="zh-CN" sz="2000" dirty="0" smtClean="0"/>
              <a:t>18</a:t>
            </a:r>
            <a:endParaRPr lang="en-US" altLang="zh-CN" sz="2000" dirty="0" smtClean="0"/>
          </a:p>
          <a:p>
            <a:endParaRPr lang="en-US" altLang="zh-CN" sz="2000" u="sng" dirty="0"/>
          </a:p>
        </p:txBody>
      </p:sp>
      <p:pic>
        <p:nvPicPr>
          <p:cNvPr id="2" name="图片 1"/>
          <p:cNvPicPr>
            <a:picLocks noChangeAspect="1"/>
          </p:cNvPicPr>
          <p:nvPr/>
        </p:nvPicPr>
        <p:blipFill>
          <a:blip r:embed="rId2"/>
          <a:stretch>
            <a:fillRect/>
          </a:stretch>
        </p:blipFill>
        <p:spPr>
          <a:xfrm>
            <a:off x="2121891" y="1182019"/>
            <a:ext cx="8333333" cy="4380952"/>
          </a:xfrm>
          <a:prstGeom prst="rect">
            <a:avLst/>
          </a:prstGeom>
        </p:spPr>
      </p:pic>
    </p:spTree>
    <p:extLst>
      <p:ext uri="{BB962C8B-B14F-4D97-AF65-F5344CB8AC3E}">
        <p14:creationId xmlns:p14="http://schemas.microsoft.com/office/powerpoint/2010/main" val="34695450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191238" y="1406458"/>
            <a:ext cx="7809524" cy="4285714"/>
          </a:xfrm>
          <a:prstGeom prst="rect">
            <a:avLst/>
          </a:prstGeom>
        </p:spPr>
      </p:pic>
      <p:sp>
        <p:nvSpPr>
          <p:cNvPr id="4" name="文本框 3"/>
          <p:cNvSpPr txBox="1"/>
          <p:nvPr/>
        </p:nvSpPr>
        <p:spPr>
          <a:xfrm>
            <a:off x="838199" y="474133"/>
            <a:ext cx="10900719" cy="5816977"/>
          </a:xfrm>
          <a:prstGeom prst="rect">
            <a:avLst/>
          </a:prstGeom>
          <a:noFill/>
        </p:spPr>
        <p:txBody>
          <a:bodyPr wrap="square" rtlCol="0">
            <a:spAutoFit/>
          </a:bodyPr>
          <a:lstStyle/>
          <a:p>
            <a:r>
              <a:rPr lang="en-US" altLang="zh-CN" sz="2000" dirty="0" smtClean="0"/>
              <a:t>Chapter </a:t>
            </a:r>
            <a:r>
              <a:rPr lang="en-US" altLang="zh-CN" sz="2000" dirty="0" smtClean="0"/>
              <a:t>18</a:t>
            </a:r>
            <a:endParaRPr lang="en-US" altLang="zh-CN" sz="2000" dirty="0" smtClean="0"/>
          </a:p>
          <a:p>
            <a:r>
              <a:rPr lang="en-US" altLang="zh-CN" sz="1600" dirty="0" smtClean="0"/>
              <a:t>By using a smaller learning rate, you’ll end up with smaller oscillations. And sometimes this little difference will be negligible, and sometimes with a smaller learning rate you can get a slightly better value for the parameters. </a:t>
            </a:r>
          </a:p>
          <a:p>
            <a:endParaRPr lang="en-US" altLang="zh-CN" sz="1600" dirty="0"/>
          </a:p>
          <a:p>
            <a:endParaRPr lang="en-US" altLang="zh-CN" sz="1600" dirty="0" smtClean="0"/>
          </a:p>
          <a:p>
            <a:endParaRPr lang="en-US" altLang="zh-CN" sz="1600" dirty="0"/>
          </a:p>
          <a:p>
            <a:endParaRPr lang="en-US" altLang="zh-CN" sz="1600" dirty="0" smtClean="0"/>
          </a:p>
          <a:p>
            <a:endParaRPr lang="en-US" altLang="zh-CN" sz="1600" dirty="0"/>
          </a:p>
          <a:p>
            <a:endParaRPr lang="en-US" altLang="zh-CN" sz="1600" dirty="0" smtClean="0"/>
          </a:p>
          <a:p>
            <a:endParaRPr lang="en-US" altLang="zh-CN" sz="1600" dirty="0"/>
          </a:p>
          <a:p>
            <a:endParaRPr lang="en-US" altLang="zh-CN" sz="1600" dirty="0" smtClean="0"/>
          </a:p>
          <a:p>
            <a:endParaRPr lang="en-US" altLang="zh-CN" sz="1600" dirty="0"/>
          </a:p>
          <a:p>
            <a:endParaRPr lang="en-US" altLang="zh-CN" sz="1600" dirty="0" smtClean="0"/>
          </a:p>
          <a:p>
            <a:endParaRPr lang="en-US" altLang="zh-CN" sz="1600" dirty="0"/>
          </a:p>
          <a:p>
            <a:endParaRPr lang="en-US" altLang="zh-CN" sz="1600" dirty="0" smtClean="0"/>
          </a:p>
          <a:p>
            <a:endParaRPr lang="en-US" altLang="zh-CN" sz="1600" dirty="0"/>
          </a:p>
          <a:p>
            <a:endParaRPr lang="en-US" altLang="zh-CN" sz="1600" dirty="0" smtClean="0"/>
          </a:p>
          <a:p>
            <a:endParaRPr lang="en-US" altLang="zh-CN" sz="1600" dirty="0"/>
          </a:p>
          <a:p>
            <a:endParaRPr lang="en-US" altLang="zh-CN" sz="1600" dirty="0" smtClean="0"/>
          </a:p>
          <a:p>
            <a:endParaRPr lang="en-US" altLang="zh-CN" sz="1600" dirty="0"/>
          </a:p>
          <a:p>
            <a:endParaRPr lang="en-US" altLang="zh-CN" sz="1600" dirty="0" smtClean="0"/>
          </a:p>
          <a:p>
            <a:endParaRPr lang="en-US" altLang="zh-CN" sz="1600" dirty="0"/>
          </a:p>
          <a:p>
            <a:r>
              <a:rPr lang="en-US" altLang="zh-CN" sz="1600" dirty="0" smtClean="0"/>
              <a:t>And if you see the errors are actually increasing, the costs are actually increasing, try using a smaller value of alpha.</a:t>
            </a:r>
            <a:endParaRPr lang="en-US" altLang="zh-CN" sz="1600" dirty="0"/>
          </a:p>
        </p:txBody>
      </p:sp>
    </p:spTree>
    <p:extLst>
      <p:ext uri="{BB962C8B-B14F-4D97-AF65-F5344CB8AC3E}">
        <p14:creationId xmlns:p14="http://schemas.microsoft.com/office/powerpoint/2010/main" val="26574428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707886"/>
          </a:xfrm>
          <a:prstGeom prst="rect">
            <a:avLst/>
          </a:prstGeom>
          <a:noFill/>
        </p:spPr>
        <p:txBody>
          <a:bodyPr wrap="square" rtlCol="0">
            <a:spAutoFit/>
          </a:bodyPr>
          <a:lstStyle/>
          <a:p>
            <a:r>
              <a:rPr lang="en-US" altLang="zh-CN" sz="2000" dirty="0" smtClean="0"/>
              <a:t>Chapter </a:t>
            </a:r>
            <a:r>
              <a:rPr lang="en-US" altLang="zh-CN" sz="2000" dirty="0" smtClean="0"/>
              <a:t>18</a:t>
            </a:r>
            <a:endParaRPr lang="en-US" altLang="zh-CN" sz="2000" dirty="0" smtClean="0"/>
          </a:p>
          <a:p>
            <a:endParaRPr lang="en-US" altLang="zh-CN" sz="2000" u="sng" dirty="0"/>
          </a:p>
        </p:txBody>
      </p:sp>
      <p:pic>
        <p:nvPicPr>
          <p:cNvPr id="2" name="图片 1"/>
          <p:cNvPicPr>
            <a:picLocks noChangeAspect="1"/>
          </p:cNvPicPr>
          <p:nvPr/>
        </p:nvPicPr>
        <p:blipFill>
          <a:blip r:embed="rId2"/>
          <a:stretch>
            <a:fillRect/>
          </a:stretch>
        </p:blipFill>
        <p:spPr>
          <a:xfrm>
            <a:off x="2202844" y="1182019"/>
            <a:ext cx="8171428" cy="4438095"/>
          </a:xfrm>
          <a:prstGeom prst="rect">
            <a:avLst/>
          </a:prstGeom>
        </p:spPr>
      </p:pic>
    </p:spTree>
    <p:extLst>
      <p:ext uri="{BB962C8B-B14F-4D97-AF65-F5344CB8AC3E}">
        <p14:creationId xmlns:p14="http://schemas.microsoft.com/office/powerpoint/2010/main" val="37800018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6247864"/>
          </a:xfrm>
          <a:prstGeom prst="rect">
            <a:avLst/>
          </a:prstGeom>
          <a:noFill/>
        </p:spPr>
        <p:txBody>
          <a:bodyPr wrap="square" rtlCol="0">
            <a:spAutoFit/>
          </a:bodyPr>
          <a:lstStyle/>
          <a:p>
            <a:r>
              <a:rPr lang="en-US" altLang="zh-CN" sz="2000" dirty="0" smtClean="0"/>
              <a:t>Chapter </a:t>
            </a:r>
            <a:r>
              <a:rPr lang="en-US" altLang="zh-CN" sz="2000" dirty="0" smtClean="0"/>
              <a:t>18</a:t>
            </a:r>
            <a:endParaRPr lang="en-US" altLang="zh-CN" sz="2000" dirty="0" smtClean="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smtClean="0"/>
          </a:p>
          <a:p>
            <a:endParaRPr lang="en-US" altLang="zh-CN" sz="2000" u="sng" dirty="0"/>
          </a:p>
          <a:p>
            <a:endParaRPr lang="en-US" altLang="zh-CN" sz="2000" u="sng" dirty="0" smtClean="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a:p>
          <a:p>
            <a:endParaRPr lang="en-US" altLang="zh-CN" sz="2000" u="sng" dirty="0"/>
          </a:p>
          <a:p>
            <a:r>
              <a:rPr lang="en-US" altLang="zh-CN" sz="2000" dirty="0" smtClean="0"/>
              <a:t>So if you do slowly decrease alpha to zero, you can end up with a slightly better hypothesis. But because of the extra work needed to fiddle with the constants and because frankly usually we’re pretty happy with any parameter value that is, very pretty close to the global minimum. Typically this process of decreasing alpha slowly is usually not done and keeping the learning rate alpha constant is the more common application of stochastic gradient descent. </a:t>
            </a:r>
            <a:endParaRPr lang="en-US" altLang="zh-CN" sz="2000" dirty="0"/>
          </a:p>
        </p:txBody>
      </p:sp>
      <p:pic>
        <p:nvPicPr>
          <p:cNvPr id="2" name="图片 1"/>
          <p:cNvPicPr>
            <a:picLocks noChangeAspect="1"/>
          </p:cNvPicPr>
          <p:nvPr/>
        </p:nvPicPr>
        <p:blipFill>
          <a:blip r:embed="rId2"/>
          <a:stretch>
            <a:fillRect/>
          </a:stretch>
        </p:blipFill>
        <p:spPr>
          <a:xfrm>
            <a:off x="2383796" y="580444"/>
            <a:ext cx="7809524" cy="4238095"/>
          </a:xfrm>
          <a:prstGeom prst="rect">
            <a:avLst/>
          </a:prstGeom>
        </p:spPr>
      </p:pic>
    </p:spTree>
    <p:extLst>
      <p:ext uri="{BB962C8B-B14F-4D97-AF65-F5344CB8AC3E}">
        <p14:creationId xmlns:p14="http://schemas.microsoft.com/office/powerpoint/2010/main" val="6021475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707886"/>
          </a:xfrm>
          <a:prstGeom prst="rect">
            <a:avLst/>
          </a:prstGeom>
          <a:noFill/>
        </p:spPr>
        <p:txBody>
          <a:bodyPr wrap="square" rtlCol="0">
            <a:spAutoFit/>
          </a:bodyPr>
          <a:lstStyle/>
          <a:p>
            <a:r>
              <a:rPr lang="en-US" altLang="zh-CN" sz="2000" dirty="0" smtClean="0"/>
              <a:t>Chapter </a:t>
            </a:r>
            <a:r>
              <a:rPr lang="en-US" altLang="zh-CN" sz="2000" dirty="0" smtClean="0"/>
              <a:t>18</a:t>
            </a:r>
            <a:endParaRPr lang="en-US" altLang="zh-CN" sz="2000" dirty="0" smtClean="0"/>
          </a:p>
          <a:p>
            <a:endParaRPr lang="en-US" altLang="zh-CN" sz="2000" u="sng" dirty="0"/>
          </a:p>
        </p:txBody>
      </p:sp>
      <p:pic>
        <p:nvPicPr>
          <p:cNvPr id="2" name="图片 1"/>
          <p:cNvPicPr>
            <a:picLocks noChangeAspect="1"/>
          </p:cNvPicPr>
          <p:nvPr/>
        </p:nvPicPr>
        <p:blipFill>
          <a:blip r:embed="rId2"/>
          <a:stretch>
            <a:fillRect/>
          </a:stretch>
        </p:blipFill>
        <p:spPr>
          <a:xfrm>
            <a:off x="2074272" y="1182019"/>
            <a:ext cx="8428571" cy="4333333"/>
          </a:xfrm>
          <a:prstGeom prst="rect">
            <a:avLst/>
          </a:prstGeom>
        </p:spPr>
      </p:pic>
    </p:spTree>
    <p:extLst>
      <p:ext uri="{BB962C8B-B14F-4D97-AF65-F5344CB8AC3E}">
        <p14:creationId xmlns:p14="http://schemas.microsoft.com/office/powerpoint/2010/main" val="27182367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4093428"/>
          </a:xfrm>
          <a:prstGeom prst="rect">
            <a:avLst/>
          </a:prstGeom>
          <a:noFill/>
        </p:spPr>
        <p:txBody>
          <a:bodyPr wrap="square" rtlCol="0">
            <a:spAutoFit/>
          </a:bodyPr>
          <a:lstStyle/>
          <a:p>
            <a:r>
              <a:rPr lang="en-US" altLang="zh-CN" sz="2000" dirty="0" smtClean="0"/>
              <a:t>Chapter </a:t>
            </a:r>
            <a:r>
              <a:rPr lang="en-US" altLang="zh-CN" sz="2000" dirty="0" smtClean="0"/>
              <a:t>18</a:t>
            </a:r>
            <a:endParaRPr lang="en-US" altLang="zh-CN" sz="2000" dirty="0" smtClean="0"/>
          </a:p>
          <a:p>
            <a:endParaRPr lang="en-US" altLang="zh-CN" sz="2000" u="sng" dirty="0"/>
          </a:p>
          <a:p>
            <a:r>
              <a:rPr lang="en-US" altLang="zh-CN" sz="2000" u="sng" dirty="0" smtClean="0"/>
              <a:t>Large scale machine learning</a:t>
            </a:r>
          </a:p>
          <a:p>
            <a:r>
              <a:rPr lang="en-US" altLang="zh-CN" sz="2000" dirty="0" smtClean="0"/>
              <a:t>Online learning</a:t>
            </a:r>
          </a:p>
          <a:p>
            <a:endParaRPr lang="en-US" altLang="zh-CN" sz="2000" dirty="0"/>
          </a:p>
          <a:p>
            <a:endParaRPr lang="en-US" altLang="zh-CN" sz="2000" dirty="0" smtClean="0"/>
          </a:p>
          <a:p>
            <a:r>
              <a:rPr lang="en-US" altLang="zh-CN" sz="2000" dirty="0" smtClean="0"/>
              <a:t>The online learning setting, allows us to model problems where we have a continuous flood or a continuous stream of data coming in, and we would like an algorithm to learn from that.</a:t>
            </a:r>
          </a:p>
          <a:p>
            <a:endParaRPr lang="en-US" altLang="zh-CN" sz="2000" dirty="0"/>
          </a:p>
          <a:p>
            <a:r>
              <a:rPr lang="en-US" altLang="zh-CN" sz="2000" dirty="0" smtClean="0"/>
              <a:t>Specifically, if you have a continuous stream of data generated by a continuous stream of users coming to your website, what you can do is sometimes use an online learning algorithm to learn user preferences form the stream of data and use that to optimize some of the decisions on your website.</a:t>
            </a:r>
            <a:endParaRPr lang="en-US" altLang="zh-CN" sz="2000" dirty="0"/>
          </a:p>
        </p:txBody>
      </p:sp>
    </p:spTree>
    <p:extLst>
      <p:ext uri="{BB962C8B-B14F-4D97-AF65-F5344CB8AC3E}">
        <p14:creationId xmlns:p14="http://schemas.microsoft.com/office/powerpoint/2010/main" val="36036215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5632311"/>
          </a:xfrm>
          <a:prstGeom prst="rect">
            <a:avLst/>
          </a:prstGeom>
          <a:noFill/>
        </p:spPr>
        <p:txBody>
          <a:bodyPr wrap="square" rtlCol="0">
            <a:spAutoFit/>
          </a:bodyPr>
          <a:lstStyle/>
          <a:p>
            <a:r>
              <a:rPr lang="en-US" altLang="zh-CN" sz="2000" dirty="0" smtClean="0"/>
              <a:t>Chapter </a:t>
            </a:r>
            <a:r>
              <a:rPr lang="en-US" altLang="zh-CN" sz="2000" dirty="0" smtClean="0"/>
              <a:t>18</a:t>
            </a:r>
            <a:endParaRPr lang="en-US" altLang="zh-CN" sz="2000" dirty="0" smtClean="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r>
              <a:rPr lang="en-US" altLang="zh-CN" sz="2000" dirty="0" smtClean="0"/>
              <a:t>If your pool of users changes, then these updates to your parameter theta will just slowly adapt your parameters to whatever your latest pool of users looks like.</a:t>
            </a:r>
            <a:endParaRPr lang="en-US" altLang="zh-CN" sz="2000" dirty="0"/>
          </a:p>
        </p:txBody>
      </p:sp>
      <p:pic>
        <p:nvPicPr>
          <p:cNvPr id="3" name="图片 2"/>
          <p:cNvPicPr>
            <a:picLocks noChangeAspect="1"/>
          </p:cNvPicPr>
          <p:nvPr/>
        </p:nvPicPr>
        <p:blipFill>
          <a:blip r:embed="rId2"/>
          <a:stretch>
            <a:fillRect/>
          </a:stretch>
        </p:blipFill>
        <p:spPr>
          <a:xfrm>
            <a:off x="2245701" y="828076"/>
            <a:ext cx="8085714" cy="4390476"/>
          </a:xfrm>
          <a:prstGeom prst="rect">
            <a:avLst/>
          </a:prstGeom>
        </p:spPr>
      </p:pic>
    </p:spTree>
    <p:extLst>
      <p:ext uri="{BB962C8B-B14F-4D97-AF65-F5344CB8AC3E}">
        <p14:creationId xmlns:p14="http://schemas.microsoft.com/office/powerpoint/2010/main" val="37552598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6247864"/>
          </a:xfrm>
          <a:prstGeom prst="rect">
            <a:avLst/>
          </a:prstGeom>
          <a:noFill/>
        </p:spPr>
        <p:txBody>
          <a:bodyPr wrap="square" rtlCol="0">
            <a:spAutoFit/>
          </a:bodyPr>
          <a:lstStyle/>
          <a:p>
            <a:r>
              <a:rPr lang="en-US" altLang="zh-CN" sz="2000" dirty="0" smtClean="0"/>
              <a:t>Chapter </a:t>
            </a:r>
            <a:r>
              <a:rPr lang="en-US" altLang="zh-CN" sz="2000" dirty="0" smtClean="0"/>
              <a:t>18</a:t>
            </a:r>
            <a:endParaRPr lang="en-US" altLang="zh-CN" sz="2000" dirty="0" smtClean="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smtClean="0"/>
          </a:p>
          <a:p>
            <a:r>
              <a:rPr lang="en-US" altLang="zh-CN" sz="2000" dirty="0" smtClean="0"/>
              <a:t>If you have a collaborative filtering system, you can even image a collaborative filtering system giving you additional features to feed into a logistic regression classifier to try to predict the click through rate for different products that you might recommend to a user.</a:t>
            </a:r>
            <a:endParaRPr lang="en-US" altLang="zh-CN" sz="2000" dirty="0"/>
          </a:p>
        </p:txBody>
      </p:sp>
      <p:pic>
        <p:nvPicPr>
          <p:cNvPr id="2" name="图片 1"/>
          <p:cNvPicPr>
            <a:picLocks noChangeAspect="1"/>
          </p:cNvPicPr>
          <p:nvPr/>
        </p:nvPicPr>
        <p:blipFill>
          <a:blip r:embed="rId2"/>
          <a:stretch>
            <a:fillRect/>
          </a:stretch>
        </p:blipFill>
        <p:spPr>
          <a:xfrm>
            <a:off x="2312367" y="1182019"/>
            <a:ext cx="7952381" cy="4380952"/>
          </a:xfrm>
          <a:prstGeom prst="rect">
            <a:avLst/>
          </a:prstGeom>
        </p:spPr>
      </p:pic>
    </p:spTree>
    <p:extLst>
      <p:ext uri="{BB962C8B-B14F-4D97-AF65-F5344CB8AC3E}">
        <p14:creationId xmlns:p14="http://schemas.microsoft.com/office/powerpoint/2010/main" val="30065158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4401205"/>
          </a:xfrm>
          <a:prstGeom prst="rect">
            <a:avLst/>
          </a:prstGeom>
          <a:noFill/>
        </p:spPr>
        <p:txBody>
          <a:bodyPr wrap="square" rtlCol="0">
            <a:spAutoFit/>
          </a:bodyPr>
          <a:lstStyle/>
          <a:p>
            <a:r>
              <a:rPr lang="en-US" altLang="zh-CN" sz="2000" dirty="0" smtClean="0"/>
              <a:t>Chapter </a:t>
            </a:r>
            <a:r>
              <a:rPr lang="en-US" altLang="zh-CN" sz="2000" dirty="0" smtClean="0"/>
              <a:t>18</a:t>
            </a:r>
            <a:endParaRPr lang="en-US" altLang="zh-CN" sz="2000" dirty="0" smtClean="0"/>
          </a:p>
          <a:p>
            <a:endParaRPr lang="en-US" altLang="zh-CN" sz="2000" u="sng" dirty="0" smtClean="0"/>
          </a:p>
          <a:p>
            <a:endParaRPr lang="en-US" altLang="zh-CN" sz="2000" u="sng" dirty="0" smtClean="0"/>
          </a:p>
          <a:p>
            <a:endParaRPr lang="en-US" altLang="zh-CN" sz="2000" u="sng" dirty="0"/>
          </a:p>
          <a:p>
            <a:r>
              <a:rPr lang="en-US" altLang="zh-CN" sz="2000" dirty="0" smtClean="0"/>
              <a:t>But these are the actually sorts of problems, where you do see large companies get so much data, that there’s really maybe no need to save away a fixed training set , but instead you can use an  online learning algorithm to just learn continuously form the data that users are generating on your website.</a:t>
            </a:r>
          </a:p>
          <a:p>
            <a:endParaRPr lang="en-US" altLang="zh-CN" sz="2000" dirty="0"/>
          </a:p>
          <a:p>
            <a:r>
              <a:rPr lang="en-US" altLang="zh-CN" sz="2000" dirty="0" smtClean="0"/>
              <a:t>If you have a continuous stream for some application, this sort of algorithm may be well worth considering for your application. And of course, one advantage of online learning is also that if you have a changing pool of users or if the things you’re trying to predict are slowly changing like your user taste is slowly changing, the online learning algorithm can slowly adapt your learned hypothesis to whatever the latest sets of user behaviors are like as well.</a:t>
            </a:r>
            <a:endParaRPr lang="en-US" altLang="zh-CN" sz="2000" dirty="0"/>
          </a:p>
        </p:txBody>
      </p:sp>
    </p:spTree>
    <p:extLst>
      <p:ext uri="{BB962C8B-B14F-4D97-AF65-F5344CB8AC3E}">
        <p14:creationId xmlns:p14="http://schemas.microsoft.com/office/powerpoint/2010/main" val="2985302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3170099"/>
          </a:xfrm>
          <a:prstGeom prst="rect">
            <a:avLst/>
          </a:prstGeom>
          <a:noFill/>
        </p:spPr>
        <p:txBody>
          <a:bodyPr wrap="square" rtlCol="0">
            <a:spAutoFit/>
          </a:bodyPr>
          <a:lstStyle/>
          <a:p>
            <a:r>
              <a:rPr lang="en-US" altLang="zh-CN" sz="2000" dirty="0" smtClean="0"/>
              <a:t>Chapter </a:t>
            </a:r>
            <a:r>
              <a:rPr lang="en-US" altLang="zh-CN" sz="2000" dirty="0" smtClean="0"/>
              <a:t>18</a:t>
            </a:r>
            <a:endParaRPr lang="en-US" altLang="zh-CN" sz="2000" dirty="0" smtClean="0"/>
          </a:p>
          <a:p>
            <a:endParaRPr lang="en-US" altLang="zh-CN" sz="2000" u="sng" dirty="0"/>
          </a:p>
          <a:p>
            <a:r>
              <a:rPr lang="en-US" altLang="zh-CN" sz="2000" u="sng" dirty="0" smtClean="0"/>
              <a:t>Large scale machine learning</a:t>
            </a:r>
            <a:endParaRPr lang="en-US" altLang="zh-CN" sz="2000" dirty="0" smtClean="0"/>
          </a:p>
          <a:p>
            <a:r>
              <a:rPr lang="en-US" altLang="zh-CN" sz="2000" dirty="0" smtClean="0"/>
              <a:t>Map-reduce and data parallelism</a:t>
            </a:r>
          </a:p>
          <a:p>
            <a:endParaRPr lang="en-US" altLang="zh-CN" sz="2000" dirty="0"/>
          </a:p>
          <a:p>
            <a:endParaRPr lang="en-US" altLang="zh-CN" sz="2000" dirty="0" smtClean="0"/>
          </a:p>
          <a:p>
            <a:endParaRPr lang="en-US" altLang="zh-CN" sz="2000" dirty="0"/>
          </a:p>
          <a:p>
            <a:endParaRPr lang="en-US" altLang="zh-CN" sz="2000" dirty="0" smtClean="0"/>
          </a:p>
          <a:p>
            <a:r>
              <a:rPr lang="en-US" altLang="zh-CN" sz="2000" dirty="0" smtClean="0"/>
              <a:t>Using these ideas you might be able to scale learning algorithms to even far larger problem than is possible stochastic gradient descent.</a:t>
            </a:r>
          </a:p>
        </p:txBody>
      </p:sp>
    </p:spTree>
    <p:extLst>
      <p:ext uri="{BB962C8B-B14F-4D97-AF65-F5344CB8AC3E}">
        <p14:creationId xmlns:p14="http://schemas.microsoft.com/office/powerpoint/2010/main" val="10246314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6247864"/>
          </a:xfrm>
          <a:prstGeom prst="rect">
            <a:avLst/>
          </a:prstGeom>
          <a:noFill/>
        </p:spPr>
        <p:txBody>
          <a:bodyPr wrap="square" rtlCol="0">
            <a:spAutoFit/>
          </a:bodyPr>
          <a:lstStyle/>
          <a:p>
            <a:r>
              <a:rPr lang="en-US" altLang="zh-CN" sz="2000" dirty="0" smtClean="0"/>
              <a:t>Chapter </a:t>
            </a:r>
            <a:r>
              <a:rPr lang="en-US" altLang="zh-CN" sz="2000" dirty="0" smtClean="0"/>
              <a:t>18</a:t>
            </a:r>
            <a:endParaRPr lang="en-US" altLang="zh-CN" sz="2000" dirty="0" smtClean="0"/>
          </a:p>
          <a:p>
            <a:r>
              <a:rPr lang="en-US" altLang="zh-CN" sz="2000" dirty="0" smtClean="0"/>
              <a:t>Exactly equivalent to the batch gradient descent algorithm.</a:t>
            </a:r>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r>
              <a:rPr lang="en-US" altLang="zh-CN" sz="2000" dirty="0" smtClean="0"/>
              <a:t>Only instead of needing to sum over all 400 training examples on just one machine we can instead divide up the workload on four machines.</a:t>
            </a:r>
            <a:endParaRPr lang="en-US" altLang="zh-CN" sz="2000" dirty="0"/>
          </a:p>
        </p:txBody>
      </p:sp>
      <p:pic>
        <p:nvPicPr>
          <p:cNvPr id="2" name="图片 1"/>
          <p:cNvPicPr>
            <a:picLocks noChangeAspect="1"/>
          </p:cNvPicPr>
          <p:nvPr/>
        </p:nvPicPr>
        <p:blipFill>
          <a:blip r:embed="rId2"/>
          <a:stretch>
            <a:fillRect/>
          </a:stretch>
        </p:blipFill>
        <p:spPr>
          <a:xfrm>
            <a:off x="2193320" y="1182019"/>
            <a:ext cx="8190476" cy="4619048"/>
          </a:xfrm>
          <a:prstGeom prst="rect">
            <a:avLst/>
          </a:prstGeom>
        </p:spPr>
      </p:pic>
    </p:spTree>
    <p:extLst>
      <p:ext uri="{BB962C8B-B14F-4D97-AF65-F5344CB8AC3E}">
        <p14:creationId xmlns:p14="http://schemas.microsoft.com/office/powerpoint/2010/main" val="17492991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6247864"/>
          </a:xfrm>
          <a:prstGeom prst="rect">
            <a:avLst/>
          </a:prstGeom>
          <a:noFill/>
        </p:spPr>
        <p:txBody>
          <a:bodyPr wrap="square" rtlCol="0">
            <a:spAutoFit/>
          </a:bodyPr>
          <a:lstStyle/>
          <a:p>
            <a:r>
              <a:rPr lang="en-US" altLang="zh-CN" sz="2000" dirty="0" smtClean="0"/>
              <a:t>Chapter </a:t>
            </a:r>
            <a:r>
              <a:rPr lang="en-US" altLang="zh-CN" sz="2000" dirty="0" smtClean="0"/>
              <a:t>18</a:t>
            </a:r>
            <a:endParaRPr lang="en-US" altLang="zh-CN" sz="2000" dirty="0" smtClean="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a:p>
          <a:p>
            <a:r>
              <a:rPr lang="en-US" altLang="zh-CN" sz="2000" dirty="0" smtClean="0"/>
              <a:t>In particular if there were no network latencies and no cost of the network communication to send the data back and forth you can potentially get up to a 4x speed up. And of course in practice because of network latency, is the overhead of combining the results afterwards and other factors, in practice you get a slightly less than 4x speed up. </a:t>
            </a:r>
            <a:r>
              <a:rPr lang="en-US" altLang="zh-CN" sz="2000" dirty="0" smtClean="0"/>
              <a:t>B</a:t>
            </a:r>
            <a:r>
              <a:rPr lang="en-US" altLang="zh-CN" sz="2000" dirty="0" smtClean="0"/>
              <a:t>ut nonetheless this  sort of MapReduce approach does offer us a way to process much large data sets than is possible using a single computer.</a:t>
            </a:r>
            <a:endParaRPr lang="en-US" altLang="zh-CN" sz="2000" dirty="0"/>
          </a:p>
        </p:txBody>
      </p:sp>
      <p:pic>
        <p:nvPicPr>
          <p:cNvPr id="2" name="图片 1"/>
          <p:cNvPicPr>
            <a:picLocks noChangeAspect="1"/>
          </p:cNvPicPr>
          <p:nvPr/>
        </p:nvPicPr>
        <p:blipFill>
          <a:blip r:embed="rId2"/>
          <a:stretch>
            <a:fillRect/>
          </a:stretch>
        </p:blipFill>
        <p:spPr>
          <a:xfrm>
            <a:off x="2231415" y="315749"/>
            <a:ext cx="8114286" cy="4533333"/>
          </a:xfrm>
          <a:prstGeom prst="rect">
            <a:avLst/>
          </a:prstGeom>
        </p:spPr>
      </p:pic>
    </p:spTree>
    <p:extLst>
      <p:ext uri="{BB962C8B-B14F-4D97-AF65-F5344CB8AC3E}">
        <p14:creationId xmlns:p14="http://schemas.microsoft.com/office/powerpoint/2010/main" val="37218642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6370975"/>
          </a:xfrm>
          <a:prstGeom prst="rect">
            <a:avLst/>
          </a:prstGeom>
          <a:noFill/>
        </p:spPr>
        <p:txBody>
          <a:bodyPr wrap="square" rtlCol="0">
            <a:spAutoFit/>
          </a:bodyPr>
          <a:lstStyle/>
          <a:p>
            <a:r>
              <a:rPr lang="en-US" altLang="zh-CN" sz="2000" dirty="0" smtClean="0"/>
              <a:t>Chapter </a:t>
            </a:r>
            <a:r>
              <a:rPr lang="en-US" altLang="zh-CN" sz="2000" dirty="0" smtClean="0"/>
              <a:t>18</a:t>
            </a:r>
            <a:endParaRPr lang="en-US" altLang="zh-CN" sz="2000" dirty="0" smtClean="0"/>
          </a:p>
          <a:p>
            <a:r>
              <a:rPr lang="en-US" altLang="zh-CN" sz="2000" dirty="0" smtClean="0"/>
              <a:t>Then map-reduce</a:t>
            </a:r>
            <a:r>
              <a:rPr lang="en-US" altLang="zh-CN" sz="2000" dirty="0" smtClean="0"/>
              <a:t> might be a good candidate for scaling your learning algorithm to very vary big data sets.</a:t>
            </a:r>
            <a:r>
              <a:rPr lang="en-US" altLang="zh-CN" sz="2000" dirty="0"/>
              <a:t> </a:t>
            </a:r>
            <a:r>
              <a:rPr lang="en-US" altLang="zh-CN" sz="2000" dirty="0" smtClean="0"/>
              <a:t>Advanced optimization: </a:t>
            </a:r>
            <a:r>
              <a:rPr lang="en-US" altLang="zh-CN" sz="2000" dirty="0" smtClean="0"/>
              <a:t>L-BFGS, conjugate gradient and so on.</a:t>
            </a:r>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a:p>
          <a:p>
            <a:endParaRPr lang="en-US" altLang="zh-CN" sz="2000" dirty="0" smtClean="0"/>
          </a:p>
          <a:p>
            <a:endParaRPr lang="en-US" altLang="zh-CN" sz="2000" dirty="0" smtClean="0"/>
          </a:p>
          <a:p>
            <a:endParaRPr lang="en-US" altLang="zh-CN" sz="2000" dirty="0"/>
          </a:p>
          <a:p>
            <a:endParaRPr lang="en-US" altLang="zh-CN" sz="2000" dirty="0"/>
          </a:p>
          <a:p>
            <a:endParaRPr lang="en-US" altLang="zh-CN" sz="2000" dirty="0" smtClean="0"/>
          </a:p>
          <a:p>
            <a:endParaRPr lang="en-US" altLang="zh-CN" sz="2000" dirty="0"/>
          </a:p>
          <a:p>
            <a:r>
              <a:rPr lang="en-US" altLang="zh-CN" sz="1600" dirty="0" smtClean="0"/>
              <a:t>So more broadly by taking other learning algorithms and expressing in sort of summation form or by expressing them in term of computing sums of functions over the training set, you can use the MapReduce technique to parallelize other learning algorithm as well and scale them to very large training sets</a:t>
            </a:r>
          </a:p>
        </p:txBody>
      </p:sp>
      <p:pic>
        <p:nvPicPr>
          <p:cNvPr id="2" name="图片 1"/>
          <p:cNvPicPr>
            <a:picLocks noChangeAspect="1"/>
          </p:cNvPicPr>
          <p:nvPr/>
        </p:nvPicPr>
        <p:blipFill>
          <a:blip r:embed="rId2"/>
          <a:stretch>
            <a:fillRect/>
          </a:stretch>
        </p:blipFill>
        <p:spPr>
          <a:xfrm>
            <a:off x="2288558" y="1489796"/>
            <a:ext cx="8000000" cy="4457143"/>
          </a:xfrm>
          <a:prstGeom prst="rect">
            <a:avLst/>
          </a:prstGeom>
        </p:spPr>
      </p:pic>
    </p:spTree>
    <p:extLst>
      <p:ext uri="{BB962C8B-B14F-4D97-AF65-F5344CB8AC3E}">
        <p14:creationId xmlns:p14="http://schemas.microsoft.com/office/powerpoint/2010/main" val="20682456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059986" y="436066"/>
            <a:ext cx="8457143" cy="4504762"/>
          </a:xfrm>
          <a:prstGeom prst="rect">
            <a:avLst/>
          </a:prstGeom>
        </p:spPr>
      </p:pic>
      <p:sp>
        <p:nvSpPr>
          <p:cNvPr id="4" name="文本框 3"/>
          <p:cNvSpPr txBox="1"/>
          <p:nvPr/>
        </p:nvSpPr>
        <p:spPr>
          <a:xfrm>
            <a:off x="838199" y="474133"/>
            <a:ext cx="10900719" cy="6186309"/>
          </a:xfrm>
          <a:prstGeom prst="rect">
            <a:avLst/>
          </a:prstGeom>
          <a:noFill/>
        </p:spPr>
        <p:txBody>
          <a:bodyPr wrap="square" rtlCol="0">
            <a:spAutoFit/>
          </a:bodyPr>
          <a:lstStyle/>
          <a:p>
            <a:r>
              <a:rPr lang="en-US" altLang="zh-CN" sz="2000" dirty="0" smtClean="0"/>
              <a:t>Chapter </a:t>
            </a:r>
            <a:r>
              <a:rPr lang="en-US" altLang="zh-CN" sz="2000" dirty="0" smtClean="0"/>
              <a:t>18</a:t>
            </a:r>
            <a:endParaRPr lang="en-US" altLang="zh-CN" sz="2000" dirty="0" smtClean="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r>
              <a:rPr lang="en-US" altLang="zh-CN" sz="1900" dirty="0" smtClean="0"/>
              <a:t>If you are one of a libraries that can compute parallelizing and if you have a very good vectorized implementation of a learning algorithm sometimes you can just implement your standard learning algorithm in a vectorized fashion and not worry about parallelization and your numerical linear algebra library could take care of some of it for you. So that you don’t need to implement MapReduce.</a:t>
            </a:r>
            <a:endParaRPr lang="en-US" altLang="zh-CN" sz="1900" dirty="0"/>
          </a:p>
        </p:txBody>
      </p:sp>
    </p:spTree>
    <p:extLst>
      <p:ext uri="{BB962C8B-B14F-4D97-AF65-F5344CB8AC3E}">
        <p14:creationId xmlns:p14="http://schemas.microsoft.com/office/powerpoint/2010/main" val="36882951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6247864"/>
          </a:xfrm>
          <a:prstGeom prst="rect">
            <a:avLst/>
          </a:prstGeom>
          <a:noFill/>
        </p:spPr>
        <p:txBody>
          <a:bodyPr wrap="square" rtlCol="0">
            <a:spAutoFit/>
          </a:bodyPr>
          <a:lstStyle/>
          <a:p>
            <a:r>
              <a:rPr lang="en-US" altLang="zh-CN" sz="2000" dirty="0" smtClean="0"/>
              <a:t>Chapter </a:t>
            </a:r>
            <a:r>
              <a:rPr lang="en-US" altLang="zh-CN" sz="2000" dirty="0" smtClean="0"/>
              <a:t>18</a:t>
            </a:r>
            <a:endParaRPr lang="en-US" altLang="zh-CN" sz="2000" dirty="0" smtClean="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smtClean="0"/>
          </a:p>
          <a:p>
            <a:r>
              <a:rPr lang="en-US" altLang="zh-CN" sz="2000" dirty="0" smtClean="0"/>
              <a:t>For the right figure, then one natural thing to do would be to add extra features, or add extra hidden units to your neural network and so on so that you end up with a situation closer to that on the left, where maybe this is up to m equals 1000, and this then gives you more confidence that trying to add infrastructure to change the algorithm to use much more than a thousand examples, that might actually be a good use of your time. </a:t>
            </a:r>
            <a:endParaRPr lang="en-US" altLang="zh-CN" sz="2000" dirty="0"/>
          </a:p>
        </p:txBody>
      </p:sp>
      <p:pic>
        <p:nvPicPr>
          <p:cNvPr id="2" name="图片 1"/>
          <p:cNvPicPr>
            <a:picLocks noChangeAspect="1"/>
          </p:cNvPicPr>
          <p:nvPr/>
        </p:nvPicPr>
        <p:blipFill>
          <a:blip r:embed="rId2"/>
          <a:stretch>
            <a:fillRect/>
          </a:stretch>
        </p:blipFill>
        <p:spPr>
          <a:xfrm>
            <a:off x="2407605" y="1032451"/>
            <a:ext cx="7761905" cy="4142857"/>
          </a:xfrm>
          <a:prstGeom prst="rect">
            <a:avLst/>
          </a:prstGeom>
        </p:spPr>
      </p:pic>
    </p:spTree>
    <p:extLst>
      <p:ext uri="{BB962C8B-B14F-4D97-AF65-F5344CB8AC3E}">
        <p14:creationId xmlns:p14="http://schemas.microsoft.com/office/powerpoint/2010/main" val="25133368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3170099"/>
          </a:xfrm>
          <a:prstGeom prst="rect">
            <a:avLst/>
          </a:prstGeom>
          <a:noFill/>
        </p:spPr>
        <p:txBody>
          <a:bodyPr wrap="square" rtlCol="0">
            <a:spAutoFit/>
          </a:bodyPr>
          <a:lstStyle/>
          <a:p>
            <a:r>
              <a:rPr lang="en-US" altLang="zh-CN" sz="2000" dirty="0" smtClean="0"/>
              <a:t>Chapter </a:t>
            </a:r>
            <a:r>
              <a:rPr lang="en-US" altLang="zh-CN" sz="2000" dirty="0" smtClean="0"/>
              <a:t>18</a:t>
            </a:r>
            <a:endParaRPr lang="en-US" altLang="zh-CN" sz="2000" dirty="0" smtClean="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r>
              <a:rPr lang="en-US" altLang="zh-CN" sz="2000" dirty="0" smtClean="0"/>
              <a:t>So in large scale machine learning, we like to come up with computationally reasonable ways, or computationally efficient ways to deal with big data sets.</a:t>
            </a:r>
            <a:endParaRPr lang="en-US" altLang="zh-CN" sz="2000" dirty="0"/>
          </a:p>
        </p:txBody>
      </p:sp>
    </p:spTree>
    <p:extLst>
      <p:ext uri="{BB962C8B-B14F-4D97-AF65-F5344CB8AC3E}">
        <p14:creationId xmlns:p14="http://schemas.microsoft.com/office/powerpoint/2010/main" val="3998850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4401205"/>
          </a:xfrm>
          <a:prstGeom prst="rect">
            <a:avLst/>
          </a:prstGeom>
          <a:noFill/>
        </p:spPr>
        <p:txBody>
          <a:bodyPr wrap="square" rtlCol="0">
            <a:spAutoFit/>
          </a:bodyPr>
          <a:lstStyle/>
          <a:p>
            <a:r>
              <a:rPr lang="en-US" altLang="zh-CN" sz="2000" dirty="0" smtClean="0"/>
              <a:t>Chapter </a:t>
            </a:r>
            <a:r>
              <a:rPr lang="en-US" altLang="zh-CN" sz="2000" dirty="0" smtClean="0"/>
              <a:t>18</a:t>
            </a:r>
            <a:endParaRPr lang="en-US" altLang="zh-CN" sz="2000" dirty="0" smtClean="0"/>
          </a:p>
          <a:p>
            <a:endParaRPr lang="en-US" altLang="zh-CN" sz="2000" u="sng" dirty="0"/>
          </a:p>
          <a:p>
            <a:r>
              <a:rPr lang="en-US" altLang="zh-CN" sz="2000" u="sng" dirty="0" smtClean="0"/>
              <a:t>Large scale machine learning</a:t>
            </a:r>
          </a:p>
          <a:p>
            <a:r>
              <a:rPr lang="en-US" altLang="zh-CN" sz="2000" dirty="0" smtClean="0"/>
              <a:t>Stochastic gradient descent</a:t>
            </a:r>
          </a:p>
          <a:p>
            <a:endParaRPr lang="en-US" altLang="zh-CN" sz="2000" u="sng" dirty="0"/>
          </a:p>
          <a:p>
            <a:endParaRPr lang="en-US" altLang="zh-CN" sz="2000" u="sng" dirty="0" smtClean="0"/>
          </a:p>
          <a:p>
            <a:endParaRPr lang="en-US" altLang="zh-CN" sz="2000" u="sng" dirty="0" smtClean="0"/>
          </a:p>
          <a:p>
            <a:r>
              <a:rPr lang="en-US" altLang="zh-CN" sz="2000" dirty="0" smtClean="0"/>
              <a:t>For many learning algorithm, among them linear regression logistic regression and neural networks, the way we derive the algorithm was by coming up with a cost function or coming up with an optimization objective. And using the algorithm like gradient descent to minimize that cost function. When have a very large training set, gradient descent becomes a computationally very expensive procedure. In this video, we’ll talk about a modification to the basic gradient algorithm called Stochastic gradient descent which will allow us to scale these algorithms to much bigger training sets.</a:t>
            </a:r>
            <a:endParaRPr lang="en-US" altLang="zh-CN" sz="2000" dirty="0"/>
          </a:p>
        </p:txBody>
      </p:sp>
    </p:spTree>
    <p:extLst>
      <p:ext uri="{BB962C8B-B14F-4D97-AF65-F5344CB8AC3E}">
        <p14:creationId xmlns:p14="http://schemas.microsoft.com/office/powerpoint/2010/main" val="37710990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707886"/>
          </a:xfrm>
          <a:prstGeom prst="rect">
            <a:avLst/>
          </a:prstGeom>
          <a:noFill/>
        </p:spPr>
        <p:txBody>
          <a:bodyPr wrap="square" rtlCol="0">
            <a:spAutoFit/>
          </a:bodyPr>
          <a:lstStyle/>
          <a:p>
            <a:r>
              <a:rPr lang="en-US" altLang="zh-CN" sz="2000" dirty="0" smtClean="0"/>
              <a:t>Chapter </a:t>
            </a:r>
            <a:r>
              <a:rPr lang="en-US" altLang="zh-CN" sz="2000" dirty="0" smtClean="0"/>
              <a:t>18</a:t>
            </a:r>
            <a:endParaRPr lang="en-US" altLang="zh-CN" sz="2000" dirty="0" smtClean="0"/>
          </a:p>
          <a:p>
            <a:endParaRPr lang="en-US" altLang="zh-CN" sz="2000" u="sng" dirty="0"/>
          </a:p>
        </p:txBody>
      </p:sp>
      <p:pic>
        <p:nvPicPr>
          <p:cNvPr id="2" name="图片 1"/>
          <p:cNvPicPr>
            <a:picLocks noChangeAspect="1"/>
          </p:cNvPicPr>
          <p:nvPr/>
        </p:nvPicPr>
        <p:blipFill>
          <a:blip r:embed="rId2"/>
          <a:stretch>
            <a:fillRect/>
          </a:stretch>
        </p:blipFill>
        <p:spPr>
          <a:xfrm>
            <a:off x="2169510" y="1182019"/>
            <a:ext cx="8238095" cy="4285714"/>
          </a:xfrm>
          <a:prstGeom prst="rect">
            <a:avLst/>
          </a:prstGeom>
        </p:spPr>
      </p:pic>
    </p:spTree>
    <p:extLst>
      <p:ext uri="{BB962C8B-B14F-4D97-AF65-F5344CB8AC3E}">
        <p14:creationId xmlns:p14="http://schemas.microsoft.com/office/powerpoint/2010/main" val="1853916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5324535"/>
          </a:xfrm>
          <a:prstGeom prst="rect">
            <a:avLst/>
          </a:prstGeom>
          <a:noFill/>
        </p:spPr>
        <p:txBody>
          <a:bodyPr wrap="square" rtlCol="0">
            <a:spAutoFit/>
          </a:bodyPr>
          <a:lstStyle/>
          <a:p>
            <a:r>
              <a:rPr lang="en-US" altLang="zh-CN" sz="2000" dirty="0" smtClean="0"/>
              <a:t>Chapter </a:t>
            </a:r>
            <a:r>
              <a:rPr lang="en-US" altLang="zh-CN" sz="2000" dirty="0" smtClean="0"/>
              <a:t>18</a:t>
            </a:r>
            <a:endParaRPr lang="en-US" altLang="zh-CN" sz="2000" dirty="0" smtClean="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r>
              <a:rPr lang="en-US" altLang="zh-CN" sz="2000" dirty="0" smtClean="0"/>
              <a:t>Batch gradient descent: look at all the training example in every single iteration</a:t>
            </a:r>
            <a:endParaRPr lang="en-US" altLang="zh-CN" sz="2000" dirty="0"/>
          </a:p>
        </p:txBody>
      </p:sp>
      <p:pic>
        <p:nvPicPr>
          <p:cNvPr id="2" name="图片 1"/>
          <p:cNvPicPr>
            <a:picLocks noChangeAspect="1"/>
          </p:cNvPicPr>
          <p:nvPr/>
        </p:nvPicPr>
        <p:blipFill>
          <a:blip r:embed="rId2"/>
          <a:stretch>
            <a:fillRect/>
          </a:stretch>
        </p:blipFill>
        <p:spPr>
          <a:xfrm>
            <a:off x="2264748" y="1182019"/>
            <a:ext cx="8047619" cy="4238095"/>
          </a:xfrm>
          <a:prstGeom prst="rect">
            <a:avLst/>
          </a:prstGeom>
        </p:spPr>
      </p:pic>
    </p:spTree>
    <p:extLst>
      <p:ext uri="{BB962C8B-B14F-4D97-AF65-F5344CB8AC3E}">
        <p14:creationId xmlns:p14="http://schemas.microsoft.com/office/powerpoint/2010/main" val="13902692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38199" y="474133"/>
            <a:ext cx="10900719" cy="5632311"/>
          </a:xfrm>
          <a:prstGeom prst="rect">
            <a:avLst/>
          </a:prstGeom>
          <a:noFill/>
        </p:spPr>
        <p:txBody>
          <a:bodyPr wrap="square" rtlCol="0">
            <a:spAutoFit/>
          </a:bodyPr>
          <a:lstStyle/>
          <a:p>
            <a:r>
              <a:rPr lang="en-US" altLang="zh-CN" sz="2000" dirty="0" smtClean="0"/>
              <a:t>Chapter </a:t>
            </a:r>
            <a:r>
              <a:rPr lang="en-US" altLang="zh-CN" sz="2000" dirty="0" smtClean="0"/>
              <a:t>18</a:t>
            </a:r>
            <a:endParaRPr lang="en-US" altLang="zh-CN" sz="2000" dirty="0" smtClean="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r>
              <a:rPr lang="en-US" altLang="zh-CN" sz="2000" dirty="0" smtClean="0"/>
              <a:t>Instead of scanning through all of the training examples before we can modify the parameters a little bit and make progress towards a global minimum. For stochastic gradient descent instead we just need to look at a single training example and we’re already starting to make progress in this case of parameters towards moving the parameters towards the global minimum.</a:t>
            </a:r>
            <a:endParaRPr lang="en-US" altLang="zh-CN" sz="2000" dirty="0"/>
          </a:p>
        </p:txBody>
      </p:sp>
      <p:pic>
        <p:nvPicPr>
          <p:cNvPr id="2" name="图片 1"/>
          <p:cNvPicPr>
            <a:picLocks noChangeAspect="1"/>
          </p:cNvPicPr>
          <p:nvPr/>
        </p:nvPicPr>
        <p:blipFill>
          <a:blip r:embed="rId2"/>
          <a:stretch>
            <a:fillRect/>
          </a:stretch>
        </p:blipFill>
        <p:spPr>
          <a:xfrm>
            <a:off x="2146633" y="563341"/>
            <a:ext cx="7809524" cy="4095238"/>
          </a:xfrm>
          <a:prstGeom prst="rect">
            <a:avLst/>
          </a:prstGeom>
        </p:spPr>
      </p:pic>
    </p:spTree>
    <p:extLst>
      <p:ext uri="{BB962C8B-B14F-4D97-AF65-F5344CB8AC3E}">
        <p14:creationId xmlns:p14="http://schemas.microsoft.com/office/powerpoint/2010/main" val="38420042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326653" y="496435"/>
            <a:ext cx="7923809" cy="4247619"/>
          </a:xfrm>
          <a:prstGeom prst="rect">
            <a:avLst/>
          </a:prstGeom>
        </p:spPr>
      </p:pic>
      <p:sp>
        <p:nvSpPr>
          <p:cNvPr id="4" name="文本框 3"/>
          <p:cNvSpPr txBox="1"/>
          <p:nvPr/>
        </p:nvSpPr>
        <p:spPr>
          <a:xfrm>
            <a:off x="838199" y="474133"/>
            <a:ext cx="10900719" cy="6247864"/>
          </a:xfrm>
          <a:prstGeom prst="rect">
            <a:avLst/>
          </a:prstGeom>
          <a:noFill/>
        </p:spPr>
        <p:txBody>
          <a:bodyPr wrap="square" rtlCol="0">
            <a:spAutoFit/>
          </a:bodyPr>
          <a:lstStyle/>
          <a:p>
            <a:r>
              <a:rPr lang="en-US" altLang="zh-CN" sz="2000" dirty="0" smtClean="0"/>
              <a:t>Chapter </a:t>
            </a:r>
            <a:r>
              <a:rPr lang="en-US" altLang="zh-CN" sz="2000" dirty="0" smtClean="0"/>
              <a:t>18</a:t>
            </a:r>
            <a:endParaRPr lang="en-US" altLang="zh-CN" sz="2000" dirty="0" smtClean="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endParaRPr lang="en-US" altLang="zh-CN" sz="2000" u="sng" dirty="0"/>
          </a:p>
          <a:p>
            <a:endParaRPr lang="en-US" altLang="zh-CN" sz="2000" u="sng" dirty="0" smtClean="0"/>
          </a:p>
          <a:p>
            <a:r>
              <a:rPr lang="en-US" altLang="zh-CN" sz="2000" dirty="0" smtClean="0"/>
              <a:t>And in fact as you run stochastic gradient descent, it doesn’t actually converge in the same sense as Batch gradient does and what it ends up doing is wandering around continuously in some region, close to the global minimum but it doesn’t just get to the global minimum and stay there.</a:t>
            </a:r>
          </a:p>
          <a:p>
            <a:r>
              <a:rPr lang="en-US" altLang="zh-CN" sz="2000" dirty="0" smtClean="0"/>
              <a:t>But in practice this isn’t a problem because, so long as the parameters end up in some region there maybe it is pretty close to the global minimum. So as parameters end up pretty close to global minimum that will be a pretty good hypothesis and so, usually running stochastic gradient descent, we get a parameter near the global minimum and that’s good enough for essentially any most practical purposes.</a:t>
            </a:r>
            <a:endParaRPr lang="en-US" altLang="zh-CN" sz="2000" dirty="0"/>
          </a:p>
        </p:txBody>
      </p:sp>
    </p:spTree>
    <p:extLst>
      <p:ext uri="{BB962C8B-B14F-4D97-AF65-F5344CB8AC3E}">
        <p14:creationId xmlns:p14="http://schemas.microsoft.com/office/powerpoint/2010/main" val="2376154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1694</Words>
  <Application>Microsoft Office PowerPoint</Application>
  <PresentationFormat>宽屏</PresentationFormat>
  <Paragraphs>347</Paragraphs>
  <Slides>28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28</vt:i4>
      </vt:variant>
    </vt:vector>
  </HeadingPairs>
  <TitlesOfParts>
    <vt:vector size="32"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Steve</dc:creator>
  <cp:lastModifiedBy>Wang Steve</cp:lastModifiedBy>
  <cp:revision>36</cp:revision>
  <dcterms:created xsi:type="dcterms:W3CDTF">2018-11-14T01:23:33Z</dcterms:created>
  <dcterms:modified xsi:type="dcterms:W3CDTF">2018-11-14T09:21:31Z</dcterms:modified>
</cp:coreProperties>
</file>