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/>
    <p:restoredTop sz="94558"/>
  </p:normalViewPr>
  <p:slideViewPr>
    <p:cSldViewPr snapToGrid="0" snapToObjects="1">
      <p:cViewPr>
        <p:scale>
          <a:sx n="100" d="100"/>
          <a:sy n="100" d="100"/>
        </p:scale>
        <p:origin x="52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9CCC-590F-1541-9ADD-B2E5AA3EC406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B5AF-AA17-BB43-8F05-310F3196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3353" y="2078140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7931" y="2285262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8214728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3" y="7754878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3352" y="7790290"/>
            <a:ext cx="774578" cy="680176"/>
            <a:chOff x="261018" y="3737011"/>
            <a:chExt cx="829789" cy="88167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403" y="7984034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7461140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7016076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3318050"/>
            <a:ext cx="412326" cy="411184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333352" y="3544314"/>
            <a:ext cx="774578" cy="680176"/>
            <a:chOff x="386747" y="1573433"/>
            <a:chExt cx="774578" cy="68017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3" y="1573433"/>
              <a:ext cx="582582" cy="68017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86747" y="2175148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Cloud 61"/>
          <p:cNvSpPr/>
          <p:nvPr/>
        </p:nvSpPr>
        <p:spPr>
          <a:xfrm>
            <a:off x="1190337" y="3541420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3" y="3531777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2" y="3482154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33352" y="4608704"/>
            <a:ext cx="774578" cy="680176"/>
            <a:chOff x="261018" y="3737011"/>
            <a:chExt cx="829789" cy="88167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7" y="4788267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7" y="4788267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7" y="4788267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7" y="4917802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7" y="4917802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7" y="4917802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04527" y="4917802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38117" y="4917802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71707" y="4917802"/>
            <a:ext cx="155297" cy="92193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552149" y="2212902"/>
            <a:ext cx="860076" cy="808293"/>
            <a:chOff x="2366408" y="164411"/>
            <a:chExt cx="860076" cy="8082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08" y="164411"/>
              <a:ext cx="775736" cy="80829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882" y="232103"/>
              <a:ext cx="258172" cy="371026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451906" y="816400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5895657"/>
            <a:ext cx="486422" cy="421956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333352" y="6244740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1144624" y="6103970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490548" y="6193970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656472" y="6103970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565014" y="5623936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822396" y="6013970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060006" y="2241002"/>
            <a:ext cx="774578" cy="680176"/>
            <a:chOff x="261018" y="3737011"/>
            <a:chExt cx="829789" cy="881677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833117" y="2288612"/>
            <a:ext cx="816386" cy="632567"/>
            <a:chOff x="4647373" y="294354"/>
            <a:chExt cx="816386" cy="632567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373" y="294354"/>
              <a:ext cx="620148" cy="617575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4689181" y="848460"/>
              <a:ext cx="774578" cy="78461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461090" y="5586574"/>
            <a:ext cx="881450" cy="736627"/>
            <a:chOff x="4675409" y="3824700"/>
            <a:chExt cx="881450" cy="736627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6"/>
            <a:stretch/>
          </p:blipFill>
          <p:spPr>
            <a:xfrm flipH="1">
              <a:off x="4675409" y="3824700"/>
              <a:ext cx="881450" cy="676838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4683333" y="4482866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857000" y="7210519"/>
            <a:ext cx="851020" cy="156409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333352" y="6766155"/>
            <a:ext cx="1260000" cy="661076"/>
            <a:chOff x="417188" y="4795274"/>
            <a:chExt cx="1260000" cy="661076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995" b="22761"/>
            <a:stretch/>
          </p:blipFill>
          <p:spPr>
            <a:xfrm>
              <a:off x="501533" y="4795274"/>
              <a:ext cx="541976" cy="661076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7188" y="5363060"/>
              <a:ext cx="1260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 rot="16200000">
            <a:off x="1988320" y="5923970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2897119" y="4608704"/>
            <a:ext cx="2736000" cy="680176"/>
            <a:chOff x="2897119" y="2631960"/>
            <a:chExt cx="2736000" cy="680176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55" y="2631960"/>
              <a:ext cx="582582" cy="680176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897119" y="3233675"/>
              <a:ext cx="2736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607464" y="5151097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4996792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4842487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4688182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4597294" y="3671909"/>
            <a:ext cx="774578" cy="427543"/>
            <a:chOff x="401637" y="4004672"/>
            <a:chExt cx="774578" cy="427543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0" y="4004672"/>
              <a:ext cx="486422" cy="421956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401637" y="4353754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926568" y="3417226"/>
            <a:ext cx="774578" cy="680176"/>
            <a:chOff x="261018" y="3737011"/>
            <a:chExt cx="829789" cy="881677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4376" y="2172269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8954" y="2379391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8214728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3" y="7754878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7790290"/>
            <a:ext cx="582582" cy="6801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352" y="8392006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00403" y="7984034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7461140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7016076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3318050"/>
            <a:ext cx="412326" cy="411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3544314"/>
            <a:ext cx="582582" cy="680176"/>
          </a:xfrm>
          <a:prstGeom prst="rect">
            <a:avLst/>
          </a:prstGeom>
        </p:spPr>
      </p:pic>
      <p:sp>
        <p:nvSpPr>
          <p:cNvPr id="62" name="Cloud 61"/>
          <p:cNvSpPr/>
          <p:nvPr/>
        </p:nvSpPr>
        <p:spPr>
          <a:xfrm>
            <a:off x="1190337" y="3541420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3" y="3531777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2" y="3482154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4" y="4608704"/>
            <a:ext cx="582582" cy="68017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3" y="4772502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3" y="4772502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3" y="4772502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3" y="4923057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3" y="4923057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3" y="4923057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77633" y="4923057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11223" y="4923057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44813" y="4923057"/>
            <a:ext cx="155297" cy="921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49" y="2212902"/>
            <a:ext cx="775736" cy="8082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3" y="2280593"/>
            <a:ext cx="258172" cy="37102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5895657"/>
            <a:ext cx="486422" cy="42195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 rot="16200000">
            <a:off x="996707" y="6103970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342631" y="6193970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508555" y="6103970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417097" y="5623936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674479" y="6013970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2" y="2241002"/>
            <a:ext cx="582582" cy="6801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2288612"/>
            <a:ext cx="620148" cy="61757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874925" y="2842718"/>
            <a:ext cx="774578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 flipH="1">
            <a:off x="4461090" y="5586573"/>
            <a:ext cx="881450" cy="67683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4469014" y="6244740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1740398" y="7217499"/>
            <a:ext cx="851020" cy="15640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5" b="22761"/>
          <a:stretch/>
        </p:blipFill>
        <p:spPr>
          <a:xfrm>
            <a:off x="498379" y="6766155"/>
            <a:ext cx="541976" cy="66107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 rot="16200000">
            <a:off x="1840403" y="5923970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5" y="4608704"/>
            <a:ext cx="582582" cy="680176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607464" y="5151097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4996792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4842487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4688182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97" y="3671908"/>
            <a:ext cx="486422" cy="4219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64" y="3417226"/>
            <a:ext cx="582582" cy="68017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33352" y="7348771"/>
            <a:ext cx="2232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C6CC2-0817-584C-838E-DE40C9B0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7" y="2310692"/>
            <a:ext cx="3314700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01004-7A7D-B242-8A77-60DE0873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77" y="5755712"/>
            <a:ext cx="3213100" cy="260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8CB1A-9EC8-4D45-A704-26ADFAE5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722" y="2406685"/>
            <a:ext cx="3580514" cy="59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BAE6F-F675-D545-950A-980B227A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88" y="2629106"/>
            <a:ext cx="2317928" cy="3982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2A134-F9D4-6742-B3AD-F6E6F5D2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6" y="2629106"/>
            <a:ext cx="3694043" cy="2993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7CE8D-833D-DA44-9393-D86DF9E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16" y="2215763"/>
            <a:ext cx="4641728" cy="45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EDE24-AC8C-ED42-A8C3-4700D33700E6}"/>
              </a:ext>
            </a:extLst>
          </p:cNvPr>
          <p:cNvCxnSpPr/>
          <p:nvPr/>
        </p:nvCxnSpPr>
        <p:spPr>
          <a:xfrm>
            <a:off x="3488675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4F24FA-F2AC-5A43-9CF7-41DFC822F9B1}"/>
              </a:ext>
            </a:extLst>
          </p:cNvPr>
          <p:cNvCxnSpPr/>
          <p:nvPr/>
        </p:nvCxnSpPr>
        <p:spPr>
          <a:xfrm>
            <a:off x="4112964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88B3D-8C7F-FB45-884B-71EA7A01C245}"/>
              </a:ext>
            </a:extLst>
          </p:cNvPr>
          <p:cNvCxnSpPr/>
          <p:nvPr/>
        </p:nvCxnSpPr>
        <p:spPr>
          <a:xfrm>
            <a:off x="4737253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BF9984-C6B6-3C42-B9BB-2A4568160DBE}"/>
              </a:ext>
            </a:extLst>
          </p:cNvPr>
          <p:cNvCxnSpPr/>
          <p:nvPr/>
        </p:nvCxnSpPr>
        <p:spPr>
          <a:xfrm>
            <a:off x="5361542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9DD17-D967-F845-9DF6-C5D8BBE54206}"/>
              </a:ext>
            </a:extLst>
          </p:cNvPr>
          <p:cNvCxnSpPr/>
          <p:nvPr/>
        </p:nvCxnSpPr>
        <p:spPr>
          <a:xfrm>
            <a:off x="5985831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32691-8FF1-174B-8B2B-9FA0D0D25597}"/>
              </a:ext>
            </a:extLst>
          </p:cNvPr>
          <p:cNvCxnSpPr/>
          <p:nvPr/>
        </p:nvCxnSpPr>
        <p:spPr>
          <a:xfrm>
            <a:off x="6610120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E5DB45-067B-3C4A-9816-41D5CCE2A086}"/>
              </a:ext>
            </a:extLst>
          </p:cNvPr>
          <p:cNvCxnSpPr/>
          <p:nvPr/>
        </p:nvCxnSpPr>
        <p:spPr>
          <a:xfrm>
            <a:off x="7234409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1600B6-B308-6343-8063-4470811F6F7E}"/>
              </a:ext>
            </a:extLst>
          </p:cNvPr>
          <p:cNvCxnSpPr/>
          <p:nvPr/>
        </p:nvCxnSpPr>
        <p:spPr>
          <a:xfrm>
            <a:off x="7858698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1996AA9-6814-C848-9DF4-9CFB267DF239}"/>
              </a:ext>
            </a:extLst>
          </p:cNvPr>
          <p:cNvSpPr/>
          <p:nvPr/>
        </p:nvSpPr>
        <p:spPr>
          <a:xfrm>
            <a:off x="2864386" y="3799677"/>
            <a:ext cx="5618602" cy="154236"/>
          </a:xfrm>
          <a:prstGeom prst="rect">
            <a:avLst/>
          </a:prstGeom>
          <a:gradFill flip="none" rotWithShape="1">
            <a:gsLst>
              <a:gs pos="79000">
                <a:schemeClr val="bg2">
                  <a:lumMod val="75000"/>
                </a:schemeClr>
              </a:gs>
              <a:gs pos="17000">
                <a:schemeClr val="bg2">
                  <a:lumMod val="75000"/>
                </a:schemeClr>
              </a:gs>
              <a:gs pos="0">
                <a:srgbClr val="FF0000">
                  <a:lumMod val="27000"/>
                  <a:lumOff val="73000"/>
                </a:srgbClr>
              </a:gs>
              <a:gs pos="100000">
                <a:schemeClr val="accent6">
                  <a:lumMod val="23000"/>
                  <a:lumOff val="7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EEB05-9771-9746-A39D-D5FED4CCA49C}"/>
              </a:ext>
            </a:extLst>
          </p:cNvPr>
          <p:cNvCxnSpPr/>
          <p:nvPr/>
        </p:nvCxnSpPr>
        <p:spPr>
          <a:xfrm>
            <a:off x="2864386" y="3799682"/>
            <a:ext cx="0" cy="3415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37770-4211-DA43-94A3-856F7B2670F1}"/>
              </a:ext>
            </a:extLst>
          </p:cNvPr>
          <p:cNvCxnSpPr/>
          <p:nvPr/>
        </p:nvCxnSpPr>
        <p:spPr>
          <a:xfrm>
            <a:off x="8482988" y="3799682"/>
            <a:ext cx="0" cy="341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01089-FE5C-A34D-A03B-A4D807BFAFC4}"/>
              </a:ext>
            </a:extLst>
          </p:cNvPr>
          <p:cNvSpPr/>
          <p:nvPr/>
        </p:nvSpPr>
        <p:spPr>
          <a:xfrm>
            <a:off x="4726237" y="3405828"/>
            <a:ext cx="1872867" cy="154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6239F-DDBC-BD44-A3C1-E05506B9C24C}"/>
              </a:ext>
            </a:extLst>
          </p:cNvPr>
          <p:cNvSpPr/>
          <p:nvPr/>
        </p:nvSpPr>
        <p:spPr>
          <a:xfrm>
            <a:off x="6599104" y="3405828"/>
            <a:ext cx="1872867" cy="1542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D7B528-4B75-F14C-B8C1-1A6F613AA83E}"/>
              </a:ext>
            </a:extLst>
          </p:cNvPr>
          <p:cNvSpPr/>
          <p:nvPr/>
        </p:nvSpPr>
        <p:spPr>
          <a:xfrm>
            <a:off x="2853370" y="3598623"/>
            <a:ext cx="1872867" cy="1542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476E8-FA3D-4148-9F49-C9FB1E54CB10}"/>
              </a:ext>
            </a:extLst>
          </p:cNvPr>
          <p:cNvSpPr/>
          <p:nvPr/>
        </p:nvSpPr>
        <p:spPr>
          <a:xfrm>
            <a:off x="4726236" y="3598623"/>
            <a:ext cx="1872867" cy="154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E4D0A-2B4A-0546-9AA3-132AE68772C5}"/>
              </a:ext>
            </a:extLst>
          </p:cNvPr>
          <p:cNvSpPr txBox="1"/>
          <p:nvPr/>
        </p:nvSpPr>
        <p:spPr>
          <a:xfrm>
            <a:off x="2688116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E1A25-B063-C64E-AB24-ED6A60D2E5F6}"/>
              </a:ext>
            </a:extLst>
          </p:cNvPr>
          <p:cNvSpPr txBox="1"/>
          <p:nvPr/>
        </p:nvSpPr>
        <p:spPr>
          <a:xfrm>
            <a:off x="3312405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B53355-E659-3D46-B5E9-5AE450F2A2AE}"/>
              </a:ext>
            </a:extLst>
          </p:cNvPr>
          <p:cNvSpPr txBox="1"/>
          <p:nvPr/>
        </p:nvSpPr>
        <p:spPr>
          <a:xfrm>
            <a:off x="3936694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A5A05-406D-FA44-AEF0-6513EAFDFC7C}"/>
              </a:ext>
            </a:extLst>
          </p:cNvPr>
          <p:cNvSpPr txBox="1"/>
          <p:nvPr/>
        </p:nvSpPr>
        <p:spPr>
          <a:xfrm>
            <a:off x="4560983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FFF7E-EEB1-F64C-B0E1-6D8D11AF28AC}"/>
              </a:ext>
            </a:extLst>
          </p:cNvPr>
          <p:cNvSpPr txBox="1"/>
          <p:nvPr/>
        </p:nvSpPr>
        <p:spPr>
          <a:xfrm>
            <a:off x="5185272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F3D8C-221C-4B45-B872-8D04B16317D2}"/>
              </a:ext>
            </a:extLst>
          </p:cNvPr>
          <p:cNvSpPr txBox="1"/>
          <p:nvPr/>
        </p:nvSpPr>
        <p:spPr>
          <a:xfrm>
            <a:off x="5809561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DDD48-D8B9-0D42-A9E8-284F6C68E019}"/>
              </a:ext>
            </a:extLst>
          </p:cNvPr>
          <p:cNvSpPr txBox="1"/>
          <p:nvPr/>
        </p:nvSpPr>
        <p:spPr>
          <a:xfrm>
            <a:off x="6433850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1C72-1461-FC43-87BC-575C598C22E7}"/>
              </a:ext>
            </a:extLst>
          </p:cNvPr>
          <p:cNvSpPr txBox="1"/>
          <p:nvPr/>
        </p:nvSpPr>
        <p:spPr>
          <a:xfrm>
            <a:off x="7058139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EE899-22C0-5B4F-A4FF-A588F697026A}"/>
              </a:ext>
            </a:extLst>
          </p:cNvPr>
          <p:cNvSpPr txBox="1"/>
          <p:nvPr/>
        </p:nvSpPr>
        <p:spPr>
          <a:xfrm>
            <a:off x="7682428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BF979-953E-D945-AE38-294D89431559}"/>
              </a:ext>
            </a:extLst>
          </p:cNvPr>
          <p:cNvSpPr txBox="1"/>
          <p:nvPr/>
        </p:nvSpPr>
        <p:spPr>
          <a:xfrm>
            <a:off x="8306717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99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7C0D39-CEB6-814B-B8C8-8DAC2670D1FC}"/>
              </a:ext>
            </a:extLst>
          </p:cNvPr>
          <p:cNvGrpSpPr/>
          <p:nvPr/>
        </p:nvGrpSpPr>
        <p:grpSpPr>
          <a:xfrm>
            <a:off x="2823992" y="5499603"/>
            <a:ext cx="5706737" cy="676916"/>
            <a:chOff x="2823991" y="3528722"/>
            <a:chExt cx="5706737" cy="6769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5E5A67-6EDC-D740-8423-31A83F172008}"/>
                </a:ext>
              </a:extLst>
            </p:cNvPr>
            <p:cNvSpPr/>
            <p:nvPr/>
          </p:nvSpPr>
          <p:spPr>
            <a:xfrm>
              <a:off x="2864386" y="3752464"/>
              <a:ext cx="5618602" cy="187216"/>
            </a:xfrm>
            <a:prstGeom prst="rect">
              <a:avLst/>
            </a:prstGeom>
            <a:gradFill flip="none" rotWithShape="1">
              <a:gsLst>
                <a:gs pos="79000">
                  <a:schemeClr val="bg2">
                    <a:lumMod val="75000"/>
                  </a:schemeClr>
                </a:gs>
                <a:gs pos="17000">
                  <a:schemeClr val="bg2">
                    <a:lumMod val="75000"/>
                  </a:schemeClr>
                </a:gs>
                <a:gs pos="0">
                  <a:srgbClr val="FF0000">
                    <a:lumMod val="27000"/>
                    <a:lumOff val="73000"/>
                  </a:srgbClr>
                </a:gs>
                <a:gs pos="100000">
                  <a:schemeClr val="accent6">
                    <a:lumMod val="23000"/>
                    <a:lumOff val="77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12F164-C766-664E-864C-10739F56CBF6}"/>
                </a:ext>
              </a:extLst>
            </p:cNvPr>
            <p:cNvSpPr txBox="1"/>
            <p:nvPr/>
          </p:nvSpPr>
          <p:spPr>
            <a:xfrm>
              <a:off x="5185272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5E91F-0769-2A43-8C7B-400FAE81E0C0}"/>
                </a:ext>
              </a:extLst>
            </p:cNvPr>
            <p:cNvSpPr txBox="1"/>
            <p:nvPr/>
          </p:nvSpPr>
          <p:spPr>
            <a:xfrm>
              <a:off x="5809561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55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D6719F-1CBF-AE40-A021-4EB19FBECA63}"/>
                </a:ext>
              </a:extLst>
            </p:cNvPr>
            <p:cNvSpPr txBox="1"/>
            <p:nvPr/>
          </p:nvSpPr>
          <p:spPr>
            <a:xfrm>
              <a:off x="6433850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5DC1F1-9B0D-034F-89A6-9DEBD1E94373}"/>
                </a:ext>
              </a:extLst>
            </p:cNvPr>
            <p:cNvSpPr txBox="1"/>
            <p:nvPr/>
          </p:nvSpPr>
          <p:spPr>
            <a:xfrm>
              <a:off x="7058139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77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AA7F6C-6F6C-B24F-BC54-7EEA09734809}"/>
                </a:ext>
              </a:extLst>
            </p:cNvPr>
            <p:cNvSpPr txBox="1"/>
            <p:nvPr/>
          </p:nvSpPr>
          <p:spPr>
            <a:xfrm>
              <a:off x="7682428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2606B5-BEA9-FE4B-9E35-DCAFE8A2B378}"/>
                </a:ext>
              </a:extLst>
            </p:cNvPr>
            <p:cNvSpPr txBox="1"/>
            <p:nvPr/>
          </p:nvSpPr>
          <p:spPr>
            <a:xfrm>
              <a:off x="8178188" y="3713195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B2323BE-BE8A-FB4E-A4E7-06715B1CDF28}"/>
                </a:ext>
              </a:extLst>
            </p:cNvPr>
            <p:cNvCxnSpPr>
              <a:cxnSpLocks/>
            </p:cNvCxnSpPr>
            <p:nvPr/>
          </p:nvCxnSpPr>
          <p:spPr>
            <a:xfrm>
              <a:off x="2874166" y="3757354"/>
              <a:ext cx="0" cy="1872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F0B3DE-48B1-134E-B20F-2BC8D918503F}"/>
                </a:ext>
              </a:extLst>
            </p:cNvPr>
            <p:cNvCxnSpPr>
              <a:cxnSpLocks/>
            </p:cNvCxnSpPr>
            <p:nvPr/>
          </p:nvCxnSpPr>
          <p:spPr>
            <a:xfrm>
              <a:off x="8482987" y="3757354"/>
              <a:ext cx="0" cy="1872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D10880-9EE7-7D4F-9010-C4559FDDA2E7}"/>
                </a:ext>
              </a:extLst>
            </p:cNvPr>
            <p:cNvSpPr/>
            <p:nvPr/>
          </p:nvSpPr>
          <p:spPr>
            <a:xfrm>
              <a:off x="4726235" y="3545188"/>
              <a:ext cx="1872867" cy="1542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Superior Success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B63BF5-94F4-6940-8B75-68DC85AB5494}"/>
                </a:ext>
              </a:extLst>
            </p:cNvPr>
            <p:cNvSpPr/>
            <p:nvPr/>
          </p:nvSpPr>
          <p:spPr>
            <a:xfrm>
              <a:off x="6599102" y="3545188"/>
              <a:ext cx="1872867" cy="1542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black"/>
                  </a:solidFill>
                </a:rPr>
                <a:t>2x Superior Success</a:t>
              </a:r>
              <a:endParaRPr lang="en-US" sz="700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29689A-9B59-6041-898C-4C4F087EAE7D}"/>
                </a:ext>
              </a:extLst>
            </p:cNvPr>
            <p:cNvSpPr/>
            <p:nvPr/>
          </p:nvSpPr>
          <p:spPr>
            <a:xfrm>
              <a:off x="2864386" y="4003626"/>
              <a:ext cx="1872867" cy="15423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black"/>
                  </a:solidFill>
                </a:rPr>
                <a:t>2x Superior Failure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53B1C1-D410-ED4B-A2C2-9AD539474832}"/>
                </a:ext>
              </a:extLst>
            </p:cNvPr>
            <p:cNvSpPr/>
            <p:nvPr/>
          </p:nvSpPr>
          <p:spPr>
            <a:xfrm>
              <a:off x="4737252" y="4003626"/>
              <a:ext cx="1872867" cy="1542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Superior Failure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434AEF-6427-2240-BB1F-CB1FCEBF8E1D}"/>
                </a:ext>
              </a:extLst>
            </p:cNvPr>
            <p:cNvSpPr/>
            <p:nvPr/>
          </p:nvSpPr>
          <p:spPr>
            <a:xfrm>
              <a:off x="3664945" y="3528722"/>
              <a:ext cx="1127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/>
                <a:t>If roll was successful …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DB99FA-CE4B-D341-9724-91B9B26D8D94}"/>
                </a:ext>
              </a:extLst>
            </p:cNvPr>
            <p:cNvSpPr txBox="1"/>
            <p:nvPr/>
          </p:nvSpPr>
          <p:spPr>
            <a:xfrm>
              <a:off x="2823991" y="3713195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DB1CF8-1CDA-8F4B-BB48-4D530EAE5976}"/>
                </a:ext>
              </a:extLst>
            </p:cNvPr>
            <p:cNvSpPr txBox="1"/>
            <p:nvPr/>
          </p:nvSpPr>
          <p:spPr>
            <a:xfrm>
              <a:off x="3312405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06B44AB-F691-744B-AC4B-C022F141DC59}"/>
                </a:ext>
              </a:extLst>
            </p:cNvPr>
            <p:cNvSpPr/>
            <p:nvPr/>
          </p:nvSpPr>
          <p:spPr>
            <a:xfrm>
              <a:off x="6542474" y="3990194"/>
              <a:ext cx="7745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/>
                <a:t>… if roll failed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D1AAA7-0611-B941-AA38-417532189DB8}"/>
                </a:ext>
              </a:extLst>
            </p:cNvPr>
            <p:cNvSpPr txBox="1"/>
            <p:nvPr/>
          </p:nvSpPr>
          <p:spPr>
            <a:xfrm>
              <a:off x="3936694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3C34D2-23DA-3748-80CA-5C447A947E17}"/>
                </a:ext>
              </a:extLst>
            </p:cNvPr>
            <p:cNvSpPr txBox="1"/>
            <p:nvPr/>
          </p:nvSpPr>
          <p:spPr>
            <a:xfrm>
              <a:off x="4560983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7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FB69E-F371-9646-B410-036E958A46AD}"/>
              </a:ext>
            </a:extLst>
          </p:cNvPr>
          <p:cNvSpPr/>
          <p:nvPr/>
        </p:nvSpPr>
        <p:spPr>
          <a:xfrm>
            <a:off x="2842353" y="2973874"/>
            <a:ext cx="1597446" cy="252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You have credentials.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8212E-1461-8746-AF83-447B35674862}"/>
              </a:ext>
            </a:extLst>
          </p:cNvPr>
          <p:cNvSpPr/>
          <p:nvPr/>
        </p:nvSpPr>
        <p:spPr>
          <a:xfrm>
            <a:off x="6202495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have </a:t>
            </a:r>
            <a:r>
              <a:rPr lang="en-US" sz="1100" b="1" dirty="0">
                <a:solidFill>
                  <a:schemeClr val="tx1"/>
                </a:solidFill>
              </a:rPr>
              <a:t>&gt;1h.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D6D9C-FADE-2341-864B-40151C5AE039}"/>
              </a:ext>
            </a:extLst>
          </p:cNvPr>
          <p:cNvSpPr/>
          <p:nvPr/>
        </p:nvSpPr>
        <p:spPr>
          <a:xfrm>
            <a:off x="7877057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have </a:t>
            </a:r>
            <a:r>
              <a:rPr lang="en-US" sz="1100" b="1" dirty="0">
                <a:solidFill>
                  <a:schemeClr val="tx1"/>
                </a:solidFill>
              </a:rPr>
              <a:t>1 turn.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F56A7-8CA5-0449-8D37-9A778E38074C}"/>
              </a:ext>
            </a:extLst>
          </p:cNvPr>
          <p:cNvSpPr/>
          <p:nvPr/>
        </p:nvSpPr>
        <p:spPr>
          <a:xfrm>
            <a:off x="4527933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observe an authenticated user’s mesh traffic.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80E25-AE06-DF45-B2C2-10C4F35C8A8D}"/>
              </a:ext>
            </a:extLst>
          </p:cNvPr>
          <p:cNvSpPr/>
          <p:nvPr/>
        </p:nvSpPr>
        <p:spPr>
          <a:xfrm>
            <a:off x="4527933" y="2973874"/>
            <a:ext cx="4946570" cy="252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You don’t have credentials, but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E7C687-350D-F94A-832F-F291E57BAAE7}"/>
              </a:ext>
            </a:extLst>
          </p:cNvPr>
          <p:cNvSpPr/>
          <p:nvPr/>
        </p:nvSpPr>
        <p:spPr>
          <a:xfrm>
            <a:off x="4527933" y="4319306"/>
            <a:ext cx="4946570" cy="5949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Hacking Test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Attacker Infosec  </a:t>
            </a:r>
            <a:r>
              <a:rPr lang="en-US" sz="1100" dirty="0">
                <a:solidFill>
                  <a:schemeClr val="tx1"/>
                </a:solidFill>
              </a:rPr>
              <a:t>vs. </a:t>
            </a:r>
            <a:r>
              <a:rPr lang="en-US" sz="1100" b="1" dirty="0">
                <a:solidFill>
                  <a:schemeClr val="tx1"/>
                </a:solidFill>
              </a:rPr>
              <a:t>Defender Firewall </a:t>
            </a:r>
            <a:r>
              <a:rPr lang="en-US" sz="1100" dirty="0">
                <a:solidFill>
                  <a:schemeClr val="tx1"/>
                </a:solidFill>
              </a:rPr>
              <a:t>(or </a:t>
            </a:r>
            <a:r>
              <a:rPr lang="en-US" sz="1100" b="1" dirty="0">
                <a:solidFill>
                  <a:schemeClr val="tx1"/>
                </a:solidFill>
              </a:rPr>
              <a:t>Infosec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A12ED-9E5C-D449-B6AF-0DB396FF60FC}"/>
              </a:ext>
            </a:extLst>
          </p:cNvPr>
          <p:cNvSpPr/>
          <p:nvPr/>
        </p:nvSpPr>
        <p:spPr>
          <a:xfrm>
            <a:off x="7877057" y="3984821"/>
            <a:ext cx="1597446" cy="252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Attacker -30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958AB-7979-B947-B0D4-000898902D59}"/>
              </a:ext>
            </a:extLst>
          </p:cNvPr>
          <p:cNvSpPr/>
          <p:nvPr/>
        </p:nvSpPr>
        <p:spPr>
          <a:xfrm>
            <a:off x="4527933" y="3984821"/>
            <a:ext cx="1597446" cy="252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Attacker -30 if VPN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0F8FBF-F7D4-1346-8468-ED8E60497F20}"/>
              </a:ext>
            </a:extLst>
          </p:cNvPr>
          <p:cNvSpPr/>
          <p:nvPr/>
        </p:nvSpPr>
        <p:spPr>
          <a:xfrm>
            <a:off x="6202495" y="4995768"/>
            <a:ext cx="3272008" cy="252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Get </a:t>
            </a:r>
            <a:r>
              <a:rPr lang="en-US" sz="1100" b="1" dirty="0">
                <a:solidFill>
                  <a:schemeClr val="tx1"/>
                </a:solidFill>
              </a:rPr>
              <a:t>user-level access 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Superior</a:t>
            </a:r>
            <a:r>
              <a:rPr lang="en-US" sz="1100" dirty="0">
                <a:solidFill>
                  <a:schemeClr val="tx1"/>
                </a:solidFill>
              </a:rPr>
              <a:t> 1x: </a:t>
            </a:r>
            <a:r>
              <a:rPr lang="en-US" sz="1100" b="1" dirty="0">
                <a:solidFill>
                  <a:schemeClr val="tx1"/>
                </a:solidFill>
              </a:rPr>
              <a:t>security</a:t>
            </a:r>
            <a:r>
              <a:rPr lang="en-US" sz="1100" dirty="0">
                <a:solidFill>
                  <a:schemeClr val="tx1"/>
                </a:solidFill>
              </a:rPr>
              <a:t>, 2x: </a:t>
            </a:r>
            <a:r>
              <a:rPr lang="en-US" sz="1100" b="1" dirty="0">
                <a:solidFill>
                  <a:schemeClr val="tx1"/>
                </a:solidFill>
              </a:rPr>
              <a:t>root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01590-8231-F747-B166-3ED08B921399}"/>
              </a:ext>
            </a:extLst>
          </p:cNvPr>
          <p:cNvSpPr/>
          <p:nvPr/>
        </p:nvSpPr>
        <p:spPr>
          <a:xfrm>
            <a:off x="6202495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29702-0760-934D-982F-CD80EAB6F5B9}"/>
              </a:ext>
            </a:extLst>
          </p:cNvPr>
          <p:cNvSpPr/>
          <p:nvPr/>
        </p:nvSpPr>
        <p:spPr>
          <a:xfrm>
            <a:off x="7877057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Spotted Status.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Active Alert.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23ED11-7ABF-DF42-89FD-D4ED7C462674}"/>
              </a:ext>
            </a:extLst>
          </p:cNvPr>
          <p:cNvSpPr/>
          <p:nvPr/>
        </p:nvSpPr>
        <p:spPr>
          <a:xfrm>
            <a:off x="6202495" y="6006716"/>
            <a:ext cx="1597446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Hidden Status.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754A1-7E8F-364C-8E2E-5850E1F71E01}"/>
              </a:ext>
            </a:extLst>
          </p:cNvPr>
          <p:cNvSpPr/>
          <p:nvPr/>
        </p:nvSpPr>
        <p:spPr>
          <a:xfrm>
            <a:off x="7877057" y="6006716"/>
            <a:ext cx="1597446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93034-36BA-2A49-BD0F-9EF3A8B87691}"/>
              </a:ext>
            </a:extLst>
          </p:cNvPr>
          <p:cNvSpPr txBox="1"/>
          <p:nvPr/>
        </p:nvSpPr>
        <p:spPr>
          <a:xfrm rot="16200000">
            <a:off x="9087942" y="5351822"/>
            <a:ext cx="1019321" cy="24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 Success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9A5498-55D5-0246-ACA1-D162F1067339}"/>
              </a:ext>
            </a:extLst>
          </p:cNvPr>
          <p:cNvSpPr txBox="1"/>
          <p:nvPr/>
        </p:nvSpPr>
        <p:spPr>
          <a:xfrm rot="16200000">
            <a:off x="9265316" y="6182852"/>
            <a:ext cx="66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Critical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02CE2-1D5E-CE40-87CB-42735B09EE0B}"/>
              </a:ext>
            </a:extLst>
          </p:cNvPr>
          <p:cNvSpPr/>
          <p:nvPr/>
        </p:nvSpPr>
        <p:spPr>
          <a:xfrm>
            <a:off x="6202495" y="6683178"/>
            <a:ext cx="1597446" cy="922685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(If Defender succeeds on roll regardless of overall outcome.)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8C9F9-0946-574A-9E67-78EBE32E3B62}"/>
              </a:ext>
            </a:extLst>
          </p:cNvPr>
          <p:cNvSpPr/>
          <p:nvPr/>
        </p:nvSpPr>
        <p:spPr>
          <a:xfrm>
            <a:off x="7877056" y="7010952"/>
            <a:ext cx="1597424" cy="594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 Access.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D8C71-1F17-E049-ABB1-BB3602DDE771}"/>
              </a:ext>
            </a:extLst>
          </p:cNvPr>
          <p:cNvSpPr/>
          <p:nvPr/>
        </p:nvSpPr>
        <p:spPr>
          <a:xfrm>
            <a:off x="2842353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No Alert.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3976CB-784A-6247-86E6-93B75052D61F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3641076" y="3226806"/>
            <a:ext cx="0" cy="210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F932DA-FB0C-1D4C-B19E-A7A6DBF2DCD7}"/>
              </a:ext>
            </a:extLst>
          </p:cNvPr>
          <p:cNvSpPr txBox="1"/>
          <p:nvPr/>
        </p:nvSpPr>
        <p:spPr>
          <a:xfrm rot="16200000">
            <a:off x="9265294" y="7185276"/>
            <a:ext cx="66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Failure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EC9EBA-5EA7-594F-B8E5-0BCD1553B006}"/>
              </a:ext>
            </a:extLst>
          </p:cNvPr>
          <p:cNvSpPr/>
          <p:nvPr/>
        </p:nvSpPr>
        <p:spPr>
          <a:xfrm>
            <a:off x="4527933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 impersonate user.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Only one-way.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E50AA1-14D6-7149-B427-1A0B63F6B7DE}"/>
              </a:ext>
            </a:extLst>
          </p:cNvPr>
          <p:cNvSpPr/>
          <p:nvPr/>
        </p:nvSpPr>
        <p:spPr>
          <a:xfrm>
            <a:off x="4527933" y="6340804"/>
            <a:ext cx="1597446" cy="594911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System aware of discrepancies.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42832-D1A7-3446-A44E-2A723D393C41}"/>
              </a:ext>
            </a:extLst>
          </p:cNvPr>
          <p:cNvSpPr/>
          <p:nvPr/>
        </p:nvSpPr>
        <p:spPr>
          <a:xfrm>
            <a:off x="4527955" y="7007133"/>
            <a:ext cx="1597424" cy="594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System aware of tampering.</a:t>
            </a:r>
          </a:p>
        </p:txBody>
      </p:sp>
    </p:spTree>
    <p:extLst>
      <p:ext uri="{BB962C8B-B14F-4D97-AF65-F5344CB8AC3E}">
        <p14:creationId xmlns:p14="http://schemas.microsoft.com/office/powerpoint/2010/main" val="4599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6C4A7-D4CF-0448-A8FE-4FE14663D6DA}"/>
              </a:ext>
            </a:extLst>
          </p:cNvPr>
          <p:cNvSpPr/>
          <p:nvPr/>
        </p:nvSpPr>
        <p:spPr>
          <a:xfrm>
            <a:off x="2098432" y="4362388"/>
            <a:ext cx="2215662" cy="691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System unaware. No Logs.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+10 to subvert.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57C88-80AD-F54A-AE16-0D58B0C209C5}"/>
              </a:ext>
            </a:extLst>
          </p:cNvPr>
          <p:cNvSpPr/>
          <p:nvPr/>
        </p:nvSpPr>
        <p:spPr>
          <a:xfrm>
            <a:off x="4419601" y="4708219"/>
            <a:ext cx="2215662" cy="691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System aware.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Does not consider threat.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039D8-800D-7D47-AF17-DC492AD9F111}"/>
              </a:ext>
            </a:extLst>
          </p:cNvPr>
          <p:cNvSpPr/>
          <p:nvPr/>
        </p:nvSpPr>
        <p:spPr>
          <a:xfrm>
            <a:off x="6740770" y="5054050"/>
            <a:ext cx="2215662" cy="691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Spotted</a:t>
            </a:r>
          </a:p>
          <a:p>
            <a:pPr lvl="0" algn="ctr"/>
            <a:r>
              <a:rPr lang="en-US" sz="1050" dirty="0">
                <a:solidFill>
                  <a:schemeClr val="tx1"/>
                </a:solidFill>
              </a:rPr>
              <a:t>System considers threat.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Launces CM. </a:t>
            </a:r>
            <a:r>
              <a:rPr lang="en-US" sz="1050" b="1" dirty="0">
                <a:solidFill>
                  <a:schemeClr val="tx1"/>
                </a:solidFill>
              </a:rPr>
              <a:t>Active alert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CC234C7-CC89-4D47-8030-73644032E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30518" y="3321232"/>
            <a:ext cx="345831" cy="2321169"/>
          </a:xfrm>
          <a:prstGeom prst="bentConnector3">
            <a:avLst>
              <a:gd name="adj1" fmla="val 14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0AAA50D-DE2F-0746-9546-32C586DF8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55070" y="3667063"/>
            <a:ext cx="345831" cy="2321169"/>
          </a:xfrm>
          <a:prstGeom prst="bentConnector3">
            <a:avLst>
              <a:gd name="adj1" fmla="val 152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4FE154-82BA-C64E-870F-3CB6A0327DC5}"/>
              </a:ext>
            </a:extLst>
          </p:cNvPr>
          <p:cNvSpPr txBox="1"/>
          <p:nvPr/>
        </p:nvSpPr>
        <p:spPr>
          <a:xfrm>
            <a:off x="5164018" y="3585580"/>
            <a:ext cx="418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Upgrading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Complex </a:t>
            </a:r>
            <a:r>
              <a:rPr lang="en-US" sz="1200" b="1" dirty="0"/>
              <a:t>Hacking </a:t>
            </a:r>
            <a:r>
              <a:rPr lang="en-US" sz="1200" dirty="0"/>
              <a:t>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Superior success upgrades 2x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not erase previous logs, but harder to locate attacker.</a:t>
            </a:r>
          </a:p>
          <a:p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FC2DB-0EF5-464E-907E-A93D64BA51C3}"/>
              </a:ext>
            </a:extLst>
          </p:cNvPr>
          <p:cNvSpPr txBox="1"/>
          <p:nvPr/>
        </p:nvSpPr>
        <p:spPr>
          <a:xfrm>
            <a:off x="2376856" y="6091543"/>
            <a:ext cx="65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Downgrading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Critical failure </a:t>
            </a:r>
            <a:r>
              <a:rPr lang="en-US" sz="1200" dirty="0"/>
              <a:t>during any </a:t>
            </a:r>
            <a:r>
              <a:rPr lang="en-US" sz="1200" b="1" dirty="0"/>
              <a:t>Infosec </a:t>
            </a:r>
            <a:r>
              <a:rPr lang="en-US" sz="1200" dirty="0"/>
              <a:t>causes </a:t>
            </a:r>
            <a:r>
              <a:rPr lang="en-US" sz="1200" b="1" dirty="0"/>
              <a:t>Spotted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Zero In </a:t>
            </a:r>
            <a:r>
              <a:rPr lang="en-US" sz="1200" dirty="0"/>
              <a:t>(Infosec vs. Infosec) by system defender (-30 if attacker hidden). If successful causes </a:t>
            </a:r>
            <a:r>
              <a:rPr lang="en-US" sz="1200" b="1" dirty="0"/>
              <a:t>Spotted</a:t>
            </a:r>
            <a:r>
              <a:rPr lang="en-US" sz="1200" dirty="0"/>
              <a:t>.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3D110FD-A39C-084E-AE4B-AE8E82376328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6200000" flipH="1">
            <a:off x="5181601" y="3078712"/>
            <a:ext cx="691662" cy="4642338"/>
          </a:xfrm>
          <a:prstGeom prst="bentConnector3">
            <a:avLst>
              <a:gd name="adj1" fmla="val 13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DECA2D4-DF15-284A-8B95-C4C75A7BDA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3041" y="4423935"/>
            <a:ext cx="345831" cy="2321169"/>
          </a:xfrm>
          <a:prstGeom prst="bentConnector3">
            <a:avLst>
              <a:gd name="adj1" fmla="val 14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FC63A5B-D36C-2442-88FD-AD9B79E8AA32}"/>
              </a:ext>
            </a:extLst>
          </p:cNvPr>
          <p:cNvSpPr/>
          <p:nvPr/>
        </p:nvSpPr>
        <p:spPr>
          <a:xfrm>
            <a:off x="5705422" y="1948613"/>
            <a:ext cx="2375629" cy="6163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Ranged sleight used in ...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Touch (+20), 2m (+10), 10m (±0),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12m (-10), 14m(-20), 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ACA8D-C52E-204D-B136-235C8148CA16}"/>
              </a:ext>
            </a:extLst>
          </p:cNvPr>
          <p:cNvSpPr/>
          <p:nvPr/>
        </p:nvSpPr>
        <p:spPr>
          <a:xfrm>
            <a:off x="772683" y="390261"/>
            <a:ext cx="2375629" cy="3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Chi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7748EE-89CA-834F-8943-EDCCC65D5372}"/>
              </a:ext>
            </a:extLst>
          </p:cNvPr>
          <p:cNvSpPr/>
          <p:nvPr/>
        </p:nvSpPr>
        <p:spPr>
          <a:xfrm>
            <a:off x="3239050" y="390262"/>
            <a:ext cx="4841998" cy="3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Gamma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EA9DA-EBE9-E34C-B0A0-2FB32B5A0227}"/>
              </a:ext>
            </a:extLst>
          </p:cNvPr>
          <p:cNvSpPr/>
          <p:nvPr/>
        </p:nvSpPr>
        <p:spPr>
          <a:xfrm>
            <a:off x="3239053" y="880029"/>
            <a:ext cx="2375629" cy="246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44166-AC98-5445-9A00-0E0CE5B5F939}"/>
              </a:ext>
            </a:extLst>
          </p:cNvPr>
          <p:cNvSpPr/>
          <p:nvPr/>
        </p:nvSpPr>
        <p:spPr>
          <a:xfrm>
            <a:off x="5705422" y="880029"/>
            <a:ext cx="2375629" cy="246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47CAC-F8B3-7849-8709-3B678EE85F94}"/>
              </a:ext>
            </a:extLst>
          </p:cNvPr>
          <p:cNvSpPr/>
          <p:nvPr/>
        </p:nvSpPr>
        <p:spPr>
          <a:xfrm>
            <a:off x="5705421" y="2667598"/>
            <a:ext cx="2375629" cy="6163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Target Type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Pods / </a:t>
            </a:r>
            <a:r>
              <a:rPr lang="en-US" sz="1100" dirty="0" err="1">
                <a:solidFill>
                  <a:schemeClr val="tx1"/>
                </a:solidFill>
              </a:rPr>
              <a:t>Cyberbrains</a:t>
            </a:r>
            <a:r>
              <a:rPr lang="en-US" sz="1100" dirty="0">
                <a:solidFill>
                  <a:schemeClr val="tx1"/>
                </a:solidFill>
              </a:rPr>
              <a:t> (-30)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Non-Human (up to -30 or impossible)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66F67-F7A9-3D4D-A7BB-640C543E2F32}"/>
              </a:ext>
            </a:extLst>
          </p:cNvPr>
          <p:cNvSpPr/>
          <p:nvPr/>
        </p:nvSpPr>
        <p:spPr>
          <a:xfrm>
            <a:off x="3239053" y="3386583"/>
            <a:ext cx="4841997" cy="3825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C30AD-2A6F-8C4D-9839-5F925EC1A25F}"/>
              </a:ext>
            </a:extLst>
          </p:cNvPr>
          <p:cNvSpPr/>
          <p:nvPr/>
        </p:nvSpPr>
        <p:spPr>
          <a:xfrm>
            <a:off x="5705421" y="3871838"/>
            <a:ext cx="2375629" cy="2469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Target Full Defense (+30)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3F7FA9-B6EA-034E-88BD-65FB0D1BBE03}"/>
              </a:ext>
            </a:extLst>
          </p:cNvPr>
          <p:cNvSpPr/>
          <p:nvPr/>
        </p:nvSpPr>
        <p:spPr>
          <a:xfrm>
            <a:off x="3239052" y="4221437"/>
            <a:ext cx="4841998" cy="24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Success:</a:t>
            </a:r>
            <a:r>
              <a:rPr lang="en-US" sz="1100" dirty="0">
                <a:solidFill>
                  <a:schemeClr val="tx1"/>
                </a:solidFill>
              </a:rPr>
              <a:t> Effects takes place.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C96AB-FE8F-3F49-A275-17E21233A059}"/>
              </a:ext>
            </a:extLst>
          </p:cNvPr>
          <p:cNvSpPr/>
          <p:nvPr/>
        </p:nvSpPr>
        <p:spPr>
          <a:xfrm>
            <a:off x="3239053" y="4568182"/>
            <a:ext cx="4841997" cy="244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Critical Success: </a:t>
            </a:r>
            <a:r>
              <a:rPr lang="en-US" sz="1100" dirty="0">
                <a:solidFill>
                  <a:schemeClr val="tx1"/>
                </a:solidFill>
              </a:rPr>
              <a:t>Double Potency.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B84E24-B6C1-1E47-BED6-9ED79A23A946}"/>
              </a:ext>
            </a:extLst>
          </p:cNvPr>
          <p:cNvSpPr/>
          <p:nvPr/>
        </p:nvSpPr>
        <p:spPr>
          <a:xfrm>
            <a:off x="3239052" y="4914927"/>
            <a:ext cx="4841997" cy="2440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Critical Failure: 1D6 DV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232BCD-D7C3-DF40-A9A5-355E34FC941D}"/>
              </a:ext>
            </a:extLst>
          </p:cNvPr>
          <p:cNvSpPr/>
          <p:nvPr/>
        </p:nvSpPr>
        <p:spPr>
          <a:xfrm>
            <a:off x="5705420" y="5261672"/>
            <a:ext cx="2376000" cy="248400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Defender Critical Success</a:t>
            </a:r>
            <a:r>
              <a:rPr lang="en-US" sz="1100" dirty="0">
                <a:solidFill>
                  <a:schemeClr val="tx1"/>
                </a:solidFill>
              </a:rPr>
              <a:t>: Lock Out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AF5EF5-8A19-DB43-AE82-3AF786FDD527}"/>
              </a:ext>
            </a:extLst>
          </p:cNvPr>
          <p:cNvSpPr/>
          <p:nvPr/>
        </p:nvSpPr>
        <p:spPr>
          <a:xfrm>
            <a:off x="5705420" y="5612754"/>
            <a:ext cx="2376000" cy="594911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Defender success regardless outcome</a:t>
            </a:r>
            <a:r>
              <a:rPr lang="en-US" sz="1100" dirty="0">
                <a:solidFill>
                  <a:schemeClr val="tx1"/>
                </a:solidFill>
              </a:rPr>
              <a:t>: Aware of </a:t>
            </a:r>
            <a:r>
              <a:rPr lang="en-US" sz="1100" i="1" dirty="0">
                <a:solidFill>
                  <a:schemeClr val="tx1"/>
                </a:solidFill>
              </a:rPr>
              <a:t>something.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D76EA5-F54A-DA40-A8B4-93D23746F17D}"/>
              </a:ext>
            </a:extLst>
          </p:cNvPr>
          <p:cNvSpPr/>
          <p:nvPr/>
        </p:nvSpPr>
        <p:spPr>
          <a:xfrm>
            <a:off x="3239051" y="6352899"/>
            <a:ext cx="4841997" cy="3825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3EDE10-0136-1C41-87C7-A6774615CC51}"/>
              </a:ext>
            </a:extLst>
          </p:cNvPr>
          <p:cNvSpPr/>
          <p:nvPr/>
        </p:nvSpPr>
        <p:spPr>
          <a:xfrm>
            <a:off x="772685" y="6352899"/>
            <a:ext cx="2375629" cy="382577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  <a:r>
              <a:rPr lang="en-US" sz="1600" dirty="0">
                <a:solidFill>
                  <a:schemeClr val="tx1"/>
                </a:solidFill>
              </a:rPr>
              <a:t> (if pushed)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8F117B-F3C0-1C49-B2F4-7D3FAE46CB9A}"/>
              </a:ext>
            </a:extLst>
          </p:cNvPr>
          <p:cNvCxnSpPr>
            <a:cxnSpLocks/>
          </p:cNvCxnSpPr>
          <p:nvPr/>
        </p:nvCxnSpPr>
        <p:spPr>
          <a:xfrm>
            <a:off x="4426867" y="5150978"/>
            <a:ext cx="0" cy="120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E58AEE-0FC0-D449-8DE5-FB0129514277}"/>
              </a:ext>
            </a:extLst>
          </p:cNvPr>
          <p:cNvCxnSpPr>
            <a:cxnSpLocks/>
          </p:cNvCxnSpPr>
          <p:nvPr/>
        </p:nvCxnSpPr>
        <p:spPr>
          <a:xfrm>
            <a:off x="4420631" y="3745108"/>
            <a:ext cx="0" cy="46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FC8E331-DD4A-6549-B397-0624E8185DD0}"/>
              </a:ext>
            </a:extLst>
          </p:cNvPr>
          <p:cNvSpPr/>
          <p:nvPr/>
        </p:nvSpPr>
        <p:spPr>
          <a:xfrm>
            <a:off x="772682" y="1229302"/>
            <a:ext cx="2375629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Infection Rating 33+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“Increased Effect” push auto applied.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374649-834C-E847-B3CE-B533A970F190}"/>
              </a:ext>
            </a:extLst>
          </p:cNvPr>
          <p:cNvSpPr/>
          <p:nvPr/>
        </p:nvSpPr>
        <p:spPr>
          <a:xfrm>
            <a:off x="3239050" y="1229302"/>
            <a:ext cx="4848604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Infection Rating 66+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One free push effect applied (same each time).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0798-08EE-C14C-A1CA-E3A35051FAB4}"/>
              </a:ext>
            </a:extLst>
          </p:cNvPr>
          <p:cNvCxnSpPr>
            <a:cxnSpLocks/>
          </p:cNvCxnSpPr>
          <p:nvPr/>
        </p:nvCxnSpPr>
        <p:spPr>
          <a:xfrm>
            <a:off x="4389798" y="1845609"/>
            <a:ext cx="0" cy="15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369AC77-D286-F64B-9AEC-CCAE42522170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>
            <a:off x="1960497" y="1845609"/>
            <a:ext cx="3" cy="450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FE9D84-08DD-3E42-BBF2-E11A3DDC23BE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1960497" y="771861"/>
            <a:ext cx="1" cy="45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8BBE71F-5B09-9A41-9F00-9260818688C5}"/>
              </a:ext>
            </a:extLst>
          </p:cNvPr>
          <p:cNvSpPr/>
          <p:nvPr/>
        </p:nvSpPr>
        <p:spPr>
          <a:xfrm>
            <a:off x="5419598" y="2587706"/>
            <a:ext cx="2556000" cy="10987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(The ‘virus’ rolls, not the character)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52AD3-DBB6-814B-8E98-695037AB4800}"/>
              </a:ext>
            </a:extLst>
          </p:cNvPr>
          <p:cNvSpPr/>
          <p:nvPr/>
        </p:nvSpPr>
        <p:spPr>
          <a:xfrm>
            <a:off x="2692947" y="1852198"/>
            <a:ext cx="5282649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Raise Infection Rating </a:t>
            </a:r>
            <a:r>
              <a:rPr lang="en-US" sz="1400" dirty="0">
                <a:solidFill>
                  <a:schemeClr val="tx1"/>
                </a:solidFill>
              </a:rPr>
              <a:t>(IR) by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Sleight’s </a:t>
            </a:r>
            <a:r>
              <a:rPr lang="en-US" sz="1400" b="1" dirty="0">
                <a:solidFill>
                  <a:schemeClr val="tx1"/>
                </a:solidFill>
              </a:rPr>
              <a:t>Infection Modifier </a:t>
            </a:r>
            <a:r>
              <a:rPr lang="en-US" sz="1400" dirty="0">
                <a:solidFill>
                  <a:schemeClr val="tx1"/>
                </a:solidFill>
              </a:rPr>
              <a:t>(IM)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B1A238-8278-BD46-9AA3-98F8B1D83E97}"/>
              </a:ext>
            </a:extLst>
          </p:cNvPr>
          <p:cNvSpPr/>
          <p:nvPr/>
        </p:nvSpPr>
        <p:spPr>
          <a:xfrm>
            <a:off x="2692949" y="2587708"/>
            <a:ext cx="2556000" cy="10987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Spending Moxie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1x:</a:t>
            </a:r>
            <a:r>
              <a:rPr lang="en-US" sz="1050" dirty="0">
                <a:solidFill>
                  <a:schemeClr val="tx1"/>
                </a:solidFill>
              </a:rPr>
              <a:t> Avoid test if not pushed.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1x</a:t>
            </a:r>
            <a:r>
              <a:rPr lang="en-US" sz="1050" dirty="0">
                <a:solidFill>
                  <a:schemeClr val="tx1"/>
                </a:solidFill>
              </a:rPr>
              <a:t>: Avoid DV if pushed. 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2x: </a:t>
            </a:r>
            <a:r>
              <a:rPr lang="en-US" sz="1050" dirty="0">
                <a:solidFill>
                  <a:schemeClr val="tx1"/>
                </a:solidFill>
              </a:rPr>
              <a:t>Avoid test and DV if pushed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3988BF-8B8F-B14C-A8F2-BA661E64FA20}"/>
              </a:ext>
            </a:extLst>
          </p:cNvPr>
          <p:cNvSpPr/>
          <p:nvPr/>
        </p:nvSpPr>
        <p:spPr>
          <a:xfrm>
            <a:off x="2692947" y="1113867"/>
            <a:ext cx="5282649" cy="616307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If Pushed Psi Chi</a:t>
            </a:r>
            <a:r>
              <a:rPr lang="en-US" sz="1400" dirty="0">
                <a:solidFill>
                  <a:schemeClr val="tx1"/>
                </a:solidFill>
              </a:rPr>
              <a:t>: IM + 5 and 1D6 DV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If Pushed Psi Gamma</a:t>
            </a:r>
            <a:r>
              <a:rPr lang="en-US" sz="1400" dirty="0">
                <a:solidFill>
                  <a:schemeClr val="tx1"/>
                </a:solidFill>
              </a:rPr>
              <a:t>: IM x 2 and 1D6 DV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189F9F-7B86-7342-ACAD-2BF7B6FAF9FC}"/>
              </a:ext>
            </a:extLst>
          </p:cNvPr>
          <p:cNvSpPr/>
          <p:nvPr/>
        </p:nvSpPr>
        <p:spPr>
          <a:xfrm>
            <a:off x="5419596" y="4839836"/>
            <a:ext cx="2556000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Success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Roll D6 (1+ per </a:t>
            </a:r>
            <a:r>
              <a:rPr lang="en-US" sz="1100" b="1" dirty="0">
                <a:solidFill>
                  <a:schemeClr val="tx1"/>
                </a:solidFill>
              </a:rPr>
              <a:t>superior</a:t>
            </a:r>
            <a:r>
              <a:rPr lang="en-US" sz="1100" dirty="0">
                <a:solidFill>
                  <a:schemeClr val="tx1"/>
                </a:solidFill>
              </a:rPr>
              <a:t>),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consult strain table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BD6F5A-5E41-6E45-A49A-5AB3011EF1EF}"/>
              </a:ext>
            </a:extLst>
          </p:cNvPr>
          <p:cNvSpPr/>
          <p:nvPr/>
        </p:nvSpPr>
        <p:spPr>
          <a:xfrm>
            <a:off x="2692949" y="4839836"/>
            <a:ext cx="2556000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Critical Success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Checkout</a:t>
            </a:r>
            <a:r>
              <a:rPr lang="en-US" sz="1100" dirty="0">
                <a:solidFill>
                  <a:schemeClr val="tx1"/>
                </a:solidFill>
              </a:rPr>
              <a:t> (takes over in sleep),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Interference</a:t>
            </a:r>
            <a:r>
              <a:rPr lang="en-US" sz="1100" dirty="0">
                <a:solidFill>
                  <a:schemeClr val="tx1"/>
                </a:solidFill>
              </a:rPr>
              <a:t> (critical failure in future).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2E18AE-B73A-E345-80E4-A332D325729F}"/>
              </a:ext>
            </a:extLst>
          </p:cNvPr>
          <p:cNvSpPr/>
          <p:nvPr/>
        </p:nvSpPr>
        <p:spPr>
          <a:xfrm>
            <a:off x="2692948" y="4421971"/>
            <a:ext cx="5282648" cy="329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Failure: </a:t>
            </a:r>
            <a:r>
              <a:rPr lang="en-US" sz="1400" dirty="0">
                <a:solidFill>
                  <a:schemeClr val="tx1"/>
                </a:solidFill>
              </a:rPr>
              <a:t>Nothing else happens.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8F6566-7ED5-5B49-8AA8-9C2783320564}"/>
              </a:ext>
            </a:extLst>
          </p:cNvPr>
          <p:cNvSpPr/>
          <p:nvPr/>
        </p:nvSpPr>
        <p:spPr>
          <a:xfrm>
            <a:off x="2692948" y="4015650"/>
            <a:ext cx="5282649" cy="3291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Critical Failure: </a:t>
            </a:r>
            <a:r>
              <a:rPr lang="en-US" sz="1400" dirty="0">
                <a:solidFill>
                  <a:schemeClr val="tx1"/>
                </a:solidFill>
              </a:rPr>
              <a:t>Virus loses grip until next recharge.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D0C70D-FAF0-8B48-B1AD-1BB640F5580F}"/>
              </a:ext>
            </a:extLst>
          </p:cNvPr>
          <p:cNvCxnSpPr>
            <a:cxnSpLocks/>
          </p:cNvCxnSpPr>
          <p:nvPr/>
        </p:nvCxnSpPr>
        <p:spPr>
          <a:xfrm flipH="1">
            <a:off x="3505200" y="3686463"/>
            <a:ext cx="2222500" cy="32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5EE48B-470F-DC48-8E96-FF6CA2740208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3686463"/>
            <a:ext cx="266700" cy="32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3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</TotalTime>
  <Words>481</Words>
  <Application>Microsoft Macintosh PowerPoint</Application>
  <PresentationFormat>Custom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Biedert</dc:creator>
  <cp:lastModifiedBy>Ralf Biedert</cp:lastModifiedBy>
  <cp:revision>161</cp:revision>
  <cp:lastPrinted>2017-10-21T17:35:07Z</cp:lastPrinted>
  <dcterms:created xsi:type="dcterms:W3CDTF">2017-10-21T17:17:43Z</dcterms:created>
  <dcterms:modified xsi:type="dcterms:W3CDTF">2019-05-04T13:53:56Z</dcterms:modified>
</cp:coreProperties>
</file>