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0"/>
  </p:notesMasterIdLst>
  <p:sldIdLst>
    <p:sldId id="258" r:id="rId2"/>
    <p:sldId id="259" r:id="rId3"/>
    <p:sldId id="260" r:id="rId4"/>
    <p:sldId id="261" r:id="rId5"/>
    <p:sldId id="262" r:id="rId6"/>
    <p:sldId id="263" r:id="rId7"/>
    <p:sldId id="266" r:id="rId8"/>
    <p:sldId id="268" r:id="rId9"/>
  </p:sldIdLst>
  <p:sldSz cx="12192000" cy="10799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E51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37"/>
    <p:restoredTop sz="94646"/>
  </p:normalViewPr>
  <p:slideViewPr>
    <p:cSldViewPr snapToGrid="0" snapToObjects="1">
      <p:cViewPr>
        <p:scale>
          <a:sx n="140" d="100"/>
          <a:sy n="140" d="100"/>
        </p:scale>
        <p:origin x="384" y="-20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A39CCC-590F-1541-9ADD-B2E5AA3EC406}" type="datetimeFigureOut">
              <a:rPr lang="en-US" smtClean="0"/>
              <a:t>5/15/19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687513" y="1143000"/>
            <a:ext cx="34829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6DB5AF-AA17-BB43-8F05-310F31968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71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767462"/>
            <a:ext cx="10363200" cy="375991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672376"/>
            <a:ext cx="9144000" cy="2607442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11869-07AB-EF49-B84E-DA7E82FDC0D2}" type="datetimeFigureOut">
              <a:rPr lang="en-US" smtClean="0"/>
              <a:t>5/15/19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065FB-C817-0D42-8ECE-80D36CC84D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617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11869-07AB-EF49-B84E-DA7E82FDC0D2}" type="datetimeFigureOut">
              <a:rPr lang="en-US" smtClean="0"/>
              <a:t>5/15/19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065FB-C817-0D42-8ECE-80D36CC84D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45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574987"/>
            <a:ext cx="2628900" cy="9152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574987"/>
            <a:ext cx="7734300" cy="9152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11869-07AB-EF49-B84E-DA7E82FDC0D2}" type="datetimeFigureOut">
              <a:rPr lang="en-US" smtClean="0"/>
              <a:t>5/15/19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065FB-C817-0D42-8ECE-80D36CC84D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648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11869-07AB-EF49-B84E-DA7E82FDC0D2}" type="datetimeFigureOut">
              <a:rPr lang="en-US" smtClean="0"/>
              <a:t>5/15/19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065FB-C817-0D42-8ECE-80D36CC84D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256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692444"/>
            <a:ext cx="10515600" cy="4492401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7227345"/>
            <a:ext cx="10515600" cy="2362447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11869-07AB-EF49-B84E-DA7E82FDC0D2}" type="datetimeFigureOut">
              <a:rPr lang="en-US" smtClean="0"/>
              <a:t>5/15/19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065FB-C817-0D42-8ECE-80D36CC84D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21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874937"/>
            <a:ext cx="5181600" cy="6852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874937"/>
            <a:ext cx="5181600" cy="6852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11869-07AB-EF49-B84E-DA7E82FDC0D2}" type="datetimeFigureOut">
              <a:rPr lang="en-US" smtClean="0"/>
              <a:t>5/15/19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065FB-C817-0D42-8ECE-80D36CC84D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607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74990"/>
            <a:ext cx="10515600" cy="2087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647443"/>
            <a:ext cx="5157787" cy="129747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3944914"/>
            <a:ext cx="5157787" cy="58023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647443"/>
            <a:ext cx="5183188" cy="129747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3944914"/>
            <a:ext cx="5183188" cy="58023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11869-07AB-EF49-B84E-DA7E82FDC0D2}" type="datetimeFigureOut">
              <a:rPr lang="en-US" smtClean="0"/>
              <a:t>5/15/19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065FB-C817-0D42-8ECE-80D36CC84D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582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11869-07AB-EF49-B84E-DA7E82FDC0D2}" type="datetimeFigureOut">
              <a:rPr lang="en-US" smtClean="0"/>
              <a:t>5/15/19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065FB-C817-0D42-8ECE-80D36CC84D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600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11869-07AB-EF49-B84E-DA7E82FDC0D2}" type="datetimeFigureOut">
              <a:rPr lang="en-US" smtClean="0"/>
              <a:t>5/15/19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065FB-C817-0D42-8ECE-80D36CC84D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73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719984"/>
            <a:ext cx="3932237" cy="2519945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554968"/>
            <a:ext cx="6172200" cy="7674832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239929"/>
            <a:ext cx="3932237" cy="6002369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11869-07AB-EF49-B84E-DA7E82FDC0D2}" type="datetimeFigureOut">
              <a:rPr lang="en-US" smtClean="0"/>
              <a:t>5/15/19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065FB-C817-0D42-8ECE-80D36CC84D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762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719984"/>
            <a:ext cx="3932237" cy="2519945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554968"/>
            <a:ext cx="6172200" cy="7674832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239929"/>
            <a:ext cx="3932237" cy="6002369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11869-07AB-EF49-B84E-DA7E82FDC0D2}" type="datetimeFigureOut">
              <a:rPr lang="en-US" smtClean="0"/>
              <a:t>5/15/19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065FB-C817-0D42-8ECE-80D36CC84D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044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574990"/>
            <a:ext cx="10515600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874937"/>
            <a:ext cx="10515600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0009783"/>
            <a:ext cx="274320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511869-07AB-EF49-B84E-DA7E82FDC0D2}" type="datetimeFigureOut">
              <a:rPr lang="en-US" smtClean="0"/>
              <a:t>5/15/19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0009783"/>
            <a:ext cx="411480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0009783"/>
            <a:ext cx="274320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1065FB-C817-0D42-8ECE-80D36CC84D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11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454376" y="2172269"/>
            <a:ext cx="829561" cy="453164"/>
            <a:chOff x="725045" y="620908"/>
            <a:chExt cx="1099303" cy="600516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8753" y="620908"/>
              <a:ext cx="1045595" cy="548938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725045" y="1119719"/>
              <a:ext cx="829789" cy="10170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228954" y="2379391"/>
            <a:ext cx="679731" cy="635917"/>
            <a:chOff x="2455086" y="1080838"/>
            <a:chExt cx="831658" cy="778051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455086" y="1080838"/>
              <a:ext cx="729280" cy="732332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2512507" y="1766700"/>
              <a:ext cx="774237" cy="92189"/>
            </a:xfrm>
            <a:prstGeom prst="rect">
              <a:avLst/>
            </a:prstGeom>
            <a:solidFill>
              <a:srgbClr val="BE510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285731" y="8214728"/>
            <a:ext cx="273358" cy="255738"/>
            <a:chOff x="2237695" y="5553138"/>
            <a:chExt cx="831658" cy="778051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237695" y="5553138"/>
              <a:ext cx="729280" cy="732332"/>
            </a:xfrm>
            <a:prstGeom prst="rect">
              <a:avLst/>
            </a:prstGeom>
          </p:spPr>
        </p:pic>
        <p:sp>
          <p:nvSpPr>
            <p:cNvPr id="16" name="Rectangle 15"/>
            <p:cNvSpPr/>
            <p:nvPr/>
          </p:nvSpPr>
          <p:spPr>
            <a:xfrm>
              <a:off x="2295116" y="6239000"/>
              <a:ext cx="774237" cy="92189"/>
            </a:xfrm>
            <a:prstGeom prst="rect">
              <a:avLst/>
            </a:prstGeom>
            <a:solidFill>
              <a:srgbClr val="BE510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161663" y="7754878"/>
            <a:ext cx="764893" cy="715589"/>
            <a:chOff x="3471882" y="5553138"/>
            <a:chExt cx="831658" cy="778051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471882" y="5553138"/>
              <a:ext cx="729280" cy="732332"/>
            </a:xfrm>
            <a:prstGeom prst="rect">
              <a:avLst/>
            </a:prstGeom>
          </p:spPr>
        </p:pic>
        <p:sp>
          <p:nvSpPr>
            <p:cNvPr id="19" name="Rectangle 18"/>
            <p:cNvSpPr/>
            <p:nvPr/>
          </p:nvSpPr>
          <p:spPr>
            <a:xfrm>
              <a:off x="3529303" y="6239000"/>
              <a:ext cx="774237" cy="92189"/>
            </a:xfrm>
            <a:prstGeom prst="rect">
              <a:avLst/>
            </a:prstGeom>
            <a:solidFill>
              <a:srgbClr val="BE510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1" name="Picture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348" y="7790290"/>
            <a:ext cx="582582" cy="680176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333352" y="8392006"/>
            <a:ext cx="774578" cy="7846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/>
          <p:cNvGrpSpPr/>
          <p:nvPr/>
        </p:nvGrpSpPr>
        <p:grpSpPr>
          <a:xfrm>
            <a:off x="1600403" y="7984034"/>
            <a:ext cx="519947" cy="486432"/>
            <a:chOff x="2237695" y="5553138"/>
            <a:chExt cx="831658" cy="778051"/>
          </a:xfrm>
        </p:grpSpPr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237695" y="5553138"/>
              <a:ext cx="729280" cy="732332"/>
            </a:xfrm>
            <a:prstGeom prst="rect">
              <a:avLst/>
            </a:prstGeom>
          </p:spPr>
        </p:pic>
        <p:sp>
          <p:nvSpPr>
            <p:cNvPr id="25" name="Rectangle 24"/>
            <p:cNvSpPr/>
            <p:nvPr/>
          </p:nvSpPr>
          <p:spPr>
            <a:xfrm>
              <a:off x="2295116" y="6239000"/>
              <a:ext cx="774237" cy="92189"/>
            </a:xfrm>
            <a:prstGeom prst="rect">
              <a:avLst/>
            </a:prstGeom>
            <a:solidFill>
              <a:srgbClr val="BE510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2967868" y="7461140"/>
            <a:ext cx="1078868" cy="1009326"/>
            <a:chOff x="3471882" y="5553138"/>
            <a:chExt cx="831658" cy="778051"/>
          </a:xfrm>
        </p:grpSpPr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471882" y="5553138"/>
              <a:ext cx="729280" cy="732332"/>
            </a:xfrm>
            <a:prstGeom prst="rect">
              <a:avLst/>
            </a:prstGeom>
          </p:spPr>
        </p:pic>
        <p:sp>
          <p:nvSpPr>
            <p:cNvPr id="28" name="Rectangle 27"/>
            <p:cNvSpPr/>
            <p:nvPr/>
          </p:nvSpPr>
          <p:spPr>
            <a:xfrm>
              <a:off x="3529303" y="6239000"/>
              <a:ext cx="774237" cy="92189"/>
            </a:xfrm>
            <a:prstGeom prst="rect">
              <a:avLst/>
            </a:prstGeom>
            <a:solidFill>
              <a:srgbClr val="BE510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088049" y="7016076"/>
            <a:ext cx="1554596" cy="1454390"/>
            <a:chOff x="3471882" y="5553138"/>
            <a:chExt cx="831658" cy="778051"/>
          </a:xfrm>
        </p:grpSpPr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471882" y="5553138"/>
              <a:ext cx="729280" cy="732332"/>
            </a:xfrm>
            <a:prstGeom prst="rect">
              <a:avLst/>
            </a:prstGeom>
          </p:spPr>
        </p:pic>
        <p:sp>
          <p:nvSpPr>
            <p:cNvPr id="31" name="Rectangle 30"/>
            <p:cNvSpPr/>
            <p:nvPr/>
          </p:nvSpPr>
          <p:spPr>
            <a:xfrm>
              <a:off x="3529303" y="6239000"/>
              <a:ext cx="774237" cy="92189"/>
            </a:xfrm>
            <a:prstGeom prst="rect">
              <a:avLst/>
            </a:prstGeom>
            <a:solidFill>
              <a:srgbClr val="BE510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7" name="Picture 3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963" y="3318050"/>
            <a:ext cx="412326" cy="411184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348" y="3544314"/>
            <a:ext cx="582582" cy="680176"/>
          </a:xfrm>
          <a:prstGeom prst="rect">
            <a:avLst/>
          </a:prstGeom>
        </p:spPr>
      </p:pic>
      <p:sp>
        <p:nvSpPr>
          <p:cNvPr id="62" name="Cloud 61"/>
          <p:cNvSpPr/>
          <p:nvPr/>
        </p:nvSpPr>
        <p:spPr>
          <a:xfrm>
            <a:off x="1190337" y="3541420"/>
            <a:ext cx="283539" cy="239237"/>
          </a:xfrm>
          <a:prstGeom prst="clou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Cloud 62"/>
          <p:cNvSpPr/>
          <p:nvPr/>
        </p:nvSpPr>
        <p:spPr>
          <a:xfrm>
            <a:off x="1580883" y="3531777"/>
            <a:ext cx="544975" cy="400917"/>
          </a:xfrm>
          <a:prstGeom prst="clou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Cloud 63"/>
          <p:cNvSpPr/>
          <p:nvPr/>
        </p:nvSpPr>
        <p:spPr>
          <a:xfrm>
            <a:off x="2205672" y="3482154"/>
            <a:ext cx="884019" cy="607927"/>
          </a:xfrm>
          <a:prstGeom prst="clou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9" name="Picture 6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454" y="4608704"/>
            <a:ext cx="582582" cy="680176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2149" y="2212902"/>
            <a:ext cx="775736" cy="808293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6623" y="2280593"/>
            <a:ext cx="258172" cy="371026"/>
          </a:xfrm>
          <a:prstGeom prst="rect">
            <a:avLst/>
          </a:prstGeom>
        </p:spPr>
      </p:pic>
      <p:pic>
        <p:nvPicPr>
          <p:cNvPr id="82" name="Picture 8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183" y="5895657"/>
            <a:ext cx="486422" cy="421956"/>
          </a:xfrm>
          <a:prstGeom prst="rect">
            <a:avLst/>
          </a:prstGeom>
        </p:spPr>
      </p:pic>
      <p:sp>
        <p:nvSpPr>
          <p:cNvPr id="91" name="Rectangle 90"/>
          <p:cNvSpPr/>
          <p:nvPr/>
        </p:nvSpPr>
        <p:spPr>
          <a:xfrm rot="16200000">
            <a:off x="996707" y="6103970"/>
            <a:ext cx="360000" cy="7846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 rot="16200000">
            <a:off x="1342631" y="6193970"/>
            <a:ext cx="180000" cy="78461"/>
          </a:xfrm>
          <a:prstGeom prst="rect">
            <a:avLst/>
          </a:prstGeom>
          <a:solidFill>
            <a:srgbClr val="BE51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 rot="16200000">
            <a:off x="1508555" y="6103970"/>
            <a:ext cx="360000" cy="78461"/>
          </a:xfrm>
          <a:prstGeom prst="rect">
            <a:avLst/>
          </a:prstGeom>
          <a:solidFill>
            <a:srgbClr val="BE51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4" name="Group 93"/>
          <p:cNvGrpSpPr/>
          <p:nvPr/>
        </p:nvGrpSpPr>
        <p:grpSpPr>
          <a:xfrm>
            <a:off x="2417097" y="5623936"/>
            <a:ext cx="747444" cy="699265"/>
            <a:chOff x="2455086" y="1080838"/>
            <a:chExt cx="831658" cy="778051"/>
          </a:xfrm>
        </p:grpSpPr>
        <p:pic>
          <p:nvPicPr>
            <p:cNvPr id="95" name="Picture 94"/>
            <p:cNvPicPr>
              <a:picLocks noChangeAspect="1"/>
            </p:cNvPicPr>
            <p:nvPr/>
          </p:nvPicPr>
          <p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455086" y="1080838"/>
              <a:ext cx="729280" cy="732332"/>
            </a:xfrm>
            <a:prstGeom prst="rect">
              <a:avLst/>
            </a:prstGeom>
          </p:spPr>
        </p:pic>
        <p:sp>
          <p:nvSpPr>
            <p:cNvPr id="96" name="Rectangle 95"/>
            <p:cNvSpPr/>
            <p:nvPr/>
          </p:nvSpPr>
          <p:spPr>
            <a:xfrm>
              <a:off x="2512507" y="1766700"/>
              <a:ext cx="774237" cy="92189"/>
            </a:xfrm>
            <a:prstGeom prst="rect">
              <a:avLst/>
            </a:prstGeom>
            <a:solidFill>
              <a:srgbClr val="BE510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7" name="Rectangle 96"/>
          <p:cNvSpPr/>
          <p:nvPr/>
        </p:nvSpPr>
        <p:spPr>
          <a:xfrm rot="16200000">
            <a:off x="1674479" y="6013970"/>
            <a:ext cx="540000" cy="78461"/>
          </a:xfrm>
          <a:prstGeom prst="rect">
            <a:avLst/>
          </a:prstGeom>
          <a:solidFill>
            <a:srgbClr val="BE51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9" name="Picture 9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2002" y="2241002"/>
            <a:ext cx="582582" cy="680176"/>
          </a:xfrm>
          <a:prstGeom prst="rect">
            <a:avLst/>
          </a:prstGeom>
        </p:spPr>
      </p:pic>
      <p:pic>
        <p:nvPicPr>
          <p:cNvPr id="101" name="Picture 100"/>
          <p:cNvPicPr>
            <a:picLocks noChangeAspect="1"/>
          </p:cNvPicPr>
          <p:nvPr/>
        </p:nvPicPr>
        <p:blipFill>
          <a:blip r:embed="rId9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3117" y="2288612"/>
            <a:ext cx="620148" cy="617575"/>
          </a:xfrm>
          <a:prstGeom prst="rect">
            <a:avLst/>
          </a:prstGeom>
        </p:spPr>
      </p:pic>
      <p:sp>
        <p:nvSpPr>
          <p:cNvPr id="102" name="Rectangle 101"/>
          <p:cNvSpPr/>
          <p:nvPr/>
        </p:nvSpPr>
        <p:spPr>
          <a:xfrm>
            <a:off x="4874925" y="2842718"/>
            <a:ext cx="774578" cy="78461"/>
          </a:xfrm>
          <a:prstGeom prst="rect">
            <a:avLst/>
          </a:prstGeom>
          <a:solidFill>
            <a:srgbClr val="BE51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" name="Picture 102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16"/>
          <a:stretch/>
        </p:blipFill>
        <p:spPr>
          <a:xfrm flipH="1">
            <a:off x="4461090" y="5586573"/>
            <a:ext cx="881450" cy="676838"/>
          </a:xfrm>
          <a:prstGeom prst="rect">
            <a:avLst/>
          </a:prstGeom>
        </p:spPr>
      </p:pic>
      <p:sp>
        <p:nvSpPr>
          <p:cNvPr id="104" name="Rectangle 103"/>
          <p:cNvSpPr/>
          <p:nvPr/>
        </p:nvSpPr>
        <p:spPr>
          <a:xfrm>
            <a:off x="4469014" y="6244740"/>
            <a:ext cx="774578" cy="7846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6" name="Picture 105"/>
          <p:cNvPicPr>
            <a:picLocks noChangeAspect="1"/>
          </p:cNvPicPr>
          <p:nvPr/>
        </p:nvPicPr>
        <p:blipFill rotWithShape="1">
          <a:blip r:embed="rId11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420" b="41941"/>
          <a:stretch/>
        </p:blipFill>
        <p:spPr>
          <a:xfrm>
            <a:off x="1740398" y="7217499"/>
            <a:ext cx="851020" cy="156409"/>
          </a:xfrm>
          <a:prstGeom prst="rect">
            <a:avLst/>
          </a:prstGeom>
        </p:spPr>
      </p:pic>
      <p:pic>
        <p:nvPicPr>
          <p:cNvPr id="105" name="Picture 104"/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995" b="22761"/>
          <a:stretch/>
        </p:blipFill>
        <p:spPr>
          <a:xfrm>
            <a:off x="498379" y="6766155"/>
            <a:ext cx="541976" cy="661076"/>
          </a:xfrm>
          <a:prstGeom prst="rect">
            <a:avLst/>
          </a:prstGeom>
        </p:spPr>
      </p:pic>
      <p:sp>
        <p:nvSpPr>
          <p:cNvPr id="108" name="Rectangle 107"/>
          <p:cNvSpPr/>
          <p:nvPr/>
        </p:nvSpPr>
        <p:spPr>
          <a:xfrm rot="16200000">
            <a:off x="1840403" y="5923970"/>
            <a:ext cx="720000" cy="78461"/>
          </a:xfrm>
          <a:prstGeom prst="rect">
            <a:avLst/>
          </a:prstGeom>
          <a:solidFill>
            <a:srgbClr val="BE51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0" name="Picture 10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6555" y="4608704"/>
            <a:ext cx="582582" cy="680176"/>
          </a:xfrm>
          <a:prstGeom prst="rect">
            <a:avLst/>
          </a:prstGeom>
        </p:spPr>
      </p:pic>
      <p:sp>
        <p:nvSpPr>
          <p:cNvPr id="115" name="Rectangle 114"/>
          <p:cNvSpPr/>
          <p:nvPr/>
        </p:nvSpPr>
        <p:spPr>
          <a:xfrm>
            <a:off x="3607464" y="5151097"/>
            <a:ext cx="1440000" cy="1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/>
          <p:cNvSpPr/>
          <p:nvPr/>
        </p:nvSpPr>
        <p:spPr>
          <a:xfrm>
            <a:off x="3607464" y="4996792"/>
            <a:ext cx="1080000" cy="1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/>
          <p:cNvSpPr/>
          <p:nvPr/>
        </p:nvSpPr>
        <p:spPr>
          <a:xfrm>
            <a:off x="3607464" y="4842487"/>
            <a:ext cx="720000" cy="1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/>
          <p:cNvSpPr/>
          <p:nvPr/>
        </p:nvSpPr>
        <p:spPr>
          <a:xfrm>
            <a:off x="3607464" y="4688182"/>
            <a:ext cx="360000" cy="1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2" name="Picture 12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5397" y="3671908"/>
            <a:ext cx="486422" cy="421956"/>
          </a:xfrm>
          <a:prstGeom prst="rect">
            <a:avLst/>
          </a:prstGeom>
        </p:spPr>
      </p:pic>
      <p:pic>
        <p:nvPicPr>
          <p:cNvPr id="127" name="Picture 12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8564" y="3417226"/>
            <a:ext cx="582582" cy="680176"/>
          </a:xfrm>
          <a:prstGeom prst="rect">
            <a:avLst/>
          </a:prstGeom>
        </p:spPr>
      </p:pic>
      <p:sp>
        <p:nvSpPr>
          <p:cNvPr id="86" name="Rectangle 85"/>
          <p:cNvSpPr/>
          <p:nvPr/>
        </p:nvSpPr>
        <p:spPr>
          <a:xfrm>
            <a:off x="333352" y="7348771"/>
            <a:ext cx="2232000" cy="7846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6" name="Picture 65">
            <a:extLst>
              <a:ext uri="{FF2B5EF4-FFF2-40B4-BE49-F238E27FC236}">
                <a16:creationId xmlns:a16="http://schemas.microsoft.com/office/drawing/2014/main" id="{CFA7ED33-8BEC-AA4B-BC30-724DFAC9F559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65" t="4903" r="5799" b="11583"/>
          <a:stretch/>
        </p:blipFill>
        <p:spPr>
          <a:xfrm>
            <a:off x="1217448" y="4899634"/>
            <a:ext cx="90961" cy="54000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791F9EF5-7D66-5D43-8E75-26F60A8BFB93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65" t="4903" r="5799" b="11583"/>
          <a:stretch/>
        </p:blipFill>
        <p:spPr>
          <a:xfrm>
            <a:off x="1341908" y="4899634"/>
            <a:ext cx="90961" cy="54000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356369EC-FDAA-964B-BD6E-04FA787DAA62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65" t="4903" r="5799" b="11583"/>
          <a:stretch/>
        </p:blipFill>
        <p:spPr>
          <a:xfrm>
            <a:off x="1466368" y="4899634"/>
            <a:ext cx="90961" cy="54000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23BE188E-33AB-ED44-B10C-E869CDD87EB5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65" t="4903" r="5799" b="11583"/>
          <a:stretch/>
        </p:blipFill>
        <p:spPr>
          <a:xfrm>
            <a:off x="1590828" y="4899634"/>
            <a:ext cx="90961" cy="54000"/>
          </a:xfrm>
          <a:prstGeom prst="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E61C4D3D-FD89-764D-9454-7871B7BF17F2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65" t="4903" r="5799" b="11583"/>
          <a:stretch/>
        </p:blipFill>
        <p:spPr>
          <a:xfrm>
            <a:off x="1715288" y="4899634"/>
            <a:ext cx="90961" cy="54000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E9168A06-1255-3447-9A61-9DC876DA5C7A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65" t="4903" r="5799" b="11583"/>
          <a:stretch/>
        </p:blipFill>
        <p:spPr>
          <a:xfrm>
            <a:off x="1839748" y="4899634"/>
            <a:ext cx="90961" cy="54000"/>
          </a:xfrm>
          <a:prstGeom prst="rect">
            <a:avLst/>
          </a:prstGeom>
        </p:spPr>
      </p:pic>
      <p:pic>
        <p:nvPicPr>
          <p:cNvPr id="83" name="Picture 82">
            <a:extLst>
              <a:ext uri="{FF2B5EF4-FFF2-40B4-BE49-F238E27FC236}">
                <a16:creationId xmlns:a16="http://schemas.microsoft.com/office/drawing/2014/main" id="{72B667EB-B5A3-3A4A-947F-54A2B45248C7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65" t="4903" r="5799" b="11583"/>
          <a:stretch/>
        </p:blipFill>
        <p:spPr>
          <a:xfrm>
            <a:off x="1964208" y="4899634"/>
            <a:ext cx="90961" cy="54000"/>
          </a:xfrm>
          <a:prstGeom prst="rect">
            <a:avLst/>
          </a:prstGeom>
        </p:spPr>
      </p:pic>
      <p:pic>
        <p:nvPicPr>
          <p:cNvPr id="84" name="Picture 83">
            <a:extLst>
              <a:ext uri="{FF2B5EF4-FFF2-40B4-BE49-F238E27FC236}">
                <a16:creationId xmlns:a16="http://schemas.microsoft.com/office/drawing/2014/main" id="{76F9D923-D131-5A4E-B222-12F70D3DCBAF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65" t="4903" r="5799" b="11583"/>
          <a:stretch/>
        </p:blipFill>
        <p:spPr>
          <a:xfrm>
            <a:off x="2088668" y="4899634"/>
            <a:ext cx="90961" cy="54000"/>
          </a:xfrm>
          <a:prstGeom prst="rect">
            <a:avLst/>
          </a:prstGeom>
        </p:spPr>
      </p:pic>
      <p:pic>
        <p:nvPicPr>
          <p:cNvPr id="85" name="Picture 84">
            <a:extLst>
              <a:ext uri="{FF2B5EF4-FFF2-40B4-BE49-F238E27FC236}">
                <a16:creationId xmlns:a16="http://schemas.microsoft.com/office/drawing/2014/main" id="{DC506F22-5F40-9B4B-BC24-75C70DB410A3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65" t="4903" r="5799" b="11583"/>
          <a:stretch/>
        </p:blipFill>
        <p:spPr>
          <a:xfrm>
            <a:off x="2213128" y="4899634"/>
            <a:ext cx="90961" cy="54000"/>
          </a:xfrm>
          <a:prstGeom prst="rect">
            <a:avLst/>
          </a:prstGeom>
        </p:spPr>
      </p:pic>
      <p:pic>
        <p:nvPicPr>
          <p:cNvPr id="87" name="Picture 86">
            <a:extLst>
              <a:ext uri="{FF2B5EF4-FFF2-40B4-BE49-F238E27FC236}">
                <a16:creationId xmlns:a16="http://schemas.microsoft.com/office/drawing/2014/main" id="{977A052C-7E85-DB47-B844-50E90C0B96F5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65" t="4903" r="5799" b="11583"/>
          <a:stretch/>
        </p:blipFill>
        <p:spPr>
          <a:xfrm>
            <a:off x="2337588" y="4899634"/>
            <a:ext cx="90961" cy="54000"/>
          </a:xfrm>
          <a:prstGeom prst="rect">
            <a:avLst/>
          </a:prstGeom>
        </p:spPr>
      </p:pic>
      <p:pic>
        <p:nvPicPr>
          <p:cNvPr id="88" name="Picture 87">
            <a:extLst>
              <a:ext uri="{FF2B5EF4-FFF2-40B4-BE49-F238E27FC236}">
                <a16:creationId xmlns:a16="http://schemas.microsoft.com/office/drawing/2014/main" id="{D48F8BBD-E78C-C54E-967A-53529D78F182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65" t="4903" r="5799" b="11583"/>
          <a:stretch/>
        </p:blipFill>
        <p:spPr>
          <a:xfrm>
            <a:off x="1215210" y="4615381"/>
            <a:ext cx="90961" cy="54000"/>
          </a:xfrm>
          <a:prstGeom prst="rect">
            <a:avLst/>
          </a:prstGeom>
        </p:spPr>
      </p:pic>
      <p:pic>
        <p:nvPicPr>
          <p:cNvPr id="89" name="Picture 88">
            <a:extLst>
              <a:ext uri="{FF2B5EF4-FFF2-40B4-BE49-F238E27FC236}">
                <a16:creationId xmlns:a16="http://schemas.microsoft.com/office/drawing/2014/main" id="{8246653E-441D-CF45-ADAD-83215E5D0094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65" t="4903" r="5799" b="11583"/>
          <a:stretch/>
        </p:blipFill>
        <p:spPr>
          <a:xfrm>
            <a:off x="1339670" y="4615381"/>
            <a:ext cx="90961" cy="54000"/>
          </a:xfrm>
          <a:prstGeom prst="rect">
            <a:avLst/>
          </a:prstGeom>
        </p:spPr>
      </p:pic>
      <p:pic>
        <p:nvPicPr>
          <p:cNvPr id="90" name="Picture 89">
            <a:extLst>
              <a:ext uri="{FF2B5EF4-FFF2-40B4-BE49-F238E27FC236}">
                <a16:creationId xmlns:a16="http://schemas.microsoft.com/office/drawing/2014/main" id="{79367005-8680-FC45-A5B2-EEC213E745F8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65" t="4903" r="5799" b="11583"/>
          <a:stretch/>
        </p:blipFill>
        <p:spPr>
          <a:xfrm>
            <a:off x="1464130" y="4615381"/>
            <a:ext cx="90961" cy="54000"/>
          </a:xfrm>
          <a:prstGeom prst="rect">
            <a:avLst/>
          </a:prstGeom>
        </p:spPr>
      </p:pic>
      <p:pic>
        <p:nvPicPr>
          <p:cNvPr id="98" name="Picture 97">
            <a:extLst>
              <a:ext uri="{FF2B5EF4-FFF2-40B4-BE49-F238E27FC236}">
                <a16:creationId xmlns:a16="http://schemas.microsoft.com/office/drawing/2014/main" id="{B07E9D4D-4E87-AC4B-88EE-D4BE6DD574B4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65" t="4903" r="5799" b="11583"/>
          <a:stretch/>
        </p:blipFill>
        <p:spPr>
          <a:xfrm>
            <a:off x="1215210" y="5156381"/>
            <a:ext cx="90961" cy="54000"/>
          </a:xfrm>
          <a:prstGeom prst="rect">
            <a:avLst/>
          </a:prstGeom>
        </p:spPr>
      </p:pic>
      <p:pic>
        <p:nvPicPr>
          <p:cNvPr id="100" name="Picture 99">
            <a:extLst>
              <a:ext uri="{FF2B5EF4-FFF2-40B4-BE49-F238E27FC236}">
                <a16:creationId xmlns:a16="http://schemas.microsoft.com/office/drawing/2014/main" id="{E724210C-EFE7-9E4A-B848-404F856C6D13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65" t="4903" r="5799" b="11583"/>
          <a:stretch/>
        </p:blipFill>
        <p:spPr>
          <a:xfrm>
            <a:off x="1339670" y="5156381"/>
            <a:ext cx="90961" cy="54000"/>
          </a:xfrm>
          <a:prstGeom prst="rect">
            <a:avLst/>
          </a:prstGeom>
        </p:spPr>
      </p:pic>
      <p:pic>
        <p:nvPicPr>
          <p:cNvPr id="107" name="Picture 106">
            <a:extLst>
              <a:ext uri="{FF2B5EF4-FFF2-40B4-BE49-F238E27FC236}">
                <a16:creationId xmlns:a16="http://schemas.microsoft.com/office/drawing/2014/main" id="{F294579B-B926-A04B-92FE-E6AD9B47EA1E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65" t="4903" r="5799" b="11583"/>
          <a:stretch/>
        </p:blipFill>
        <p:spPr>
          <a:xfrm>
            <a:off x="1464130" y="5156381"/>
            <a:ext cx="90961" cy="54000"/>
          </a:xfrm>
          <a:prstGeom prst="rect">
            <a:avLst/>
          </a:prstGeom>
        </p:spPr>
      </p:pic>
      <p:pic>
        <p:nvPicPr>
          <p:cNvPr id="109" name="Picture 108">
            <a:extLst>
              <a:ext uri="{FF2B5EF4-FFF2-40B4-BE49-F238E27FC236}">
                <a16:creationId xmlns:a16="http://schemas.microsoft.com/office/drawing/2014/main" id="{AB12F13B-E500-CC46-8B66-18E6E6FD6094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65" t="4903" r="5799" b="11583"/>
          <a:stretch/>
        </p:blipFill>
        <p:spPr>
          <a:xfrm>
            <a:off x="1588590" y="5156381"/>
            <a:ext cx="90961" cy="54000"/>
          </a:xfrm>
          <a:prstGeom prst="rect">
            <a:avLst/>
          </a:prstGeom>
        </p:spPr>
      </p:pic>
      <p:pic>
        <p:nvPicPr>
          <p:cNvPr id="111" name="Picture 110">
            <a:extLst>
              <a:ext uri="{FF2B5EF4-FFF2-40B4-BE49-F238E27FC236}">
                <a16:creationId xmlns:a16="http://schemas.microsoft.com/office/drawing/2014/main" id="{1D4256F2-04F4-6745-AE52-558B5D8DAA64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65" t="4903" r="5799" b="11583"/>
          <a:stretch/>
        </p:blipFill>
        <p:spPr>
          <a:xfrm>
            <a:off x="1713050" y="5156381"/>
            <a:ext cx="90961" cy="54000"/>
          </a:xfrm>
          <a:prstGeom prst="rect">
            <a:avLst/>
          </a:prstGeom>
        </p:spPr>
      </p:pic>
      <p:pic>
        <p:nvPicPr>
          <p:cNvPr id="112" name="Picture 111">
            <a:extLst>
              <a:ext uri="{FF2B5EF4-FFF2-40B4-BE49-F238E27FC236}">
                <a16:creationId xmlns:a16="http://schemas.microsoft.com/office/drawing/2014/main" id="{717C21E6-8AA2-0547-8684-8D09167910BC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65" t="4903" r="5799" b="11583"/>
          <a:stretch/>
        </p:blipFill>
        <p:spPr>
          <a:xfrm>
            <a:off x="1837510" y="5156381"/>
            <a:ext cx="90961" cy="54000"/>
          </a:xfrm>
          <a:prstGeom prst="rect">
            <a:avLst/>
          </a:prstGeom>
        </p:spPr>
      </p:pic>
      <p:pic>
        <p:nvPicPr>
          <p:cNvPr id="113" name="Picture 112">
            <a:extLst>
              <a:ext uri="{FF2B5EF4-FFF2-40B4-BE49-F238E27FC236}">
                <a16:creationId xmlns:a16="http://schemas.microsoft.com/office/drawing/2014/main" id="{E8865B41-B4C5-D24B-8808-C091EF7D99FE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65" t="4903" r="5799" b="11583"/>
          <a:stretch/>
        </p:blipFill>
        <p:spPr>
          <a:xfrm>
            <a:off x="1961970" y="5156381"/>
            <a:ext cx="90961" cy="54000"/>
          </a:xfrm>
          <a:prstGeom prst="rect">
            <a:avLst/>
          </a:prstGeom>
        </p:spPr>
      </p:pic>
      <p:pic>
        <p:nvPicPr>
          <p:cNvPr id="114" name="Picture 113">
            <a:extLst>
              <a:ext uri="{FF2B5EF4-FFF2-40B4-BE49-F238E27FC236}">
                <a16:creationId xmlns:a16="http://schemas.microsoft.com/office/drawing/2014/main" id="{4B0067F8-6F3E-4A49-9B31-73FB263AF4DC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65" t="4903" r="5799" b="11583"/>
          <a:stretch/>
        </p:blipFill>
        <p:spPr>
          <a:xfrm>
            <a:off x="2086430" y="5156381"/>
            <a:ext cx="90961" cy="54000"/>
          </a:xfrm>
          <a:prstGeom prst="rect">
            <a:avLst/>
          </a:prstGeom>
        </p:spPr>
      </p:pic>
      <p:pic>
        <p:nvPicPr>
          <p:cNvPr id="119" name="Picture 118">
            <a:extLst>
              <a:ext uri="{FF2B5EF4-FFF2-40B4-BE49-F238E27FC236}">
                <a16:creationId xmlns:a16="http://schemas.microsoft.com/office/drawing/2014/main" id="{CE0A737A-E37B-7E4B-8988-E0DF45F1A57E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65" t="4903" r="5799" b="11583"/>
          <a:stretch/>
        </p:blipFill>
        <p:spPr>
          <a:xfrm>
            <a:off x="2210890" y="5156381"/>
            <a:ext cx="90961" cy="54000"/>
          </a:xfrm>
          <a:prstGeom prst="rect">
            <a:avLst/>
          </a:prstGeom>
        </p:spPr>
      </p:pic>
      <p:pic>
        <p:nvPicPr>
          <p:cNvPr id="120" name="Picture 119">
            <a:extLst>
              <a:ext uri="{FF2B5EF4-FFF2-40B4-BE49-F238E27FC236}">
                <a16:creationId xmlns:a16="http://schemas.microsoft.com/office/drawing/2014/main" id="{F2DB7349-9295-5942-B663-4152C042178C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65" t="4903" r="5799" b="11583"/>
          <a:stretch/>
        </p:blipFill>
        <p:spPr>
          <a:xfrm>
            <a:off x="2335350" y="5156381"/>
            <a:ext cx="90961" cy="54000"/>
          </a:xfrm>
          <a:prstGeom prst="rect">
            <a:avLst/>
          </a:prstGeom>
        </p:spPr>
      </p:pic>
      <p:pic>
        <p:nvPicPr>
          <p:cNvPr id="121" name="Picture 120">
            <a:extLst>
              <a:ext uri="{FF2B5EF4-FFF2-40B4-BE49-F238E27FC236}">
                <a16:creationId xmlns:a16="http://schemas.microsoft.com/office/drawing/2014/main" id="{EF317311-D03F-414C-AC5B-3F92D6825606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65" t="4903" r="5799" b="11583"/>
          <a:stretch/>
        </p:blipFill>
        <p:spPr>
          <a:xfrm>
            <a:off x="1212899" y="5232487"/>
            <a:ext cx="90961" cy="54000"/>
          </a:xfrm>
          <a:prstGeom prst="rect">
            <a:avLst/>
          </a:prstGeom>
        </p:spPr>
      </p:pic>
      <p:pic>
        <p:nvPicPr>
          <p:cNvPr id="123" name="Picture 122">
            <a:extLst>
              <a:ext uri="{FF2B5EF4-FFF2-40B4-BE49-F238E27FC236}">
                <a16:creationId xmlns:a16="http://schemas.microsoft.com/office/drawing/2014/main" id="{54AAD34D-8DD0-FC4C-8B4D-3F62D9130B51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65" t="4903" r="5799" b="11583"/>
          <a:stretch/>
        </p:blipFill>
        <p:spPr>
          <a:xfrm>
            <a:off x="1337359" y="5232487"/>
            <a:ext cx="90961" cy="54000"/>
          </a:xfrm>
          <a:prstGeom prst="rect">
            <a:avLst/>
          </a:prstGeom>
        </p:spPr>
      </p:pic>
      <p:pic>
        <p:nvPicPr>
          <p:cNvPr id="124" name="Picture 123">
            <a:extLst>
              <a:ext uri="{FF2B5EF4-FFF2-40B4-BE49-F238E27FC236}">
                <a16:creationId xmlns:a16="http://schemas.microsoft.com/office/drawing/2014/main" id="{BBAB30E8-5F8A-104A-A2B1-98F5751A85F6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65" t="4903" r="5799" b="11583"/>
          <a:stretch/>
        </p:blipFill>
        <p:spPr>
          <a:xfrm>
            <a:off x="1461819" y="5232487"/>
            <a:ext cx="90961" cy="54000"/>
          </a:xfrm>
          <a:prstGeom prst="rect">
            <a:avLst/>
          </a:prstGeom>
        </p:spPr>
      </p:pic>
      <p:pic>
        <p:nvPicPr>
          <p:cNvPr id="125" name="Picture 124">
            <a:extLst>
              <a:ext uri="{FF2B5EF4-FFF2-40B4-BE49-F238E27FC236}">
                <a16:creationId xmlns:a16="http://schemas.microsoft.com/office/drawing/2014/main" id="{D3BB9018-3949-5744-821B-7FFD41E365C2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65" t="4903" r="5799" b="11583"/>
          <a:stretch/>
        </p:blipFill>
        <p:spPr>
          <a:xfrm>
            <a:off x="1586279" y="5232487"/>
            <a:ext cx="90961" cy="54000"/>
          </a:xfrm>
          <a:prstGeom prst="rect">
            <a:avLst/>
          </a:prstGeom>
        </p:spPr>
      </p:pic>
      <p:pic>
        <p:nvPicPr>
          <p:cNvPr id="126" name="Picture 125">
            <a:extLst>
              <a:ext uri="{FF2B5EF4-FFF2-40B4-BE49-F238E27FC236}">
                <a16:creationId xmlns:a16="http://schemas.microsoft.com/office/drawing/2014/main" id="{819E738A-15A1-2849-84A4-D1E8F6F2509F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65" t="4903" r="5799" b="11583"/>
          <a:stretch/>
        </p:blipFill>
        <p:spPr>
          <a:xfrm>
            <a:off x="1710739" y="5232487"/>
            <a:ext cx="90961" cy="54000"/>
          </a:xfrm>
          <a:prstGeom prst="rect">
            <a:avLst/>
          </a:prstGeom>
        </p:spPr>
      </p:pic>
      <p:pic>
        <p:nvPicPr>
          <p:cNvPr id="128" name="Picture 127">
            <a:extLst>
              <a:ext uri="{FF2B5EF4-FFF2-40B4-BE49-F238E27FC236}">
                <a16:creationId xmlns:a16="http://schemas.microsoft.com/office/drawing/2014/main" id="{5AE50476-DF7D-F24C-ADDF-E130393A545D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65" t="4903" r="5799" b="11583"/>
          <a:stretch/>
        </p:blipFill>
        <p:spPr>
          <a:xfrm>
            <a:off x="1835199" y="5232487"/>
            <a:ext cx="90961" cy="54000"/>
          </a:xfrm>
          <a:prstGeom prst="rect">
            <a:avLst/>
          </a:prstGeom>
        </p:spPr>
      </p:pic>
      <p:pic>
        <p:nvPicPr>
          <p:cNvPr id="129" name="Picture 128">
            <a:extLst>
              <a:ext uri="{FF2B5EF4-FFF2-40B4-BE49-F238E27FC236}">
                <a16:creationId xmlns:a16="http://schemas.microsoft.com/office/drawing/2014/main" id="{11788256-78F4-C848-805B-2768CB929305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65" t="4903" r="5799" b="11583"/>
          <a:stretch/>
        </p:blipFill>
        <p:spPr>
          <a:xfrm>
            <a:off x="1959659" y="5232487"/>
            <a:ext cx="90961" cy="54000"/>
          </a:xfrm>
          <a:prstGeom prst="rect">
            <a:avLst/>
          </a:prstGeom>
        </p:spPr>
      </p:pic>
      <p:pic>
        <p:nvPicPr>
          <p:cNvPr id="130" name="Picture 129">
            <a:extLst>
              <a:ext uri="{FF2B5EF4-FFF2-40B4-BE49-F238E27FC236}">
                <a16:creationId xmlns:a16="http://schemas.microsoft.com/office/drawing/2014/main" id="{B3539EFA-3909-BB41-A4EB-284DDB9A44B1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65" t="4903" r="5799" b="11583"/>
          <a:stretch/>
        </p:blipFill>
        <p:spPr>
          <a:xfrm>
            <a:off x="2084119" y="5232487"/>
            <a:ext cx="90961" cy="54000"/>
          </a:xfrm>
          <a:prstGeom prst="rect">
            <a:avLst/>
          </a:prstGeom>
        </p:spPr>
      </p:pic>
      <p:pic>
        <p:nvPicPr>
          <p:cNvPr id="131" name="Picture 130">
            <a:extLst>
              <a:ext uri="{FF2B5EF4-FFF2-40B4-BE49-F238E27FC236}">
                <a16:creationId xmlns:a16="http://schemas.microsoft.com/office/drawing/2014/main" id="{176F71D9-5E10-CD4F-B24F-29C3B7B724EA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65" t="4903" r="5799" b="11583"/>
          <a:stretch/>
        </p:blipFill>
        <p:spPr>
          <a:xfrm>
            <a:off x="2208579" y="5232487"/>
            <a:ext cx="90961" cy="54000"/>
          </a:xfrm>
          <a:prstGeom prst="rect">
            <a:avLst/>
          </a:prstGeom>
        </p:spPr>
      </p:pic>
      <p:pic>
        <p:nvPicPr>
          <p:cNvPr id="132" name="Picture 131">
            <a:extLst>
              <a:ext uri="{FF2B5EF4-FFF2-40B4-BE49-F238E27FC236}">
                <a16:creationId xmlns:a16="http://schemas.microsoft.com/office/drawing/2014/main" id="{FDD32BF4-34F4-CA48-8C87-D61C54A8C8D0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65" t="4903" r="5799" b="11583"/>
          <a:stretch/>
        </p:blipFill>
        <p:spPr>
          <a:xfrm>
            <a:off x="2333039" y="5232487"/>
            <a:ext cx="90961" cy="5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538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93C6CC2-0817-584C-838E-DE40C9B009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0377" y="2310692"/>
            <a:ext cx="3314700" cy="3225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1E01004-7A7D-B242-8A77-60DE087397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1177" y="5755712"/>
            <a:ext cx="3213100" cy="26035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088CB1A-9EC8-4D45-A704-26ADFAE5EB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1722" y="2406685"/>
            <a:ext cx="3580514" cy="5986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270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C1BAE6F-F675-D545-950A-980B227A76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2788" y="2629106"/>
            <a:ext cx="2317928" cy="398208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A62A134-F9D4-6742-B3AD-F6E6F5D22A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746" y="2629106"/>
            <a:ext cx="3694043" cy="299319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6B7CE8D-833D-DA44-9393-D86DF9EB24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0716" y="2215763"/>
            <a:ext cx="4641728" cy="4517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533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DCEDE24-AC8C-ED42-A8C3-4700D33700E6}"/>
              </a:ext>
            </a:extLst>
          </p:cNvPr>
          <p:cNvCxnSpPr/>
          <p:nvPr/>
        </p:nvCxnSpPr>
        <p:spPr>
          <a:xfrm>
            <a:off x="3488675" y="3799682"/>
            <a:ext cx="0" cy="341523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C4F24FA-F2AC-5A43-9CF7-41DFC822F9B1}"/>
              </a:ext>
            </a:extLst>
          </p:cNvPr>
          <p:cNvCxnSpPr/>
          <p:nvPr/>
        </p:nvCxnSpPr>
        <p:spPr>
          <a:xfrm>
            <a:off x="4112964" y="3799682"/>
            <a:ext cx="0" cy="341523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9F88B3D-8C7F-FB45-884B-71EA7A01C245}"/>
              </a:ext>
            </a:extLst>
          </p:cNvPr>
          <p:cNvCxnSpPr/>
          <p:nvPr/>
        </p:nvCxnSpPr>
        <p:spPr>
          <a:xfrm>
            <a:off x="4737253" y="3799682"/>
            <a:ext cx="0" cy="341523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FBF9984-C6B6-3C42-B9BB-2A4568160DBE}"/>
              </a:ext>
            </a:extLst>
          </p:cNvPr>
          <p:cNvCxnSpPr/>
          <p:nvPr/>
        </p:nvCxnSpPr>
        <p:spPr>
          <a:xfrm>
            <a:off x="5361542" y="3799682"/>
            <a:ext cx="0" cy="341523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C19DD17-D967-F845-9DF6-C5D8BBE54206}"/>
              </a:ext>
            </a:extLst>
          </p:cNvPr>
          <p:cNvCxnSpPr/>
          <p:nvPr/>
        </p:nvCxnSpPr>
        <p:spPr>
          <a:xfrm>
            <a:off x="5985831" y="3799682"/>
            <a:ext cx="0" cy="341523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D932691-8FF1-174B-8B2B-9FA0D0D25597}"/>
              </a:ext>
            </a:extLst>
          </p:cNvPr>
          <p:cNvCxnSpPr/>
          <p:nvPr/>
        </p:nvCxnSpPr>
        <p:spPr>
          <a:xfrm>
            <a:off x="6610120" y="3799682"/>
            <a:ext cx="0" cy="341523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4E5DB45-067B-3C4A-9816-41D5CCE2A086}"/>
              </a:ext>
            </a:extLst>
          </p:cNvPr>
          <p:cNvCxnSpPr/>
          <p:nvPr/>
        </p:nvCxnSpPr>
        <p:spPr>
          <a:xfrm>
            <a:off x="7234409" y="3799682"/>
            <a:ext cx="0" cy="341523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41600B6-B308-6343-8063-4470811F6F7E}"/>
              </a:ext>
            </a:extLst>
          </p:cNvPr>
          <p:cNvCxnSpPr/>
          <p:nvPr/>
        </p:nvCxnSpPr>
        <p:spPr>
          <a:xfrm>
            <a:off x="7858698" y="3799682"/>
            <a:ext cx="0" cy="341523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21996AA9-6814-C848-9DF4-9CFB267DF239}"/>
              </a:ext>
            </a:extLst>
          </p:cNvPr>
          <p:cNvSpPr/>
          <p:nvPr/>
        </p:nvSpPr>
        <p:spPr>
          <a:xfrm>
            <a:off x="2864386" y="3799677"/>
            <a:ext cx="5618602" cy="154236"/>
          </a:xfrm>
          <a:prstGeom prst="rect">
            <a:avLst/>
          </a:prstGeom>
          <a:gradFill flip="none" rotWithShape="1">
            <a:gsLst>
              <a:gs pos="79000">
                <a:schemeClr val="bg2">
                  <a:lumMod val="75000"/>
                </a:schemeClr>
              </a:gs>
              <a:gs pos="17000">
                <a:schemeClr val="bg2">
                  <a:lumMod val="75000"/>
                </a:schemeClr>
              </a:gs>
              <a:gs pos="0">
                <a:srgbClr val="FF0000">
                  <a:lumMod val="27000"/>
                  <a:lumOff val="73000"/>
                </a:srgbClr>
              </a:gs>
              <a:gs pos="100000">
                <a:schemeClr val="accent6">
                  <a:lumMod val="23000"/>
                  <a:lumOff val="77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C4EEB05-9771-9746-A39D-D5FED4CCA49C}"/>
              </a:ext>
            </a:extLst>
          </p:cNvPr>
          <p:cNvCxnSpPr/>
          <p:nvPr/>
        </p:nvCxnSpPr>
        <p:spPr>
          <a:xfrm>
            <a:off x="2864386" y="3799682"/>
            <a:ext cx="0" cy="341523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A737770-4211-DA43-94A3-856F7B2670F1}"/>
              </a:ext>
            </a:extLst>
          </p:cNvPr>
          <p:cNvCxnSpPr/>
          <p:nvPr/>
        </p:nvCxnSpPr>
        <p:spPr>
          <a:xfrm>
            <a:off x="8482988" y="3799682"/>
            <a:ext cx="0" cy="34152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E8D01089-FE5C-A34D-A03B-A4D807BFAFC4}"/>
              </a:ext>
            </a:extLst>
          </p:cNvPr>
          <p:cNvSpPr/>
          <p:nvPr/>
        </p:nvSpPr>
        <p:spPr>
          <a:xfrm>
            <a:off x="4726237" y="3405828"/>
            <a:ext cx="1872867" cy="15423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FB6239F-DDBC-BD44-A3C1-E05506B9C24C}"/>
              </a:ext>
            </a:extLst>
          </p:cNvPr>
          <p:cNvSpPr/>
          <p:nvPr/>
        </p:nvSpPr>
        <p:spPr>
          <a:xfrm>
            <a:off x="6599104" y="3405828"/>
            <a:ext cx="1872867" cy="15423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5D7B528-4B75-F14C-B8C1-1A6F613AA83E}"/>
              </a:ext>
            </a:extLst>
          </p:cNvPr>
          <p:cNvSpPr/>
          <p:nvPr/>
        </p:nvSpPr>
        <p:spPr>
          <a:xfrm>
            <a:off x="2853370" y="3598623"/>
            <a:ext cx="1872867" cy="15423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F1476E8-FA3D-4148-9F49-C9FB1E54CB10}"/>
              </a:ext>
            </a:extLst>
          </p:cNvPr>
          <p:cNvSpPr/>
          <p:nvPr/>
        </p:nvSpPr>
        <p:spPr>
          <a:xfrm>
            <a:off x="4726236" y="3598623"/>
            <a:ext cx="1872867" cy="15423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91E4D0A-2B4A-0546-9AA3-132AE68772C5}"/>
              </a:ext>
            </a:extLst>
          </p:cNvPr>
          <p:cNvSpPr txBox="1"/>
          <p:nvPr/>
        </p:nvSpPr>
        <p:spPr>
          <a:xfrm>
            <a:off x="2688116" y="4215561"/>
            <a:ext cx="3525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00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F2E1A25-B063-C64E-AB24-ED6A60D2E5F6}"/>
              </a:ext>
            </a:extLst>
          </p:cNvPr>
          <p:cNvSpPr txBox="1"/>
          <p:nvPr/>
        </p:nvSpPr>
        <p:spPr>
          <a:xfrm>
            <a:off x="3312405" y="4215561"/>
            <a:ext cx="3525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11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EB53355-E659-3D46-B5E9-5AE450F2A2AE}"/>
              </a:ext>
            </a:extLst>
          </p:cNvPr>
          <p:cNvSpPr txBox="1"/>
          <p:nvPr/>
        </p:nvSpPr>
        <p:spPr>
          <a:xfrm>
            <a:off x="3936694" y="4215561"/>
            <a:ext cx="3525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22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72A5A05-406D-FA44-AEF0-6513EAFDFC7C}"/>
              </a:ext>
            </a:extLst>
          </p:cNvPr>
          <p:cNvSpPr txBox="1"/>
          <p:nvPr/>
        </p:nvSpPr>
        <p:spPr>
          <a:xfrm>
            <a:off x="4560983" y="4215561"/>
            <a:ext cx="3525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33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6EFFF7E-EEB1-F64C-B0E1-6D8D11AF28AC}"/>
              </a:ext>
            </a:extLst>
          </p:cNvPr>
          <p:cNvSpPr txBox="1"/>
          <p:nvPr/>
        </p:nvSpPr>
        <p:spPr>
          <a:xfrm>
            <a:off x="5185272" y="4215561"/>
            <a:ext cx="3525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44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A7F3D8C-221C-4B45-B872-8D04B16317D2}"/>
              </a:ext>
            </a:extLst>
          </p:cNvPr>
          <p:cNvSpPr txBox="1"/>
          <p:nvPr/>
        </p:nvSpPr>
        <p:spPr>
          <a:xfrm>
            <a:off x="5809561" y="4215561"/>
            <a:ext cx="3525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55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AADDD48-D8B9-0D42-A9E8-284F6C68E019}"/>
              </a:ext>
            </a:extLst>
          </p:cNvPr>
          <p:cNvSpPr txBox="1"/>
          <p:nvPr/>
        </p:nvSpPr>
        <p:spPr>
          <a:xfrm>
            <a:off x="6433850" y="4215561"/>
            <a:ext cx="3525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66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83D1C72-1461-FC43-87BC-575C598C22E7}"/>
              </a:ext>
            </a:extLst>
          </p:cNvPr>
          <p:cNvSpPr txBox="1"/>
          <p:nvPr/>
        </p:nvSpPr>
        <p:spPr>
          <a:xfrm>
            <a:off x="7058139" y="4215561"/>
            <a:ext cx="3525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77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E9EE899-22C0-5B4F-A4FF-A588F697026A}"/>
              </a:ext>
            </a:extLst>
          </p:cNvPr>
          <p:cNvSpPr txBox="1"/>
          <p:nvPr/>
        </p:nvSpPr>
        <p:spPr>
          <a:xfrm>
            <a:off x="7682428" y="4215561"/>
            <a:ext cx="3525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88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6DBF979-953E-D945-AE38-294D89431559}"/>
              </a:ext>
            </a:extLst>
          </p:cNvPr>
          <p:cNvSpPr txBox="1"/>
          <p:nvPr/>
        </p:nvSpPr>
        <p:spPr>
          <a:xfrm>
            <a:off x="8306717" y="4215561"/>
            <a:ext cx="3525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99</a:t>
            </a:r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8C7C0D39-CEB6-814B-B8C8-8DAC2670D1FC}"/>
              </a:ext>
            </a:extLst>
          </p:cNvPr>
          <p:cNvGrpSpPr/>
          <p:nvPr/>
        </p:nvGrpSpPr>
        <p:grpSpPr>
          <a:xfrm>
            <a:off x="2823992" y="5499603"/>
            <a:ext cx="5706737" cy="676916"/>
            <a:chOff x="2823991" y="3528722"/>
            <a:chExt cx="5706737" cy="676916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CC5E5A67-6EDC-D740-8423-31A83F172008}"/>
                </a:ext>
              </a:extLst>
            </p:cNvPr>
            <p:cNvSpPr/>
            <p:nvPr/>
          </p:nvSpPr>
          <p:spPr>
            <a:xfrm>
              <a:off x="2864386" y="3752464"/>
              <a:ext cx="5618602" cy="187216"/>
            </a:xfrm>
            <a:prstGeom prst="rect">
              <a:avLst/>
            </a:prstGeom>
            <a:gradFill flip="none" rotWithShape="1">
              <a:gsLst>
                <a:gs pos="79000">
                  <a:schemeClr val="bg2">
                    <a:lumMod val="75000"/>
                  </a:schemeClr>
                </a:gs>
                <a:gs pos="17000">
                  <a:schemeClr val="bg2">
                    <a:lumMod val="75000"/>
                  </a:schemeClr>
                </a:gs>
                <a:gs pos="0">
                  <a:srgbClr val="FF0000">
                    <a:lumMod val="27000"/>
                    <a:lumOff val="73000"/>
                  </a:srgbClr>
                </a:gs>
                <a:gs pos="100000">
                  <a:schemeClr val="accent6">
                    <a:lumMod val="23000"/>
                    <a:lumOff val="77000"/>
                  </a:schemeClr>
                </a:gs>
              </a:gsLst>
              <a:path path="circle">
                <a:fillToRect l="100000" b="100000"/>
              </a:path>
              <a:tileRect t="-100000" r="-10000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9312F164-C766-664E-864C-10739F56CBF6}"/>
                </a:ext>
              </a:extLst>
            </p:cNvPr>
            <p:cNvSpPr txBox="1"/>
            <p:nvPr/>
          </p:nvSpPr>
          <p:spPr>
            <a:xfrm>
              <a:off x="5185272" y="3716021"/>
              <a:ext cx="3525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44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8035E91F-0769-2A43-8C7B-400FAE81E0C0}"/>
                </a:ext>
              </a:extLst>
            </p:cNvPr>
            <p:cNvSpPr txBox="1"/>
            <p:nvPr/>
          </p:nvSpPr>
          <p:spPr>
            <a:xfrm>
              <a:off x="5809561" y="3716021"/>
              <a:ext cx="3525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55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1DD6719F-1CBF-AE40-A021-4EB19FBECA63}"/>
                </a:ext>
              </a:extLst>
            </p:cNvPr>
            <p:cNvSpPr txBox="1"/>
            <p:nvPr/>
          </p:nvSpPr>
          <p:spPr>
            <a:xfrm>
              <a:off x="6433850" y="3716021"/>
              <a:ext cx="3525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66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5C5DC1F1-9B0D-034F-89A6-9DEBD1E94373}"/>
                </a:ext>
              </a:extLst>
            </p:cNvPr>
            <p:cNvSpPr txBox="1"/>
            <p:nvPr/>
          </p:nvSpPr>
          <p:spPr>
            <a:xfrm>
              <a:off x="7058139" y="3716021"/>
              <a:ext cx="3525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77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87AA7F6C-6F6C-B24F-BC54-7EEA09734809}"/>
                </a:ext>
              </a:extLst>
            </p:cNvPr>
            <p:cNvSpPr txBox="1"/>
            <p:nvPr/>
          </p:nvSpPr>
          <p:spPr>
            <a:xfrm>
              <a:off x="7682428" y="3716021"/>
              <a:ext cx="3525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88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522606B5-BEA9-FE4B-9E35-DCAFE8A2B378}"/>
                </a:ext>
              </a:extLst>
            </p:cNvPr>
            <p:cNvSpPr txBox="1"/>
            <p:nvPr/>
          </p:nvSpPr>
          <p:spPr>
            <a:xfrm>
              <a:off x="8178188" y="3713195"/>
              <a:ext cx="3525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99</a:t>
              </a:r>
            </a:p>
          </p:txBody>
        </p: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B2323BE-BE8A-FB4E-A4E7-06715B1CDF28}"/>
                </a:ext>
              </a:extLst>
            </p:cNvPr>
            <p:cNvCxnSpPr>
              <a:cxnSpLocks/>
            </p:cNvCxnSpPr>
            <p:nvPr/>
          </p:nvCxnSpPr>
          <p:spPr>
            <a:xfrm>
              <a:off x="2874166" y="3757354"/>
              <a:ext cx="0" cy="187216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76F0B3DE-48B1-134E-B20F-2BC8D918503F}"/>
                </a:ext>
              </a:extLst>
            </p:cNvPr>
            <p:cNvCxnSpPr>
              <a:cxnSpLocks/>
            </p:cNvCxnSpPr>
            <p:nvPr/>
          </p:nvCxnSpPr>
          <p:spPr>
            <a:xfrm>
              <a:off x="8482987" y="3757354"/>
              <a:ext cx="0" cy="187216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82D10880-9EE7-7D4F-9010-C4559FDDA2E7}"/>
                </a:ext>
              </a:extLst>
            </p:cNvPr>
            <p:cNvSpPr/>
            <p:nvPr/>
          </p:nvSpPr>
          <p:spPr>
            <a:xfrm>
              <a:off x="4726235" y="3545188"/>
              <a:ext cx="1872867" cy="15423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Superior Success</a:t>
              </a:r>
              <a:endParaRPr 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40B63BF5-94F4-6940-8B75-68DC85AB5494}"/>
                </a:ext>
              </a:extLst>
            </p:cNvPr>
            <p:cNvSpPr/>
            <p:nvPr/>
          </p:nvSpPr>
          <p:spPr>
            <a:xfrm>
              <a:off x="6599102" y="3545188"/>
              <a:ext cx="1872867" cy="15423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800" dirty="0">
                  <a:solidFill>
                    <a:prstClr val="black"/>
                  </a:solidFill>
                </a:rPr>
                <a:t>2x Superior Success</a:t>
              </a:r>
              <a:endParaRPr lang="en-US" sz="700" dirty="0">
                <a:solidFill>
                  <a:prstClr val="black"/>
                </a:solidFill>
              </a:endParaRP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EA29689A-9B59-6041-898C-4C4F087EAE7D}"/>
                </a:ext>
              </a:extLst>
            </p:cNvPr>
            <p:cNvSpPr/>
            <p:nvPr/>
          </p:nvSpPr>
          <p:spPr>
            <a:xfrm>
              <a:off x="2864386" y="4003626"/>
              <a:ext cx="1872867" cy="154236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800" dirty="0">
                  <a:solidFill>
                    <a:prstClr val="black"/>
                  </a:solidFill>
                </a:rPr>
                <a:t>2x Superior Failure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F353B1C1-D410-ED4B-A2C2-9AD539474832}"/>
                </a:ext>
              </a:extLst>
            </p:cNvPr>
            <p:cNvSpPr/>
            <p:nvPr/>
          </p:nvSpPr>
          <p:spPr>
            <a:xfrm>
              <a:off x="4737252" y="4003626"/>
              <a:ext cx="1872867" cy="15423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Superior Failure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3F434AEF-6427-2240-BB1F-CB1FCEBF8E1D}"/>
                </a:ext>
              </a:extLst>
            </p:cNvPr>
            <p:cNvSpPr/>
            <p:nvPr/>
          </p:nvSpPr>
          <p:spPr>
            <a:xfrm>
              <a:off x="3664945" y="3528722"/>
              <a:ext cx="1127232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800" dirty="0"/>
                <a:t>If roll was successful …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9CDB99FA-CE4B-D341-9724-91B9B26D8D94}"/>
                </a:ext>
              </a:extLst>
            </p:cNvPr>
            <p:cNvSpPr txBox="1"/>
            <p:nvPr/>
          </p:nvSpPr>
          <p:spPr>
            <a:xfrm>
              <a:off x="2823991" y="3713195"/>
              <a:ext cx="3525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00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95DB1CF8-1CDA-8F4B-BB48-4D530EAE5976}"/>
                </a:ext>
              </a:extLst>
            </p:cNvPr>
            <p:cNvSpPr txBox="1"/>
            <p:nvPr/>
          </p:nvSpPr>
          <p:spPr>
            <a:xfrm>
              <a:off x="3312405" y="3716021"/>
              <a:ext cx="3525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11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606B44AB-F691-744B-AC4B-C022F141DC59}"/>
                </a:ext>
              </a:extLst>
            </p:cNvPr>
            <p:cNvSpPr/>
            <p:nvPr/>
          </p:nvSpPr>
          <p:spPr>
            <a:xfrm>
              <a:off x="6542474" y="3990194"/>
              <a:ext cx="774572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800" dirty="0"/>
                <a:t>… if roll failed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4FD1AAA7-0611-B941-AA38-417532189DB8}"/>
                </a:ext>
              </a:extLst>
            </p:cNvPr>
            <p:cNvSpPr txBox="1"/>
            <p:nvPr/>
          </p:nvSpPr>
          <p:spPr>
            <a:xfrm>
              <a:off x="3936694" y="3716021"/>
              <a:ext cx="3525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22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A3C34D2-23DA-3748-80CA-5C447A947E17}"/>
                </a:ext>
              </a:extLst>
            </p:cNvPr>
            <p:cNvSpPr txBox="1"/>
            <p:nvPr/>
          </p:nvSpPr>
          <p:spPr>
            <a:xfrm>
              <a:off x="4560983" y="3716021"/>
              <a:ext cx="3525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33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08734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26FB69E-F371-9646-B410-036E958A46AD}"/>
              </a:ext>
            </a:extLst>
          </p:cNvPr>
          <p:cNvSpPr/>
          <p:nvPr/>
        </p:nvSpPr>
        <p:spPr>
          <a:xfrm>
            <a:off x="2842353" y="2973874"/>
            <a:ext cx="1597446" cy="2529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You have credentials.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218212E-1461-8746-AF83-447B35674862}"/>
              </a:ext>
            </a:extLst>
          </p:cNvPr>
          <p:cNvSpPr/>
          <p:nvPr/>
        </p:nvSpPr>
        <p:spPr>
          <a:xfrm>
            <a:off x="6202495" y="3308359"/>
            <a:ext cx="1597446" cy="59491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… you have </a:t>
            </a:r>
            <a:r>
              <a:rPr lang="en-US" sz="1100" b="1" dirty="0">
                <a:solidFill>
                  <a:schemeClr val="tx1"/>
                </a:solidFill>
              </a:rPr>
              <a:t>&gt;1h.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4DD6D9C-FADE-2341-864B-40151C5AE039}"/>
              </a:ext>
            </a:extLst>
          </p:cNvPr>
          <p:cNvSpPr/>
          <p:nvPr/>
        </p:nvSpPr>
        <p:spPr>
          <a:xfrm>
            <a:off x="7877057" y="3308359"/>
            <a:ext cx="1597446" cy="59491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… you have </a:t>
            </a:r>
            <a:r>
              <a:rPr lang="en-US" sz="1100" b="1" dirty="0">
                <a:solidFill>
                  <a:schemeClr val="tx1"/>
                </a:solidFill>
              </a:rPr>
              <a:t>1 turn.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4F56A7-8CA5-0449-8D37-9A778E38074C}"/>
              </a:ext>
            </a:extLst>
          </p:cNvPr>
          <p:cNvSpPr/>
          <p:nvPr/>
        </p:nvSpPr>
        <p:spPr>
          <a:xfrm>
            <a:off x="4527933" y="3308359"/>
            <a:ext cx="1597446" cy="59491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… you observe an authenticated user’s mesh traffic.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C380E25-AE06-DF45-B2C2-10C4F35C8A8D}"/>
              </a:ext>
            </a:extLst>
          </p:cNvPr>
          <p:cNvSpPr/>
          <p:nvPr/>
        </p:nvSpPr>
        <p:spPr>
          <a:xfrm>
            <a:off x="4527933" y="2973874"/>
            <a:ext cx="4946570" cy="2529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You don’t have credentials, but …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0E7C687-350D-F94A-832F-F291E57BAAE7}"/>
              </a:ext>
            </a:extLst>
          </p:cNvPr>
          <p:cNvSpPr/>
          <p:nvPr/>
        </p:nvSpPr>
        <p:spPr>
          <a:xfrm>
            <a:off x="4527933" y="4319306"/>
            <a:ext cx="4946570" cy="59491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Hacking Test</a:t>
            </a:r>
          </a:p>
          <a:p>
            <a:pPr algn="ctr"/>
            <a:r>
              <a:rPr lang="en-US" sz="1100" b="1" dirty="0">
                <a:solidFill>
                  <a:schemeClr val="tx1"/>
                </a:solidFill>
              </a:rPr>
              <a:t>Attacker Infosec  </a:t>
            </a:r>
            <a:r>
              <a:rPr lang="en-US" sz="1100" dirty="0">
                <a:solidFill>
                  <a:schemeClr val="tx1"/>
                </a:solidFill>
              </a:rPr>
              <a:t>vs. </a:t>
            </a:r>
            <a:r>
              <a:rPr lang="en-US" sz="1100" b="1" dirty="0">
                <a:solidFill>
                  <a:schemeClr val="tx1"/>
                </a:solidFill>
              </a:rPr>
              <a:t>Defender Firewall </a:t>
            </a:r>
            <a:r>
              <a:rPr lang="en-US" sz="1100" dirty="0">
                <a:solidFill>
                  <a:schemeClr val="tx1"/>
                </a:solidFill>
              </a:rPr>
              <a:t>(or </a:t>
            </a:r>
            <a:r>
              <a:rPr lang="en-US" sz="1100" b="1" dirty="0">
                <a:solidFill>
                  <a:schemeClr val="tx1"/>
                </a:solidFill>
              </a:rPr>
              <a:t>Infosec</a:t>
            </a:r>
            <a:r>
              <a:rPr lang="en-US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20A12ED-9E5C-D449-B6AF-0DB396FF60FC}"/>
              </a:ext>
            </a:extLst>
          </p:cNvPr>
          <p:cNvSpPr/>
          <p:nvPr/>
        </p:nvSpPr>
        <p:spPr>
          <a:xfrm>
            <a:off x="7877057" y="3984821"/>
            <a:ext cx="1597446" cy="25293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Attacker -30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8958AB-7979-B947-B0D4-000898902D59}"/>
              </a:ext>
            </a:extLst>
          </p:cNvPr>
          <p:cNvSpPr/>
          <p:nvPr/>
        </p:nvSpPr>
        <p:spPr>
          <a:xfrm>
            <a:off x="4527933" y="3984821"/>
            <a:ext cx="1597446" cy="25293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Attacker -30 if VPN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30F8FBF-F7D4-1346-8468-ED8E60497F20}"/>
              </a:ext>
            </a:extLst>
          </p:cNvPr>
          <p:cNvSpPr/>
          <p:nvPr/>
        </p:nvSpPr>
        <p:spPr>
          <a:xfrm>
            <a:off x="6202495" y="4995768"/>
            <a:ext cx="3272008" cy="2529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Get </a:t>
            </a:r>
            <a:r>
              <a:rPr lang="en-US" sz="1100" b="1" dirty="0">
                <a:solidFill>
                  <a:schemeClr val="tx1"/>
                </a:solidFill>
              </a:rPr>
              <a:t>user-level access </a:t>
            </a:r>
            <a:r>
              <a:rPr lang="en-US" sz="1100" dirty="0">
                <a:solidFill>
                  <a:schemeClr val="tx1"/>
                </a:solidFill>
              </a:rPr>
              <a:t>(</a:t>
            </a:r>
            <a:r>
              <a:rPr lang="en-US" sz="1100" b="1" dirty="0">
                <a:solidFill>
                  <a:schemeClr val="accent6">
                    <a:lumMod val="75000"/>
                  </a:schemeClr>
                </a:solidFill>
              </a:rPr>
              <a:t>Superior</a:t>
            </a:r>
            <a:r>
              <a:rPr lang="en-US" sz="1100" dirty="0">
                <a:solidFill>
                  <a:schemeClr val="tx1"/>
                </a:solidFill>
              </a:rPr>
              <a:t> 1x: </a:t>
            </a:r>
            <a:r>
              <a:rPr lang="en-US" sz="1100" b="1" dirty="0">
                <a:solidFill>
                  <a:schemeClr val="tx1"/>
                </a:solidFill>
              </a:rPr>
              <a:t>security</a:t>
            </a:r>
            <a:r>
              <a:rPr lang="en-US" sz="1100" dirty="0">
                <a:solidFill>
                  <a:schemeClr val="tx1"/>
                </a:solidFill>
              </a:rPr>
              <a:t>, 2x: </a:t>
            </a:r>
            <a:r>
              <a:rPr lang="en-US" sz="1100" b="1" dirty="0">
                <a:solidFill>
                  <a:schemeClr val="tx1"/>
                </a:solidFill>
              </a:rPr>
              <a:t>root</a:t>
            </a:r>
            <a:r>
              <a:rPr lang="en-US" sz="1100" dirty="0">
                <a:solidFill>
                  <a:schemeClr val="tx1"/>
                </a:solidFill>
              </a:rPr>
              <a:t>).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6E01590-8231-F747-B166-3ED08B921399}"/>
              </a:ext>
            </a:extLst>
          </p:cNvPr>
          <p:cNvSpPr/>
          <p:nvPr/>
        </p:nvSpPr>
        <p:spPr>
          <a:xfrm>
            <a:off x="6202495" y="5330253"/>
            <a:ext cx="1597446" cy="5949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Covert Status.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C29702-0760-934D-982F-CD80EAB6F5B9}"/>
              </a:ext>
            </a:extLst>
          </p:cNvPr>
          <p:cNvSpPr/>
          <p:nvPr/>
        </p:nvSpPr>
        <p:spPr>
          <a:xfrm>
            <a:off x="7877057" y="5330253"/>
            <a:ext cx="1597446" cy="5949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Spotted Status. </a:t>
            </a:r>
          </a:p>
          <a:p>
            <a:pPr algn="ctr"/>
            <a:r>
              <a:rPr lang="en-US" sz="1100" b="1" dirty="0">
                <a:solidFill>
                  <a:schemeClr val="tx1"/>
                </a:solidFill>
              </a:rPr>
              <a:t>Active Alert.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523ED11-7ABF-DF42-89FD-D4ED7C462674}"/>
              </a:ext>
            </a:extLst>
          </p:cNvPr>
          <p:cNvSpPr/>
          <p:nvPr/>
        </p:nvSpPr>
        <p:spPr>
          <a:xfrm>
            <a:off x="6202495" y="6006716"/>
            <a:ext cx="1597446" cy="59491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Hidden Status.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6F754A1-7E8F-364C-8E2E-5850E1F71E01}"/>
              </a:ext>
            </a:extLst>
          </p:cNvPr>
          <p:cNvSpPr/>
          <p:nvPr/>
        </p:nvSpPr>
        <p:spPr>
          <a:xfrm>
            <a:off x="7877057" y="6006716"/>
            <a:ext cx="1597446" cy="59491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Covert Status. </a:t>
            </a:r>
          </a:p>
          <a:p>
            <a:pPr algn="ctr"/>
            <a:r>
              <a:rPr lang="en-US" sz="1100" b="1" dirty="0">
                <a:solidFill>
                  <a:schemeClr val="tx1"/>
                </a:solidFill>
              </a:rPr>
              <a:t>Passive Alert.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8493034-36BA-2A49-BD0F-9EF3A8B87691}"/>
              </a:ext>
            </a:extLst>
          </p:cNvPr>
          <p:cNvSpPr txBox="1"/>
          <p:nvPr/>
        </p:nvSpPr>
        <p:spPr>
          <a:xfrm rot="16200000">
            <a:off x="9087942" y="5351822"/>
            <a:ext cx="1019321" cy="246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On Success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49A5498-55D5-0246-ACA1-D162F1067339}"/>
              </a:ext>
            </a:extLst>
          </p:cNvPr>
          <p:cNvSpPr txBox="1"/>
          <p:nvPr/>
        </p:nvSpPr>
        <p:spPr>
          <a:xfrm rot="16200000">
            <a:off x="9265316" y="6182852"/>
            <a:ext cx="6645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accent6">
                    <a:lumMod val="75000"/>
                  </a:schemeClr>
                </a:solidFill>
              </a:rPr>
              <a:t>Critical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3C02CE2-1D5E-CE40-87CB-42735B09EE0B}"/>
              </a:ext>
            </a:extLst>
          </p:cNvPr>
          <p:cNvSpPr/>
          <p:nvPr/>
        </p:nvSpPr>
        <p:spPr>
          <a:xfrm>
            <a:off x="6202495" y="6683178"/>
            <a:ext cx="1597446" cy="922685"/>
          </a:xfrm>
          <a:prstGeom prst="rect">
            <a:avLst/>
          </a:prstGeom>
          <a:pattFill prst="wdUp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Passive Alert.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(If Defender succeeds on roll regardless of overall outcome.)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888C9F9-0946-574A-9E67-78EBE32E3B62}"/>
              </a:ext>
            </a:extLst>
          </p:cNvPr>
          <p:cNvSpPr/>
          <p:nvPr/>
        </p:nvSpPr>
        <p:spPr>
          <a:xfrm>
            <a:off x="7877056" y="7010952"/>
            <a:ext cx="1597424" cy="59491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No Access.</a:t>
            </a:r>
          </a:p>
          <a:p>
            <a:pPr algn="ctr"/>
            <a:r>
              <a:rPr lang="en-US" sz="1100" b="1" dirty="0">
                <a:solidFill>
                  <a:schemeClr val="tx1"/>
                </a:solidFill>
              </a:rPr>
              <a:t>Passive Alert.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FDD8C71-1F17-E049-ABB1-BB3602DDE771}"/>
              </a:ext>
            </a:extLst>
          </p:cNvPr>
          <p:cNvSpPr/>
          <p:nvPr/>
        </p:nvSpPr>
        <p:spPr>
          <a:xfrm>
            <a:off x="2842353" y="5330253"/>
            <a:ext cx="1597446" cy="5949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Covert Status.</a:t>
            </a:r>
          </a:p>
          <a:p>
            <a:pPr algn="ctr"/>
            <a:r>
              <a:rPr lang="en-US" sz="1100" b="1" dirty="0">
                <a:solidFill>
                  <a:schemeClr val="tx1"/>
                </a:solidFill>
              </a:rPr>
              <a:t>No Alert.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83976CB-784A-6247-86E6-93B75052D61F}"/>
              </a:ext>
            </a:extLst>
          </p:cNvPr>
          <p:cNvCxnSpPr>
            <a:cxnSpLocks/>
            <a:stCxn id="4" idx="2"/>
            <a:endCxn id="30" idx="0"/>
          </p:cNvCxnSpPr>
          <p:nvPr/>
        </p:nvCxnSpPr>
        <p:spPr>
          <a:xfrm>
            <a:off x="3641076" y="3226806"/>
            <a:ext cx="0" cy="21034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16F932DA-FB0C-1D4C-B19E-A7A6DBF2DCD7}"/>
              </a:ext>
            </a:extLst>
          </p:cNvPr>
          <p:cNvSpPr txBox="1"/>
          <p:nvPr/>
        </p:nvSpPr>
        <p:spPr>
          <a:xfrm rot="16200000">
            <a:off x="9265294" y="7185276"/>
            <a:ext cx="6645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accent2">
                    <a:lumMod val="75000"/>
                  </a:schemeClr>
                </a:solidFill>
              </a:rPr>
              <a:t>Failure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1EC9EBA-5EA7-594F-B8E5-0BCD1553B006}"/>
              </a:ext>
            </a:extLst>
          </p:cNvPr>
          <p:cNvSpPr/>
          <p:nvPr/>
        </p:nvSpPr>
        <p:spPr>
          <a:xfrm>
            <a:off x="4527933" y="5330253"/>
            <a:ext cx="1597446" cy="5949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Can impersonate user.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Only one-way.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8E50AA1-14D6-7149-B427-1A0B63F6B7DE}"/>
              </a:ext>
            </a:extLst>
          </p:cNvPr>
          <p:cNvSpPr/>
          <p:nvPr/>
        </p:nvSpPr>
        <p:spPr>
          <a:xfrm>
            <a:off x="4527933" y="6340804"/>
            <a:ext cx="1597446" cy="594911"/>
          </a:xfrm>
          <a:prstGeom prst="rect">
            <a:avLst/>
          </a:prstGeom>
          <a:pattFill prst="wdUp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System aware of discrepancies.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2B42832-D1A7-3446-A44E-2A723D393C41}"/>
              </a:ext>
            </a:extLst>
          </p:cNvPr>
          <p:cNvSpPr/>
          <p:nvPr/>
        </p:nvSpPr>
        <p:spPr>
          <a:xfrm>
            <a:off x="4527955" y="7007133"/>
            <a:ext cx="1597424" cy="59491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System aware of tampering.</a:t>
            </a:r>
          </a:p>
        </p:txBody>
      </p:sp>
    </p:spTree>
    <p:extLst>
      <p:ext uri="{BB962C8B-B14F-4D97-AF65-F5344CB8AC3E}">
        <p14:creationId xmlns:p14="http://schemas.microsoft.com/office/powerpoint/2010/main" val="459914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5C6C4A7-D4CF-0448-A8FE-4FE14663D6DA}"/>
              </a:ext>
            </a:extLst>
          </p:cNvPr>
          <p:cNvSpPr/>
          <p:nvPr/>
        </p:nvSpPr>
        <p:spPr>
          <a:xfrm>
            <a:off x="2098432" y="4362388"/>
            <a:ext cx="2215662" cy="69166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Hidden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</a:rPr>
              <a:t>System unaware. No Logs. </a:t>
            </a:r>
            <a:br>
              <a:rPr lang="en-US" sz="1050" dirty="0">
                <a:solidFill>
                  <a:schemeClr val="tx1"/>
                </a:solidFill>
              </a:rPr>
            </a:br>
            <a:r>
              <a:rPr lang="en-US" sz="1050" dirty="0">
                <a:solidFill>
                  <a:schemeClr val="tx1"/>
                </a:solidFill>
              </a:rPr>
              <a:t>+10 to subvert.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3357C88-80AD-F54A-AE16-0D58B0C209C5}"/>
              </a:ext>
            </a:extLst>
          </p:cNvPr>
          <p:cNvSpPr/>
          <p:nvPr/>
        </p:nvSpPr>
        <p:spPr>
          <a:xfrm>
            <a:off x="4419601" y="4708219"/>
            <a:ext cx="2215662" cy="69166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Covert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</a:rPr>
              <a:t>System aware. </a:t>
            </a:r>
            <a:br>
              <a:rPr lang="en-US" sz="1050" dirty="0">
                <a:solidFill>
                  <a:schemeClr val="tx1"/>
                </a:solidFill>
              </a:rPr>
            </a:br>
            <a:r>
              <a:rPr lang="en-US" sz="1050" dirty="0">
                <a:solidFill>
                  <a:schemeClr val="tx1"/>
                </a:solidFill>
              </a:rPr>
              <a:t>Does not consider threat.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8A039D8-800D-7D47-AF17-DC492AD9F111}"/>
              </a:ext>
            </a:extLst>
          </p:cNvPr>
          <p:cNvSpPr/>
          <p:nvPr/>
        </p:nvSpPr>
        <p:spPr>
          <a:xfrm>
            <a:off x="6740770" y="5054050"/>
            <a:ext cx="2215662" cy="6916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Spotted</a:t>
            </a:r>
          </a:p>
          <a:p>
            <a:pPr lvl="0" algn="ctr"/>
            <a:r>
              <a:rPr lang="en-US" sz="1050" dirty="0">
                <a:solidFill>
                  <a:schemeClr val="tx1"/>
                </a:solidFill>
              </a:rPr>
              <a:t>System considers threat. </a:t>
            </a:r>
            <a:br>
              <a:rPr lang="en-US" sz="1050" dirty="0">
                <a:solidFill>
                  <a:schemeClr val="tx1"/>
                </a:solidFill>
              </a:rPr>
            </a:br>
            <a:r>
              <a:rPr lang="en-US" sz="1050" dirty="0">
                <a:solidFill>
                  <a:schemeClr val="tx1"/>
                </a:solidFill>
              </a:rPr>
              <a:t>Launches CM. </a:t>
            </a:r>
            <a:r>
              <a:rPr lang="en-US" sz="1050" b="1" dirty="0">
                <a:solidFill>
                  <a:schemeClr val="tx1"/>
                </a:solidFill>
              </a:rPr>
              <a:t>Active alert</a:t>
            </a:r>
            <a:r>
              <a:rPr lang="en-US" sz="1050" dirty="0">
                <a:solidFill>
                  <a:schemeClr val="tx1"/>
                </a:solidFill>
              </a:rPr>
              <a:t>.</a:t>
            </a:r>
          </a:p>
        </p:txBody>
      </p: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2CC234C7-CC89-4D47-8030-73644032E09D}"/>
              </a:ext>
            </a:extLst>
          </p:cNvPr>
          <p:cNvCxnSpPr>
            <a:cxnSpLocks/>
          </p:cNvCxnSpPr>
          <p:nvPr/>
        </p:nvCxnSpPr>
        <p:spPr>
          <a:xfrm rot="16200000" flipV="1">
            <a:off x="3830518" y="3321232"/>
            <a:ext cx="345831" cy="2321169"/>
          </a:xfrm>
          <a:prstGeom prst="bentConnector3">
            <a:avLst>
              <a:gd name="adj1" fmla="val 14915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20AAA50D-DE2F-0746-9546-32C586DF8E59}"/>
              </a:ext>
            </a:extLst>
          </p:cNvPr>
          <p:cNvCxnSpPr>
            <a:cxnSpLocks/>
          </p:cNvCxnSpPr>
          <p:nvPr/>
        </p:nvCxnSpPr>
        <p:spPr>
          <a:xfrm rot="16200000" flipV="1">
            <a:off x="6855070" y="3667063"/>
            <a:ext cx="345831" cy="2321169"/>
          </a:xfrm>
          <a:prstGeom prst="bentConnector3">
            <a:avLst>
              <a:gd name="adj1" fmla="val 15254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974FE154-82BA-C64E-870F-3CB6A0327DC5}"/>
              </a:ext>
            </a:extLst>
          </p:cNvPr>
          <p:cNvSpPr txBox="1"/>
          <p:nvPr/>
        </p:nvSpPr>
        <p:spPr>
          <a:xfrm>
            <a:off x="5164018" y="3585580"/>
            <a:ext cx="418513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Upgrading Status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Complex </a:t>
            </a:r>
            <a:r>
              <a:rPr lang="en-US" sz="1200" b="1" dirty="0"/>
              <a:t>Hacking </a:t>
            </a:r>
            <a:r>
              <a:rPr lang="en-US" sz="1200" dirty="0"/>
              <a:t>action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Superior success upgrades 2x steps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Does not erase previous logs, but harder to locate attacker.</a:t>
            </a:r>
          </a:p>
          <a:p>
            <a:endParaRPr lang="en-US" sz="12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D5FC2DB-0EF5-464E-907E-A93D64BA51C3}"/>
              </a:ext>
            </a:extLst>
          </p:cNvPr>
          <p:cNvSpPr txBox="1"/>
          <p:nvPr/>
        </p:nvSpPr>
        <p:spPr>
          <a:xfrm>
            <a:off x="2376856" y="6091543"/>
            <a:ext cx="65795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Downgrading Status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/>
              <a:t>Critical failure </a:t>
            </a:r>
            <a:r>
              <a:rPr lang="en-US" sz="1200" dirty="0"/>
              <a:t>during any </a:t>
            </a:r>
            <a:r>
              <a:rPr lang="en-US" sz="1200" b="1" dirty="0"/>
              <a:t>Infosec </a:t>
            </a:r>
            <a:r>
              <a:rPr lang="en-US" sz="1200" dirty="0"/>
              <a:t>causes </a:t>
            </a:r>
            <a:r>
              <a:rPr lang="en-US" sz="1200" b="1" dirty="0"/>
              <a:t>Spotted</a:t>
            </a:r>
            <a:r>
              <a:rPr lang="en-US" sz="120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/>
              <a:t>Zero In </a:t>
            </a:r>
            <a:r>
              <a:rPr lang="en-US" sz="1200" dirty="0"/>
              <a:t>(Infosec vs. Infosec) by system defender (-30 if attacker hidden). If successful causes </a:t>
            </a:r>
            <a:r>
              <a:rPr lang="en-US" sz="1200" b="1" dirty="0"/>
              <a:t>Spotted</a:t>
            </a:r>
            <a:r>
              <a:rPr lang="en-US" sz="1200" dirty="0"/>
              <a:t>.</a:t>
            </a:r>
          </a:p>
        </p:txBody>
      </p:sp>
      <p:cxnSp>
        <p:nvCxnSpPr>
          <p:cNvPr id="40" name="Elbow Connector 39">
            <a:extLst>
              <a:ext uri="{FF2B5EF4-FFF2-40B4-BE49-F238E27FC236}">
                <a16:creationId xmlns:a16="http://schemas.microsoft.com/office/drawing/2014/main" id="{C3D110FD-A39C-084E-AE4B-AE8E82376328}"/>
              </a:ext>
            </a:extLst>
          </p:cNvPr>
          <p:cNvCxnSpPr>
            <a:cxnSpLocks/>
            <a:stCxn id="4" idx="2"/>
            <a:endCxn id="6" idx="2"/>
          </p:cNvCxnSpPr>
          <p:nvPr/>
        </p:nvCxnSpPr>
        <p:spPr>
          <a:xfrm rot="16200000" flipH="1">
            <a:off x="5181601" y="3078712"/>
            <a:ext cx="691662" cy="4642338"/>
          </a:xfrm>
          <a:prstGeom prst="bentConnector3">
            <a:avLst>
              <a:gd name="adj1" fmla="val 13474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>
            <a:extLst>
              <a:ext uri="{FF2B5EF4-FFF2-40B4-BE49-F238E27FC236}">
                <a16:creationId xmlns:a16="http://schemas.microsoft.com/office/drawing/2014/main" id="{1DECA2D4-DF15-284A-8B95-C4C75A7BDA98}"/>
              </a:ext>
            </a:extLst>
          </p:cNvPr>
          <p:cNvCxnSpPr>
            <a:cxnSpLocks/>
          </p:cNvCxnSpPr>
          <p:nvPr/>
        </p:nvCxnSpPr>
        <p:spPr>
          <a:xfrm rot="16200000" flipH="1">
            <a:off x="6433041" y="4423935"/>
            <a:ext cx="345831" cy="2321169"/>
          </a:xfrm>
          <a:prstGeom prst="bentConnector3">
            <a:avLst>
              <a:gd name="adj1" fmla="val 14915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1377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5FC63A5B-D36C-2442-88FD-AD9B79E8AA32}"/>
              </a:ext>
            </a:extLst>
          </p:cNvPr>
          <p:cNvSpPr/>
          <p:nvPr/>
        </p:nvSpPr>
        <p:spPr>
          <a:xfrm>
            <a:off x="5705422" y="1948613"/>
            <a:ext cx="2375629" cy="61630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Ranged sleight used in ...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Touch (+20), 2m (+10), 10m (±0), 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12m (-10), 14m(-20), …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BEACA8D-C52E-204D-B136-235C8148CA16}"/>
              </a:ext>
            </a:extLst>
          </p:cNvPr>
          <p:cNvSpPr/>
          <p:nvPr/>
        </p:nvSpPr>
        <p:spPr>
          <a:xfrm>
            <a:off x="772683" y="390261"/>
            <a:ext cx="2375629" cy="381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Psi Chi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97748EE-89CA-834F-8943-EDCCC65D5372}"/>
              </a:ext>
            </a:extLst>
          </p:cNvPr>
          <p:cNvSpPr/>
          <p:nvPr/>
        </p:nvSpPr>
        <p:spPr>
          <a:xfrm>
            <a:off x="3239050" y="390262"/>
            <a:ext cx="4841998" cy="381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Psi Gamma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D7EA9DA-EBE9-E34C-B0A0-2FB32B5A0227}"/>
              </a:ext>
            </a:extLst>
          </p:cNvPr>
          <p:cNvSpPr/>
          <p:nvPr/>
        </p:nvSpPr>
        <p:spPr>
          <a:xfrm>
            <a:off x="3239053" y="880029"/>
            <a:ext cx="2375629" cy="24692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Simple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5044166-AC98-5445-9A00-0E0CE5B5F939}"/>
              </a:ext>
            </a:extLst>
          </p:cNvPr>
          <p:cNvSpPr/>
          <p:nvPr/>
        </p:nvSpPr>
        <p:spPr>
          <a:xfrm>
            <a:off x="5705422" y="880029"/>
            <a:ext cx="2375629" cy="24692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Opposed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8347CAC-F8B3-7849-8709-3B678EE85F94}"/>
              </a:ext>
            </a:extLst>
          </p:cNvPr>
          <p:cNvSpPr/>
          <p:nvPr/>
        </p:nvSpPr>
        <p:spPr>
          <a:xfrm>
            <a:off x="5705421" y="2667598"/>
            <a:ext cx="2375629" cy="61630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Target Type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Pods / </a:t>
            </a:r>
            <a:r>
              <a:rPr lang="en-US" sz="1100" dirty="0" err="1">
                <a:solidFill>
                  <a:schemeClr val="tx1"/>
                </a:solidFill>
              </a:rPr>
              <a:t>Cyberbrains</a:t>
            </a:r>
            <a:r>
              <a:rPr lang="en-US" sz="1100" dirty="0">
                <a:solidFill>
                  <a:schemeClr val="tx1"/>
                </a:solidFill>
              </a:rPr>
              <a:t> (-30)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Non-Human (up to -30 or impossible)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C766F67-F7A9-3D4D-A7BB-640C543E2F32}"/>
              </a:ext>
            </a:extLst>
          </p:cNvPr>
          <p:cNvSpPr/>
          <p:nvPr/>
        </p:nvSpPr>
        <p:spPr>
          <a:xfrm>
            <a:off x="3239053" y="3386583"/>
            <a:ext cx="4841997" cy="38257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Psi Test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D2C30AD-2A6F-8C4D-9839-5F925EC1A25F}"/>
              </a:ext>
            </a:extLst>
          </p:cNvPr>
          <p:cNvSpPr/>
          <p:nvPr/>
        </p:nvSpPr>
        <p:spPr>
          <a:xfrm>
            <a:off x="5705421" y="3871838"/>
            <a:ext cx="2375629" cy="24692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Target Full Defense (+30)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93F7FA9-B6EA-034E-88BD-65FB0D1BBE03}"/>
              </a:ext>
            </a:extLst>
          </p:cNvPr>
          <p:cNvSpPr/>
          <p:nvPr/>
        </p:nvSpPr>
        <p:spPr>
          <a:xfrm>
            <a:off x="3239052" y="4221437"/>
            <a:ext cx="4841998" cy="2440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Success:</a:t>
            </a:r>
            <a:r>
              <a:rPr lang="en-US" sz="1100" dirty="0">
                <a:solidFill>
                  <a:schemeClr val="tx1"/>
                </a:solidFill>
              </a:rPr>
              <a:t> Effects takes place.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E9C96AB-FE8F-3F49-A275-17E21233A059}"/>
              </a:ext>
            </a:extLst>
          </p:cNvPr>
          <p:cNvSpPr/>
          <p:nvPr/>
        </p:nvSpPr>
        <p:spPr>
          <a:xfrm>
            <a:off x="3239053" y="4568182"/>
            <a:ext cx="4841997" cy="24406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Critical Success: </a:t>
            </a:r>
            <a:r>
              <a:rPr lang="en-US" sz="1100" dirty="0">
                <a:solidFill>
                  <a:schemeClr val="tx1"/>
                </a:solidFill>
              </a:rPr>
              <a:t>Double Potency.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35B84E24-B6C1-1E47-BED6-9ED79A23A946}"/>
              </a:ext>
            </a:extLst>
          </p:cNvPr>
          <p:cNvSpPr/>
          <p:nvPr/>
        </p:nvSpPr>
        <p:spPr>
          <a:xfrm>
            <a:off x="3239052" y="4914927"/>
            <a:ext cx="4841997" cy="24406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Critical Failure: 1D6 DV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E0232BCD-D7C3-DF40-A9A5-355E34FC941D}"/>
              </a:ext>
            </a:extLst>
          </p:cNvPr>
          <p:cNvSpPr/>
          <p:nvPr/>
        </p:nvSpPr>
        <p:spPr>
          <a:xfrm>
            <a:off x="5705420" y="5261672"/>
            <a:ext cx="2376000" cy="248400"/>
          </a:xfrm>
          <a:prstGeom prst="rect">
            <a:avLst/>
          </a:prstGeom>
          <a:pattFill prst="wdUpDiag">
            <a:fgClr>
              <a:schemeClr val="accent2">
                <a:lumMod val="60000"/>
                <a:lumOff val="40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Defender Critical Success</a:t>
            </a:r>
            <a:r>
              <a:rPr lang="en-US" sz="1100" dirty="0">
                <a:solidFill>
                  <a:schemeClr val="tx1"/>
                </a:solidFill>
              </a:rPr>
              <a:t>: Lock Out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2BAF5EF5-8A19-DB43-AE82-3AF786FDD527}"/>
              </a:ext>
            </a:extLst>
          </p:cNvPr>
          <p:cNvSpPr/>
          <p:nvPr/>
        </p:nvSpPr>
        <p:spPr>
          <a:xfrm>
            <a:off x="5705420" y="5612754"/>
            <a:ext cx="2376000" cy="594911"/>
          </a:xfrm>
          <a:prstGeom prst="rect">
            <a:avLst/>
          </a:prstGeom>
          <a:pattFill prst="wdUp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Defender success regardless of outcome</a:t>
            </a:r>
            <a:r>
              <a:rPr lang="en-US" sz="1100" dirty="0">
                <a:solidFill>
                  <a:schemeClr val="tx1"/>
                </a:solidFill>
              </a:rPr>
              <a:t>: Aware of </a:t>
            </a:r>
            <a:r>
              <a:rPr lang="en-US" sz="1100" i="1" dirty="0">
                <a:solidFill>
                  <a:schemeClr val="tx1"/>
                </a:solidFill>
              </a:rPr>
              <a:t>something. 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E9D76EA5-F54A-DA40-A8B4-93D23746F17D}"/>
              </a:ext>
            </a:extLst>
          </p:cNvPr>
          <p:cNvSpPr/>
          <p:nvPr/>
        </p:nvSpPr>
        <p:spPr>
          <a:xfrm>
            <a:off x="3239051" y="6352899"/>
            <a:ext cx="4841997" cy="38257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Infection Test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A33EDE10-0136-1C41-87C7-A6774615CC51}"/>
              </a:ext>
            </a:extLst>
          </p:cNvPr>
          <p:cNvSpPr/>
          <p:nvPr/>
        </p:nvSpPr>
        <p:spPr>
          <a:xfrm>
            <a:off x="772685" y="6352899"/>
            <a:ext cx="2375629" cy="382577"/>
          </a:xfrm>
          <a:prstGeom prst="rect">
            <a:avLst/>
          </a:prstGeom>
          <a:pattFill prst="wd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Infection Test</a:t>
            </a:r>
            <a:r>
              <a:rPr lang="en-US" sz="1600" dirty="0">
                <a:solidFill>
                  <a:schemeClr val="tx1"/>
                </a:solidFill>
              </a:rPr>
              <a:t> (if pushed)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A08F117B-F3C0-1C49-B2F4-7D3FAE46CB9A}"/>
              </a:ext>
            </a:extLst>
          </p:cNvPr>
          <p:cNvCxnSpPr>
            <a:cxnSpLocks/>
          </p:cNvCxnSpPr>
          <p:nvPr/>
        </p:nvCxnSpPr>
        <p:spPr>
          <a:xfrm>
            <a:off x="4426867" y="5150978"/>
            <a:ext cx="0" cy="12019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24E58AEE-0FC0-D449-8DE5-FB0129514277}"/>
              </a:ext>
            </a:extLst>
          </p:cNvPr>
          <p:cNvCxnSpPr>
            <a:cxnSpLocks/>
          </p:cNvCxnSpPr>
          <p:nvPr/>
        </p:nvCxnSpPr>
        <p:spPr>
          <a:xfrm>
            <a:off x="4420631" y="3745108"/>
            <a:ext cx="0" cy="4602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0FC8E331-DD4A-6549-B397-0624E8185DD0}"/>
              </a:ext>
            </a:extLst>
          </p:cNvPr>
          <p:cNvSpPr/>
          <p:nvPr/>
        </p:nvSpPr>
        <p:spPr>
          <a:xfrm>
            <a:off x="772682" y="1229302"/>
            <a:ext cx="2375629" cy="61630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Infection Rating 33+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“Increased Effect” push auto applied.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67374649-834C-E847-B3CE-B533A970F190}"/>
              </a:ext>
            </a:extLst>
          </p:cNvPr>
          <p:cNvSpPr/>
          <p:nvPr/>
        </p:nvSpPr>
        <p:spPr>
          <a:xfrm>
            <a:off x="3239050" y="1229302"/>
            <a:ext cx="4848604" cy="61630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Infection Rating 66+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One free push effect applied (same each time).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A4F20798-08EE-C14C-A1CA-E3A35051FAB4}"/>
              </a:ext>
            </a:extLst>
          </p:cNvPr>
          <p:cNvCxnSpPr>
            <a:cxnSpLocks/>
          </p:cNvCxnSpPr>
          <p:nvPr/>
        </p:nvCxnSpPr>
        <p:spPr>
          <a:xfrm>
            <a:off x="4389798" y="1845609"/>
            <a:ext cx="0" cy="15409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6369AC77-D286-F64B-9AEC-CCAE42522170}"/>
              </a:ext>
            </a:extLst>
          </p:cNvPr>
          <p:cNvCxnSpPr>
            <a:cxnSpLocks/>
            <a:stCxn id="63" idx="2"/>
            <a:endCxn id="59" idx="0"/>
          </p:cNvCxnSpPr>
          <p:nvPr/>
        </p:nvCxnSpPr>
        <p:spPr>
          <a:xfrm>
            <a:off x="1960497" y="1845609"/>
            <a:ext cx="3" cy="45072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22FE9D84-08DD-3E42-BBF2-E11A3DDC23BE}"/>
              </a:ext>
            </a:extLst>
          </p:cNvPr>
          <p:cNvCxnSpPr>
            <a:cxnSpLocks/>
            <a:stCxn id="15" idx="2"/>
            <a:endCxn id="63" idx="0"/>
          </p:cNvCxnSpPr>
          <p:nvPr/>
        </p:nvCxnSpPr>
        <p:spPr>
          <a:xfrm flipH="1">
            <a:off x="1960497" y="771861"/>
            <a:ext cx="1" cy="4574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1107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D8BBE71F-5B09-9A41-9F00-9260818688C5}"/>
              </a:ext>
            </a:extLst>
          </p:cNvPr>
          <p:cNvSpPr/>
          <p:nvPr/>
        </p:nvSpPr>
        <p:spPr>
          <a:xfrm>
            <a:off x="5419598" y="2587706"/>
            <a:ext cx="2556000" cy="109875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Infection Test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(The ‘virus’ rolls, not the character)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D852AD3-DBB6-814B-8E98-695037AB4800}"/>
              </a:ext>
            </a:extLst>
          </p:cNvPr>
          <p:cNvSpPr/>
          <p:nvPr/>
        </p:nvSpPr>
        <p:spPr>
          <a:xfrm>
            <a:off x="2692947" y="1852198"/>
            <a:ext cx="5282649" cy="61630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Raise Infection Rating </a:t>
            </a:r>
            <a:r>
              <a:rPr lang="en-US" sz="1400" dirty="0">
                <a:solidFill>
                  <a:schemeClr val="tx1"/>
                </a:solidFill>
              </a:rPr>
              <a:t>(IR) by 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Sleight’s </a:t>
            </a:r>
            <a:r>
              <a:rPr lang="en-US" sz="1400" b="1" dirty="0">
                <a:solidFill>
                  <a:schemeClr val="tx1"/>
                </a:solidFill>
              </a:rPr>
              <a:t>Infection Modifier </a:t>
            </a:r>
            <a:r>
              <a:rPr lang="en-US" sz="1400" dirty="0">
                <a:solidFill>
                  <a:schemeClr val="tx1"/>
                </a:solidFill>
              </a:rPr>
              <a:t>(IM)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5B1A238-8278-BD46-9AA3-98F8B1D83E97}"/>
              </a:ext>
            </a:extLst>
          </p:cNvPr>
          <p:cNvSpPr/>
          <p:nvPr/>
        </p:nvSpPr>
        <p:spPr>
          <a:xfrm>
            <a:off x="2692949" y="2587708"/>
            <a:ext cx="2556000" cy="109875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680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b="1" dirty="0">
              <a:solidFill>
                <a:schemeClr val="tx1"/>
              </a:solidFill>
            </a:endParaRPr>
          </a:p>
          <a:p>
            <a:pPr algn="ctr"/>
            <a:r>
              <a:rPr lang="en-US" sz="1400" b="1" dirty="0">
                <a:solidFill>
                  <a:schemeClr val="tx1"/>
                </a:solidFill>
              </a:rPr>
              <a:t>Spending Moxie</a:t>
            </a:r>
          </a:p>
          <a:p>
            <a:r>
              <a:rPr lang="en-US" sz="1050" b="1" dirty="0">
                <a:solidFill>
                  <a:schemeClr val="tx1"/>
                </a:solidFill>
              </a:rPr>
              <a:t>1x:</a:t>
            </a:r>
            <a:r>
              <a:rPr lang="en-US" sz="1050" dirty="0">
                <a:solidFill>
                  <a:schemeClr val="tx1"/>
                </a:solidFill>
              </a:rPr>
              <a:t> Avoid test if not pushed.</a:t>
            </a:r>
          </a:p>
          <a:p>
            <a:r>
              <a:rPr lang="en-US" sz="1050" b="1" dirty="0">
                <a:solidFill>
                  <a:schemeClr val="tx1"/>
                </a:solidFill>
              </a:rPr>
              <a:t>1x</a:t>
            </a:r>
            <a:r>
              <a:rPr lang="en-US" sz="1050" dirty="0">
                <a:solidFill>
                  <a:schemeClr val="tx1"/>
                </a:solidFill>
              </a:rPr>
              <a:t>: Avoid DV if pushed. </a:t>
            </a:r>
          </a:p>
          <a:p>
            <a:r>
              <a:rPr lang="en-US" sz="1050" b="1" dirty="0">
                <a:solidFill>
                  <a:schemeClr val="tx1"/>
                </a:solidFill>
              </a:rPr>
              <a:t>2x: </a:t>
            </a:r>
            <a:r>
              <a:rPr lang="en-US" sz="1050" dirty="0">
                <a:solidFill>
                  <a:schemeClr val="tx1"/>
                </a:solidFill>
              </a:rPr>
              <a:t>Avoid test and DV if pushed</a:t>
            </a:r>
          </a:p>
          <a:p>
            <a:pPr algn="ctr"/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43988BF-8B8F-B14C-A8F2-BA661E64FA20}"/>
              </a:ext>
            </a:extLst>
          </p:cNvPr>
          <p:cNvSpPr/>
          <p:nvPr/>
        </p:nvSpPr>
        <p:spPr>
          <a:xfrm>
            <a:off x="2692947" y="1113867"/>
            <a:ext cx="5282649" cy="616307"/>
          </a:xfrm>
          <a:prstGeom prst="rect">
            <a:avLst/>
          </a:prstGeom>
          <a:pattFill prst="wdUp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If pushed Psi Chi</a:t>
            </a:r>
            <a:r>
              <a:rPr lang="en-US" sz="1400" dirty="0">
                <a:solidFill>
                  <a:schemeClr val="tx1"/>
                </a:solidFill>
              </a:rPr>
              <a:t>: IM + 5 and 1D6 DV</a:t>
            </a:r>
          </a:p>
          <a:p>
            <a:pPr algn="ctr"/>
            <a:r>
              <a:rPr lang="en-US" sz="1400" b="1" dirty="0">
                <a:solidFill>
                  <a:schemeClr val="tx1"/>
                </a:solidFill>
              </a:rPr>
              <a:t>If pushed Psi Gamma</a:t>
            </a:r>
            <a:r>
              <a:rPr lang="en-US" sz="1400" dirty="0">
                <a:solidFill>
                  <a:schemeClr val="tx1"/>
                </a:solidFill>
              </a:rPr>
              <a:t>: IM x 2 and 1D6 DV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2189F9F-7B86-7342-ACAD-2BF7B6FAF9FC}"/>
              </a:ext>
            </a:extLst>
          </p:cNvPr>
          <p:cNvSpPr/>
          <p:nvPr/>
        </p:nvSpPr>
        <p:spPr>
          <a:xfrm>
            <a:off x="5419596" y="4839836"/>
            <a:ext cx="2556000" cy="5949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Success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Roll D6 (1+ per </a:t>
            </a:r>
            <a:r>
              <a:rPr lang="en-US" sz="1100" b="1" dirty="0">
                <a:solidFill>
                  <a:schemeClr val="tx1"/>
                </a:solidFill>
              </a:rPr>
              <a:t>superior</a:t>
            </a:r>
            <a:r>
              <a:rPr lang="en-US" sz="1100" dirty="0">
                <a:solidFill>
                  <a:schemeClr val="tx1"/>
                </a:solidFill>
              </a:rPr>
              <a:t>), </a:t>
            </a:r>
          </a:p>
          <a:p>
            <a:pPr algn="ctr"/>
            <a:r>
              <a:rPr lang="en-US" sz="1100" b="1" dirty="0">
                <a:solidFill>
                  <a:schemeClr val="tx1"/>
                </a:solidFill>
              </a:rPr>
              <a:t>consult strain table</a:t>
            </a:r>
            <a:r>
              <a:rPr lang="en-US" sz="11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7BD6F5A-5E41-6E45-A49A-5AB3011EF1EF}"/>
              </a:ext>
            </a:extLst>
          </p:cNvPr>
          <p:cNvSpPr/>
          <p:nvPr/>
        </p:nvSpPr>
        <p:spPr>
          <a:xfrm>
            <a:off x="2692949" y="4839836"/>
            <a:ext cx="2556000" cy="59491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Critical Success</a:t>
            </a:r>
          </a:p>
          <a:p>
            <a:pPr algn="ctr"/>
            <a:r>
              <a:rPr lang="en-US" sz="1100" b="1" dirty="0">
                <a:solidFill>
                  <a:schemeClr val="tx1"/>
                </a:solidFill>
              </a:rPr>
              <a:t>Checkout</a:t>
            </a:r>
            <a:r>
              <a:rPr lang="en-US" sz="1100" dirty="0">
                <a:solidFill>
                  <a:schemeClr val="tx1"/>
                </a:solidFill>
              </a:rPr>
              <a:t> (takes over in sleep) or </a:t>
            </a:r>
          </a:p>
          <a:p>
            <a:pPr algn="ctr"/>
            <a:r>
              <a:rPr lang="en-US" sz="1100" b="1" dirty="0">
                <a:solidFill>
                  <a:schemeClr val="tx1"/>
                </a:solidFill>
              </a:rPr>
              <a:t>Interference</a:t>
            </a:r>
            <a:r>
              <a:rPr lang="en-US" sz="1100" dirty="0">
                <a:solidFill>
                  <a:schemeClr val="tx1"/>
                </a:solidFill>
              </a:rPr>
              <a:t> (critical failure in future).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292E18AE-B73A-E345-80E4-A332D325729F}"/>
              </a:ext>
            </a:extLst>
          </p:cNvPr>
          <p:cNvSpPr/>
          <p:nvPr/>
        </p:nvSpPr>
        <p:spPr>
          <a:xfrm>
            <a:off x="2692948" y="4421971"/>
            <a:ext cx="5282648" cy="32918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Failure: </a:t>
            </a:r>
            <a:r>
              <a:rPr lang="en-US" sz="1400" dirty="0">
                <a:solidFill>
                  <a:schemeClr val="tx1"/>
                </a:solidFill>
              </a:rPr>
              <a:t>Nothing else happens.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18F6566-7ED5-5B49-8AA8-9C2783320564}"/>
              </a:ext>
            </a:extLst>
          </p:cNvPr>
          <p:cNvSpPr/>
          <p:nvPr/>
        </p:nvSpPr>
        <p:spPr>
          <a:xfrm>
            <a:off x="2692948" y="4015650"/>
            <a:ext cx="5282649" cy="32918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Critical Failure: </a:t>
            </a:r>
            <a:r>
              <a:rPr lang="en-US" sz="1400" dirty="0">
                <a:solidFill>
                  <a:schemeClr val="tx1"/>
                </a:solidFill>
              </a:rPr>
              <a:t>Virus loses grip until next recharge.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FD0C70D-FAF0-8B48-B1AD-1BB640F5580F}"/>
              </a:ext>
            </a:extLst>
          </p:cNvPr>
          <p:cNvCxnSpPr>
            <a:cxnSpLocks/>
          </p:cNvCxnSpPr>
          <p:nvPr/>
        </p:nvCxnSpPr>
        <p:spPr>
          <a:xfrm flipH="1">
            <a:off x="3505200" y="3686463"/>
            <a:ext cx="2222500" cy="3291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B45EE48B-470F-DC48-8E96-FF6CA2740208}"/>
              </a:ext>
            </a:extLst>
          </p:cNvPr>
          <p:cNvCxnSpPr>
            <a:cxnSpLocks/>
          </p:cNvCxnSpPr>
          <p:nvPr/>
        </p:nvCxnSpPr>
        <p:spPr>
          <a:xfrm flipH="1" flipV="1">
            <a:off x="7543800" y="3686463"/>
            <a:ext cx="266700" cy="3291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86353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1859</TotalTime>
  <Words>483</Words>
  <Application>Microsoft Macintosh PowerPoint</Application>
  <PresentationFormat>Custom</PresentationFormat>
  <Paragraphs>110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Ralf Biedert</dc:creator>
  <cp:lastModifiedBy>Ralf Biedert</cp:lastModifiedBy>
  <cp:revision>167</cp:revision>
  <cp:lastPrinted>2017-10-21T17:35:07Z</cp:lastPrinted>
  <dcterms:created xsi:type="dcterms:W3CDTF">2017-10-21T17:17:43Z</dcterms:created>
  <dcterms:modified xsi:type="dcterms:W3CDTF">2019-05-15T04:07:15Z</dcterms:modified>
</cp:coreProperties>
</file>