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4" r:id="rId5"/>
    <p:sldId id="279" r:id="rId6"/>
    <p:sldId id="280" r:id="rId7"/>
    <p:sldId id="281" r:id="rId8"/>
    <p:sldId id="282" r:id="rId9"/>
    <p:sldId id="283" r:id="rId10"/>
    <p:sldId id="288" r:id="rId11"/>
    <p:sldId id="294" r:id="rId12"/>
    <p:sldId id="289" r:id="rId13"/>
    <p:sldId id="297" r:id="rId14"/>
    <p:sldId id="296" r:id="rId15"/>
    <p:sldId id="295" r:id="rId16"/>
    <p:sldId id="299" r:id="rId17"/>
    <p:sldId id="298" r:id="rId18"/>
    <p:sldId id="293" r:id="rId19"/>
    <p:sldId id="290" r:id="rId20"/>
    <p:sldId id="292" r:id="rId21"/>
    <p:sldId id="285" r:id="rId22"/>
    <p:sldId id="274" r:id="rId23"/>
    <p:sldId id="286" r:id="rId24"/>
    <p:sldId id="287" r:id="rId25"/>
    <p:sldId id="278" r:id="rId2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A5D"/>
    <a:srgbClr val="F0F0F0"/>
    <a:srgbClr val="132E49"/>
    <a:srgbClr val="0A1928"/>
    <a:srgbClr val="ED6579"/>
    <a:srgbClr val="01C4BE"/>
    <a:srgbClr val="3ABE99"/>
    <a:srgbClr val="C0162E"/>
    <a:srgbClr val="F397A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E2DE-9366-44AE-A78E-5AB84A26933A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62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E2DE-9366-44AE-A78E-5AB84A26933A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3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E2DE-9366-44AE-A78E-5AB84A26933A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19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E2DE-9366-44AE-A78E-5AB84A26933A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15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E2DE-9366-44AE-A78E-5AB84A26933A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73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E2DE-9366-44AE-A78E-5AB84A26933A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40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E2DE-9366-44AE-A78E-5AB84A26933A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78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E2DE-9366-44AE-A78E-5AB84A26933A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7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E2DE-9366-44AE-A78E-5AB84A26933A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308226" y="-569787"/>
            <a:ext cx="491874" cy="491874"/>
          </a:xfrm>
          <a:prstGeom prst="ellipse">
            <a:avLst/>
          </a:prstGeom>
          <a:solidFill>
            <a:srgbClr val="18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990364" y="-569787"/>
            <a:ext cx="491874" cy="491874"/>
          </a:xfrm>
          <a:prstGeom prst="ellipse">
            <a:avLst/>
          </a:prstGeom>
          <a:solidFill>
            <a:srgbClr val="3ABE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672502" y="-569787"/>
            <a:ext cx="491874" cy="491874"/>
          </a:xfrm>
          <a:prstGeom prst="ellipse">
            <a:avLst/>
          </a:prstGeom>
          <a:solidFill>
            <a:srgbClr val="ED65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2354639" y="-569787"/>
            <a:ext cx="491874" cy="491874"/>
          </a:xfrm>
          <a:prstGeom prst="ellipse">
            <a:avLst/>
          </a:prstGeom>
          <a:solidFill>
            <a:srgbClr val="01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07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E2DE-9366-44AE-A78E-5AB84A26933A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8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E2DE-9366-44AE-A78E-5AB84A26933A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30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F0F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8E2DE-9366-44AE-A78E-5AB84A26933A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429D3-D0E3-4A75-96D4-68BB5A2F4E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4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21151;&#33021;&#27169;&#22359;&#22270;.vsdx" TargetMode="External"/><Relationship Id="rId2" Type="http://schemas.openxmlformats.org/officeDocument/2006/relationships/hyperlink" Target="&#22522;&#20110;&#25163;&#26426;&#20256;&#24863;&#22120;&#30340;&#34892;&#20154;&#26519;&#21306;&#23450;&#20301;&#26041;&#27861;&#30740;&#31350;.xmind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&#31995;&#32479;&#26550;&#26500;&#22270;.vsdx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4044113" y="1441245"/>
            <a:ext cx="4472071" cy="3702255"/>
            <a:chOff x="4425186" y="923072"/>
            <a:chExt cx="3367388" cy="3276964"/>
          </a:xfrm>
        </p:grpSpPr>
        <p:sp>
          <p:nvSpPr>
            <p:cNvPr id="22" name="AutoShape 2"/>
            <p:cNvSpPr>
              <a:spLocks/>
            </p:cNvSpPr>
            <p:nvPr/>
          </p:nvSpPr>
          <p:spPr bwMode="auto">
            <a:xfrm>
              <a:off x="4425186" y="2437653"/>
              <a:ext cx="669625" cy="17613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4642"/>
                  </a:lnTo>
                  <a:lnTo>
                    <a:pt x="10755" y="0"/>
                  </a:lnTo>
                  <a:lnTo>
                    <a:pt x="21600" y="4642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rgbClr val="3AB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23" name="AutoShape 3"/>
            <p:cNvSpPr>
              <a:spLocks/>
            </p:cNvSpPr>
            <p:nvPr/>
          </p:nvSpPr>
          <p:spPr bwMode="auto">
            <a:xfrm>
              <a:off x="7118416" y="2715754"/>
              <a:ext cx="674158" cy="147956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5527"/>
                  </a:lnTo>
                  <a:lnTo>
                    <a:pt x="10755" y="0"/>
                  </a:lnTo>
                  <a:lnTo>
                    <a:pt x="21600" y="5527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rgbClr val="01C4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24" name="AutoShape 4"/>
            <p:cNvSpPr>
              <a:spLocks/>
            </p:cNvSpPr>
            <p:nvPr/>
          </p:nvSpPr>
          <p:spPr bwMode="auto">
            <a:xfrm>
              <a:off x="5773286" y="2250040"/>
              <a:ext cx="668492" cy="194770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4200"/>
                  </a:lnTo>
                  <a:lnTo>
                    <a:pt x="10755" y="0"/>
                  </a:lnTo>
                  <a:lnTo>
                    <a:pt x="21600" y="4200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25" name="AutoShape 5"/>
            <p:cNvSpPr>
              <a:spLocks/>
            </p:cNvSpPr>
            <p:nvPr/>
          </p:nvSpPr>
          <p:spPr bwMode="auto">
            <a:xfrm>
              <a:off x="5095944" y="1646985"/>
              <a:ext cx="677556" cy="255205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3207"/>
                  </a:lnTo>
                  <a:lnTo>
                    <a:pt x="10755" y="0"/>
                  </a:lnTo>
                  <a:lnTo>
                    <a:pt x="21600" y="3207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rgbClr val="ED65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26" name="AutoShape 6"/>
            <p:cNvSpPr>
              <a:spLocks/>
            </p:cNvSpPr>
            <p:nvPr/>
          </p:nvSpPr>
          <p:spPr bwMode="auto">
            <a:xfrm>
              <a:off x="6438593" y="923072"/>
              <a:ext cx="682088" cy="327696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2496"/>
                  </a:lnTo>
                  <a:lnTo>
                    <a:pt x="10755" y="0"/>
                  </a:lnTo>
                  <a:lnTo>
                    <a:pt x="21600" y="2496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rgbClr val="183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1542" y="895809"/>
            <a:ext cx="5818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b="1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600" b="1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PDR</a:t>
            </a:r>
            <a:r>
              <a:rPr lang="zh-CN" altLang="en-US" sz="3600" b="1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</a:t>
            </a:r>
            <a:endParaRPr lang="en-US" altLang="zh-CN" sz="3600" b="1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林区行人轨迹跟踪</a:t>
            </a:r>
            <a:r>
              <a:rPr lang="zh-CN" altLang="zh-CN" sz="3600" b="1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zh-CN" sz="3600" b="1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endParaRPr lang="zh-CN" altLang="en-US" sz="3600" b="1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51542" y="2845731"/>
            <a:ext cx="1996449" cy="8932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姓名：王瀚庆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</a:rPr>
              <a:t>指导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老师：武刚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34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0"/>
            <a:ext cx="1206500" cy="1016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800" y="190500"/>
            <a:ext cx="1206500" cy="3048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PART </a:t>
            </a:r>
            <a:r>
              <a:rPr lang="en-US" altLang="zh-CN" sz="1800" dirty="0"/>
              <a:t>TWO</a:t>
            </a:r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"/>
            <a:ext cx="71160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7800" y="63185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搭建基于</a:t>
            </a:r>
            <a:r>
              <a:rPr lang="en-US" altLang="zh-CN" sz="20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的实验平台</a:t>
            </a:r>
            <a:endParaRPr lang="zh-CN" altLang="en-US" sz="2000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7" y="1025555"/>
            <a:ext cx="2315255" cy="41160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097" y="1025555"/>
            <a:ext cx="2373494" cy="42195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472" y="1025555"/>
            <a:ext cx="2315255" cy="411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5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0"/>
            <a:ext cx="1206500" cy="1016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800" y="190500"/>
            <a:ext cx="1206500" cy="3048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PART </a:t>
            </a:r>
            <a:r>
              <a:rPr lang="en-US" altLang="zh-CN" sz="1800" dirty="0"/>
              <a:t>TWO</a:t>
            </a:r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"/>
            <a:ext cx="71160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7800" y="63185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搭建基于</a:t>
            </a:r>
            <a:r>
              <a:rPr lang="en-US" altLang="zh-CN" sz="20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的实验平台</a:t>
            </a:r>
            <a:endParaRPr lang="zh-CN" altLang="en-US" sz="2000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20274449adc51d81afa560cf68dee0b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84300" y="1168520"/>
            <a:ext cx="6096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2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0"/>
            <a:ext cx="1206500" cy="1016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800" y="190500"/>
            <a:ext cx="1206500" cy="3048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PART </a:t>
            </a:r>
            <a:r>
              <a:rPr lang="en-US" altLang="zh-CN" sz="1800" dirty="0"/>
              <a:t>TWO</a:t>
            </a:r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"/>
            <a:ext cx="71160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7800" y="63185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PDR</a:t>
            </a:r>
            <a:r>
              <a:rPr lang="zh-CN" altLang="en-US" sz="20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算法及改进</a:t>
            </a:r>
            <a:endParaRPr lang="zh-CN" altLang="en-US" sz="2000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088" y="1031964"/>
            <a:ext cx="5520884" cy="39972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013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0"/>
            <a:ext cx="1206500" cy="1016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800" y="190500"/>
            <a:ext cx="1206500" cy="3048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PART </a:t>
            </a:r>
            <a:r>
              <a:rPr lang="en-US" altLang="zh-CN" sz="1800" dirty="0"/>
              <a:t>TWO</a:t>
            </a:r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"/>
            <a:ext cx="71160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7800" y="63185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PDR</a:t>
            </a:r>
            <a:r>
              <a:rPr lang="zh-CN" altLang="en-US" sz="20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算法及改进</a:t>
            </a:r>
            <a:endParaRPr lang="zh-CN" altLang="en-US" sz="2000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9143" y="911206"/>
            <a:ext cx="7941924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183A5D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步频计算</a:t>
            </a:r>
            <a:endParaRPr lang="zh-CN" altLang="en-US" dirty="0">
              <a:solidFill>
                <a:srgbClr val="183A5D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0486" y="1425834"/>
            <a:ext cx="79419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183A5D"/>
              </a:buClr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波峰检测算法：根据行人行走时运动学特征（加速度），记录步数。</a:t>
            </a:r>
            <a:endParaRPr lang="en-US" altLang="zh-CN" sz="1600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183A5D"/>
              </a:buClr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封装记步传感器</a:t>
            </a:r>
            <a:endParaRPr lang="en-US" altLang="zh-CN" sz="1600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885" y="2106156"/>
            <a:ext cx="3538351" cy="260406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2610924"/>
            <a:ext cx="5026259" cy="209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0"/>
            <a:ext cx="1206500" cy="1016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800" y="190500"/>
            <a:ext cx="1206500" cy="3048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PART </a:t>
            </a:r>
            <a:r>
              <a:rPr lang="en-US" altLang="zh-CN" sz="1800" dirty="0"/>
              <a:t>TWO</a:t>
            </a:r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"/>
            <a:ext cx="71160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7800" y="63185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PDR</a:t>
            </a:r>
            <a:r>
              <a:rPr lang="zh-CN" altLang="en-US" sz="20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算法及改进</a:t>
            </a:r>
            <a:endParaRPr lang="zh-CN" altLang="en-US" sz="2000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9143" y="911206"/>
            <a:ext cx="7941924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183A5D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步频计算</a:t>
            </a:r>
            <a:endParaRPr lang="zh-CN" altLang="en-US" dirty="0">
              <a:solidFill>
                <a:srgbClr val="183A5D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941031"/>
              </p:ext>
            </p:extLst>
          </p:nvPr>
        </p:nvGraphicFramePr>
        <p:xfrm>
          <a:off x="489143" y="1562220"/>
          <a:ext cx="7941924" cy="149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226"/>
                <a:gridCol w="1145108"/>
                <a:gridCol w="1895351"/>
                <a:gridCol w="936679"/>
                <a:gridCol w="1656265"/>
                <a:gridCol w="1079295"/>
              </a:tblGrid>
              <a:tr h="3725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实际步数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波峰检测（延迟）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准确率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计步器（延迟）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准确率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252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直线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87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87.0%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93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93.0%</a:t>
                      </a:r>
                      <a:endParaRPr lang="zh-CN" altLang="en-US" dirty="0"/>
                    </a:p>
                  </a:txBody>
                  <a:tcPr/>
                </a:tc>
              </a:tr>
              <a:tr h="37252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转弯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95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95.0%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97.0%</a:t>
                      </a:r>
                      <a:endParaRPr lang="zh-CN" altLang="en-US" dirty="0"/>
                    </a:p>
                  </a:txBody>
                  <a:tcPr/>
                </a:tc>
              </a:tr>
              <a:tr h="37252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上下楼梯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98.0%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99.0%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463563"/>
              </p:ext>
            </p:extLst>
          </p:nvPr>
        </p:nvGraphicFramePr>
        <p:xfrm>
          <a:off x="489143" y="3808477"/>
          <a:ext cx="79419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654"/>
                <a:gridCol w="1323654"/>
                <a:gridCol w="1323654"/>
                <a:gridCol w="1323654"/>
                <a:gridCol w="1323654"/>
                <a:gridCol w="132365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r>
                        <a:rPr lang="zh-CN" altLang="en-US" dirty="0" smtClean="0"/>
                        <a:t>步（延迟）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40</a:t>
                      </a:r>
                      <a:r>
                        <a:rPr lang="zh-CN" altLang="en-US" dirty="0" smtClean="0"/>
                        <a:t>步（延迟）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60</a:t>
                      </a:r>
                      <a:r>
                        <a:rPr lang="zh-CN" altLang="en-US" dirty="0" smtClean="0"/>
                        <a:t>步（延迟）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80</a:t>
                      </a:r>
                      <a:r>
                        <a:rPr lang="zh-CN" altLang="en-US" dirty="0" smtClean="0"/>
                        <a:t>步（延迟）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步（延迟）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波峰检测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35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52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86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计步器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38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78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504608" y="1147051"/>
            <a:ext cx="19109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不同情况记步效果对比</a:t>
            </a:r>
            <a:endParaRPr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3558030" y="3415928"/>
            <a:ext cx="19109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100</a:t>
            </a:r>
            <a:r>
              <a:rPr lang="zh-CN" altLang="en-US" b="1" dirty="0" smtClean="0"/>
              <a:t>步间隔行走记录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084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0"/>
            <a:ext cx="1206500" cy="1016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800" y="190500"/>
            <a:ext cx="1206500" cy="3048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PART </a:t>
            </a:r>
            <a:r>
              <a:rPr lang="en-US" altLang="zh-CN" sz="1800" dirty="0"/>
              <a:t>TWO</a:t>
            </a:r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"/>
            <a:ext cx="71160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7800" y="63185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PDR</a:t>
            </a:r>
            <a:r>
              <a:rPr lang="zh-CN" altLang="en-US" sz="20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算法及改进</a:t>
            </a:r>
            <a:endParaRPr lang="zh-CN" altLang="en-US" sz="2000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9143" y="911206"/>
            <a:ext cx="7941924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183A5D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传感器方向数据</a:t>
            </a:r>
            <a:endParaRPr lang="zh-CN" altLang="en-US" dirty="0">
              <a:solidFill>
                <a:srgbClr val="183A5D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81050" y="1897453"/>
            <a:ext cx="7941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183A5D"/>
              </a:buClr>
              <a:buFont typeface="Wingdings" panose="05000000000000000000" pitchFamily="2" charset="2"/>
              <a:buChar char="ü"/>
            </a:pPr>
            <a:r>
              <a:rPr lang="en-US" altLang="zh-CN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内置方向传感器</a:t>
            </a:r>
            <a:endParaRPr lang="en-US" altLang="zh-CN" sz="1600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183A5D"/>
              </a:buClr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加速度传感器与磁力计融合计算获得的方向</a:t>
            </a:r>
            <a:endParaRPr lang="en-US" altLang="zh-CN" sz="1600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183A5D"/>
              </a:buClr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加速度传感器与为校准陀螺仪数据进行</a:t>
            </a:r>
            <a:r>
              <a:rPr lang="en-US" altLang="zh-CN" sz="1600" dirty="0" err="1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kalman</a:t>
            </a: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滤波融合，得到方向</a:t>
            </a:r>
            <a:endParaRPr lang="en-US" altLang="zh-CN" sz="1600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718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0"/>
            <a:ext cx="1206500" cy="1016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800" y="190500"/>
            <a:ext cx="1206500" cy="3048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PART </a:t>
            </a:r>
            <a:r>
              <a:rPr lang="en-US" altLang="zh-CN" sz="1800" dirty="0"/>
              <a:t>TWO</a:t>
            </a:r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"/>
            <a:ext cx="71160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7800" y="63185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PDR</a:t>
            </a:r>
            <a:r>
              <a:rPr lang="zh-CN" altLang="en-US" sz="20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算法及改进</a:t>
            </a:r>
            <a:endParaRPr lang="zh-CN" altLang="en-US" sz="2000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9143" y="911206"/>
            <a:ext cx="7941924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183A5D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传感器方向数据</a:t>
            </a:r>
            <a:endParaRPr lang="zh-CN" altLang="en-US" dirty="0">
              <a:solidFill>
                <a:srgbClr val="183A5D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526" y="780700"/>
            <a:ext cx="5515541" cy="413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3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0"/>
            <a:ext cx="1206500" cy="1016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800" y="190500"/>
            <a:ext cx="1206500" cy="3048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PART </a:t>
            </a:r>
            <a:r>
              <a:rPr lang="en-US" altLang="zh-CN" sz="1800" dirty="0"/>
              <a:t>TWO</a:t>
            </a:r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"/>
            <a:ext cx="71160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7800" y="63185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PDR</a:t>
            </a:r>
            <a:r>
              <a:rPr lang="zh-CN" altLang="en-US" sz="20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算法及改进</a:t>
            </a:r>
            <a:endParaRPr lang="zh-CN" altLang="en-US" sz="2000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9143" y="911206"/>
            <a:ext cx="7941924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183A5D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传感器方向数据</a:t>
            </a:r>
            <a:endParaRPr lang="zh-CN" altLang="en-US" dirty="0">
              <a:solidFill>
                <a:srgbClr val="183A5D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71" y="542955"/>
            <a:ext cx="5928956" cy="444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2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0"/>
            <a:ext cx="1206500" cy="1016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800" y="190500"/>
            <a:ext cx="1206500" cy="3048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PART </a:t>
            </a:r>
            <a:r>
              <a:rPr lang="en-US" altLang="zh-CN" sz="1800" dirty="0"/>
              <a:t>TWO</a:t>
            </a:r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"/>
            <a:ext cx="71160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7800" y="63185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PDR</a:t>
            </a:r>
            <a:r>
              <a:rPr lang="zh-CN" altLang="en-US" sz="20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算法及改进</a:t>
            </a:r>
            <a:endParaRPr lang="zh-CN" altLang="en-US" sz="2000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9143" y="911206"/>
            <a:ext cx="7941924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183A5D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步长模型研究</a:t>
            </a:r>
            <a:endParaRPr lang="zh-CN" altLang="en-US" dirty="0">
              <a:solidFill>
                <a:srgbClr val="183A5D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1050" y="1563291"/>
            <a:ext cx="78738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183A5D"/>
              </a:buClr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</a:t>
            </a:r>
            <a:r>
              <a:rPr lang="en-US" altLang="zh-CN" sz="1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伪常数步长模型：假设步长是一个常数，或者伪常数。常数即通过查表进行获得；伪常数通过有</a:t>
            </a:r>
            <a:r>
              <a:rPr lang="en-US" altLang="zh-CN" sz="1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sz="1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信号时获得的最后一个步长，运用公式                       获得；</a:t>
            </a:r>
            <a:endParaRPr lang="en-US" altLang="zh-CN" sz="1400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183A5D"/>
              </a:buClr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线性步长模型：</a:t>
            </a:r>
            <a:r>
              <a:rPr lang="en-US" altLang="zh-CN" sz="1400" dirty="0" err="1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Ladetto</a:t>
            </a:r>
            <a:r>
              <a:rPr lang="zh-CN" altLang="en-US" sz="1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曾经建立过一个步长和步频以及该步加速度方差的两个参数的模型。需要通过有</a:t>
            </a:r>
            <a:r>
              <a:rPr lang="en-US" altLang="zh-CN" sz="1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sz="1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信号时进行训练才能得到方程</a:t>
            </a:r>
            <a:r>
              <a:rPr lang="zh-CN" altLang="en-US" sz="14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系数</a:t>
            </a:r>
            <a:endParaRPr lang="en-US" altLang="zh-CN" sz="1400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183A5D"/>
              </a:buClr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非线性</a:t>
            </a:r>
            <a:r>
              <a:rPr lang="zh-CN" altLang="en-US" sz="1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步长模型：线性模型的证明，并不充分，但是非线性模型的相关系数，很难求得</a:t>
            </a:r>
            <a:endParaRPr lang="en-US" altLang="zh-CN" sz="1400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183A5D"/>
              </a:buClr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人工智能步长模型：</a:t>
            </a:r>
            <a:r>
              <a:rPr lang="en-US" altLang="zh-CN" sz="1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个输入的</a:t>
            </a:r>
            <a:r>
              <a:rPr lang="en-US" altLang="zh-CN" sz="1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ANN</a:t>
            </a:r>
            <a:r>
              <a:rPr lang="zh-CN" altLang="en-US" sz="1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模型来估计步长，包括：步频、该步加速度绝对值、加速度绝对值方差、该步高度变化、路面坡度、行人身高；此外引入复杂的逻辑理论，识别不同运动模式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189342"/>
              </p:ext>
            </p:extLst>
          </p:nvPr>
        </p:nvGraphicFramePr>
        <p:xfrm>
          <a:off x="5078128" y="1915396"/>
          <a:ext cx="1132172" cy="292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736560" imgH="190440" progId="Equation.DSMT4">
                  <p:embed/>
                </p:oleObj>
              </mc:Choice>
              <mc:Fallback>
                <p:oleObj name="Equation" r:id="rId3" imgW="7365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78128" y="1915396"/>
                        <a:ext cx="1132172" cy="292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565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0"/>
            <a:ext cx="1206500" cy="1016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800" y="190500"/>
            <a:ext cx="1206500" cy="3048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PART </a:t>
            </a:r>
            <a:r>
              <a:rPr lang="en-US" altLang="zh-CN" sz="1800" dirty="0"/>
              <a:t>TWO</a:t>
            </a:r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"/>
            <a:ext cx="71160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7800" y="63185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PDR/GPS</a:t>
            </a:r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组合定位纠偏方法</a:t>
            </a:r>
            <a:r>
              <a:rPr lang="zh-CN" altLang="en-US" sz="20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endParaRPr lang="en-US" altLang="zh-CN" sz="2000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1407342"/>
            <a:ext cx="6298233" cy="283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3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74652" y="429986"/>
            <a:ext cx="4499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400" b="1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22617" y="1457101"/>
            <a:ext cx="4239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背景与意义</a:t>
            </a:r>
            <a:endParaRPr lang="zh-CN" altLang="en-US" sz="2800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94428" y="1441516"/>
            <a:ext cx="2419146" cy="2962117"/>
            <a:chOff x="1986221" y="-814659"/>
            <a:chExt cx="2787731" cy="4012473"/>
          </a:xfrm>
        </p:grpSpPr>
        <p:sp>
          <p:nvSpPr>
            <p:cNvPr id="12" name="AutoShape 2"/>
            <p:cNvSpPr>
              <a:spLocks/>
            </p:cNvSpPr>
            <p:nvPr/>
          </p:nvSpPr>
          <p:spPr bwMode="auto">
            <a:xfrm rot="5400000">
              <a:off x="2361459" y="-1189897"/>
              <a:ext cx="747946" cy="149842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4642"/>
                  </a:lnTo>
                  <a:lnTo>
                    <a:pt x="10755" y="0"/>
                  </a:lnTo>
                  <a:lnTo>
                    <a:pt x="21600" y="4642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rgbClr val="3AB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20" name="AutoShape 4"/>
            <p:cNvSpPr>
              <a:spLocks/>
            </p:cNvSpPr>
            <p:nvPr/>
          </p:nvSpPr>
          <p:spPr bwMode="auto">
            <a:xfrm rot="5400000">
              <a:off x="2421778" y="-201743"/>
              <a:ext cx="785809" cy="16569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4200"/>
                  </a:lnTo>
                  <a:lnTo>
                    <a:pt x="10755" y="0"/>
                  </a:lnTo>
                  <a:lnTo>
                    <a:pt x="21600" y="4200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21" name="AutoShape 5"/>
            <p:cNvSpPr>
              <a:spLocks/>
            </p:cNvSpPr>
            <p:nvPr/>
          </p:nvSpPr>
          <p:spPr bwMode="auto">
            <a:xfrm rot="5400000">
              <a:off x="2673513" y="611743"/>
              <a:ext cx="796465" cy="217104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3207"/>
                  </a:lnTo>
                  <a:lnTo>
                    <a:pt x="10755" y="0"/>
                  </a:lnTo>
                  <a:lnTo>
                    <a:pt x="21600" y="3207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rgbClr val="ED65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22" name="AutoShape 6"/>
            <p:cNvSpPr>
              <a:spLocks/>
            </p:cNvSpPr>
            <p:nvPr/>
          </p:nvSpPr>
          <p:spPr bwMode="auto">
            <a:xfrm rot="5400000">
              <a:off x="2979192" y="1403054"/>
              <a:ext cx="801791" cy="278772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2496"/>
                  </a:lnTo>
                  <a:lnTo>
                    <a:pt x="10755" y="0"/>
                  </a:lnTo>
                  <a:lnTo>
                    <a:pt x="21600" y="2496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rgbClr val="183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822617" y="2243968"/>
            <a:ext cx="4239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822617" y="3030835"/>
            <a:ext cx="4239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特色与创新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822617" y="3846071"/>
            <a:ext cx="4239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28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计划与预期成果</a:t>
            </a:r>
            <a:endParaRPr lang="zh-CN" altLang="en-US" sz="2800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739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0"/>
            <a:ext cx="1206500" cy="1016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800" y="190500"/>
            <a:ext cx="1206500" cy="3048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PART </a:t>
            </a:r>
            <a:r>
              <a:rPr lang="en-US" altLang="zh-CN" sz="1800" dirty="0"/>
              <a:t>TWO</a:t>
            </a:r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"/>
            <a:ext cx="71160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7800" y="63185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实用性研究</a:t>
            </a:r>
            <a:endParaRPr lang="en-US" altLang="zh-CN" sz="2000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5261" y="1309372"/>
            <a:ext cx="6804097" cy="1899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183A5D"/>
              </a:buClr>
              <a:buFont typeface="Wingdings" panose="05000000000000000000" pitchFamily="2" charset="2"/>
              <a:buChar char="p"/>
            </a:pPr>
            <a:r>
              <a:rPr lang="en-US" altLang="zh-CN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PDR</a:t>
            </a: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算法是以步数为前进、记录单位，在前进一段路程之后，需要进行平滑过滤处理，增加可视性；</a:t>
            </a:r>
            <a:endParaRPr lang="en-US" altLang="zh-CN" sz="1600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183A5D"/>
              </a:buClr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实验平台的精准度对地图数据的精准度要求很高，保证地图数据的高精度是平台可实用的前提；</a:t>
            </a:r>
            <a:endParaRPr lang="en-US" altLang="zh-CN" sz="1600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183A5D"/>
              </a:buClr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在轨迹跟踪过程中需要神经网络等相关技术，需要保证</a:t>
            </a:r>
            <a:r>
              <a:rPr lang="en-US" altLang="zh-CN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程序可移植性。</a:t>
            </a:r>
            <a:endParaRPr lang="zh-CN" altLang="en-US" dirty="0">
              <a:solidFill>
                <a:srgbClr val="183A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74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0"/>
            <a:ext cx="1206500" cy="1016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800" y="190500"/>
            <a:ext cx="1206500" cy="3048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PART </a:t>
            </a:r>
            <a:r>
              <a:rPr lang="en-US" altLang="zh-CN" sz="1800" dirty="0"/>
              <a:t>TWO</a:t>
            </a:r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"/>
            <a:ext cx="71160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70052" y="1702776"/>
            <a:ext cx="5645148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183A5D"/>
              </a:buClr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搭建基于</a:t>
            </a:r>
            <a:r>
              <a:rPr lang="en-US" altLang="zh-CN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的实验平台</a:t>
            </a:r>
            <a:endParaRPr lang="en-US" altLang="zh-CN" sz="1600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183A5D"/>
              </a:buClr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数据获取</a:t>
            </a:r>
            <a:endParaRPr lang="en-US" altLang="zh-CN" sz="1600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183A5D"/>
              </a:buClr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传感器精准数据研究</a:t>
            </a:r>
            <a:endParaRPr lang="en-US" altLang="zh-CN" sz="1600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183A5D"/>
              </a:buClr>
              <a:buFont typeface="Wingdings" panose="05000000000000000000" pitchFamily="2" charset="2"/>
              <a:buChar char="p"/>
            </a:pPr>
            <a:endParaRPr lang="en-US" altLang="zh-CN" sz="1600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183A5D"/>
              </a:buClr>
              <a:buFont typeface="Wingdings" panose="05000000000000000000" pitchFamily="2" charset="2"/>
              <a:buChar char="p"/>
            </a:pPr>
            <a:endParaRPr lang="zh-CN" altLang="en-US" dirty="0">
              <a:solidFill>
                <a:srgbClr val="183A5D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7800" y="63185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sz="20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完成工作</a:t>
            </a:r>
            <a:endParaRPr lang="zh-CN" altLang="en-US" sz="2000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Placeholder 8"/>
          <p:cNvSpPr txBox="1">
            <a:spLocks/>
          </p:cNvSpPr>
          <p:nvPr/>
        </p:nvSpPr>
        <p:spPr>
          <a:xfrm>
            <a:off x="281269" y="4487092"/>
            <a:ext cx="8604250" cy="557519"/>
          </a:xfrm>
          <a:prstGeom prst="rect">
            <a:avLst/>
          </a:prstGeom>
        </p:spPr>
        <p:txBody>
          <a:bodyPr vert="horz" numCol="1" spcCol="274320"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800" kern="1200" baseline="0">
                <a:solidFill>
                  <a:schemeClr val="bg1">
                    <a:lumMod val="50000"/>
                  </a:schemeClr>
                </a:solidFill>
                <a:latin typeface="Roboto condensed"/>
                <a:ea typeface="+mn-ea"/>
                <a:cs typeface="Roboto condense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dirty="0" smtClean="0"/>
              <a:t>Research </a:t>
            </a:r>
            <a:r>
              <a:rPr lang="en-US" altLang="zh-CN" dirty="0"/>
              <a:t>on </a:t>
            </a:r>
            <a:r>
              <a:rPr lang="en-US" altLang="zh-CN" dirty="0" smtClean="0"/>
              <a:t>the Technology of  PDR Based </a:t>
            </a:r>
            <a:r>
              <a:rPr lang="en-US" altLang="zh-CN" dirty="0"/>
              <a:t>on </a:t>
            </a:r>
            <a:r>
              <a:rPr lang="en-US" altLang="zh-CN" dirty="0" smtClean="0"/>
              <a:t>MEMS and </a:t>
            </a:r>
            <a:r>
              <a:rPr lang="en-US" altLang="zh-CN" dirty="0"/>
              <a:t>GPS in </a:t>
            </a:r>
            <a:r>
              <a:rPr lang="en-US" altLang="zh-CN" dirty="0" smtClean="0"/>
              <a:t>Forest Region</a:t>
            </a:r>
            <a:r>
              <a:rPr lang="zh-CN" altLang="en-US" dirty="0" smtClean="0"/>
              <a:t>。</a:t>
            </a:r>
            <a:r>
              <a:rPr lang="en-US" altLang="zh-CN" dirty="0"/>
              <a:t>Research on the Technology of  PDR Based on MEMS and GPS in Forest Region</a:t>
            </a:r>
            <a:r>
              <a:rPr lang="zh-CN" altLang="en-US" dirty="0" smtClean="0"/>
              <a:t>。</a:t>
            </a:r>
            <a:r>
              <a:rPr lang="en-US" altLang="zh-CN" dirty="0" smtClean="0"/>
              <a:t>Research </a:t>
            </a:r>
            <a:r>
              <a:rPr lang="en-US" altLang="zh-CN" dirty="0"/>
              <a:t>on the Technology of  PDR Based on MEMS and GPS in Forest Region</a:t>
            </a:r>
            <a:r>
              <a:rPr lang="zh-CN" altLang="en-US" dirty="0" smtClean="0"/>
              <a:t>。</a:t>
            </a:r>
            <a:r>
              <a:rPr lang="en-US" altLang="zh-CN" dirty="0" smtClean="0"/>
              <a:t>Research </a:t>
            </a:r>
            <a:r>
              <a:rPr lang="en-US" altLang="zh-CN" dirty="0"/>
              <a:t>on the Technology of  PDR Based on MEMS and GPS in Forest Region</a:t>
            </a:r>
            <a:r>
              <a:rPr lang="zh-CN" altLang="en-US" dirty="0" smtClean="0"/>
              <a:t>。</a:t>
            </a:r>
            <a:r>
              <a:rPr lang="en-US" altLang="zh-CN" dirty="0"/>
              <a:t>Research on the Technology of  PDR Based on MEMS and GPS in Forest Region</a:t>
            </a:r>
            <a:r>
              <a:rPr lang="zh-CN" altLang="en-US" dirty="0" smtClean="0"/>
              <a:t>。</a:t>
            </a:r>
            <a:r>
              <a:rPr lang="en-US" altLang="zh-CN" dirty="0"/>
              <a:t>Research on the Technology of  PDR Based on MEMS and GPS in Forest Region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40000"/>
              </a:lnSpc>
            </a:pPr>
            <a:endParaRPr lang="en-US" altLang="zh-CN" dirty="0"/>
          </a:p>
          <a:p>
            <a:pPr>
              <a:lnSpc>
                <a:spcPct val="140000"/>
              </a:lnSpc>
            </a:pPr>
            <a:endParaRPr lang="en-US" altLang="zh-CN" dirty="0"/>
          </a:p>
          <a:p>
            <a:pPr>
              <a:lnSpc>
                <a:spcPct val="140000"/>
              </a:lnSpc>
            </a:pPr>
            <a:endParaRPr lang="en-US" dirty="0"/>
          </a:p>
        </p:txBody>
      </p:sp>
      <p:cxnSp>
        <p:nvCxnSpPr>
          <p:cNvPr id="10" name="Straight Connector 10"/>
          <p:cNvCxnSpPr/>
          <p:nvPr/>
        </p:nvCxnSpPr>
        <p:spPr>
          <a:xfrm flipH="1">
            <a:off x="384738" y="4445917"/>
            <a:ext cx="8397312" cy="0"/>
          </a:xfrm>
          <a:prstGeom prst="line">
            <a:avLst/>
          </a:prstGeom>
          <a:ln w="3175">
            <a:solidFill>
              <a:srgbClr val="183A5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22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特色与创新</a:t>
            </a:r>
          </a:p>
        </p:txBody>
      </p:sp>
      <p:sp>
        <p:nvSpPr>
          <p:cNvPr id="5" name="矩形 4"/>
          <p:cNvSpPr/>
          <p:nvPr/>
        </p:nvSpPr>
        <p:spPr>
          <a:xfrm>
            <a:off x="177800" y="0"/>
            <a:ext cx="1206500" cy="1016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7800" y="190500"/>
            <a:ext cx="1206500" cy="3048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PART </a:t>
            </a:r>
            <a:r>
              <a:rPr lang="en-US" altLang="zh-CN" sz="1600" dirty="0"/>
              <a:t>THREE</a:t>
            </a:r>
            <a:endParaRPr lang="zh-CN" altLang="en-US" sz="1600" dirty="0"/>
          </a:p>
        </p:txBody>
      </p: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307977" y="1751075"/>
            <a:ext cx="2724150" cy="2875169"/>
            <a:chOff x="2908300" y="2109788"/>
            <a:chExt cx="1489075" cy="1571625"/>
          </a:xfrm>
        </p:grpSpPr>
        <p:grpSp>
          <p:nvGrpSpPr>
            <p:cNvPr id="8" name="Group 58"/>
            <p:cNvGrpSpPr>
              <a:grpSpLocks/>
            </p:cNvGrpSpPr>
            <p:nvPr/>
          </p:nvGrpSpPr>
          <p:grpSpPr bwMode="auto">
            <a:xfrm>
              <a:off x="2922588" y="3392488"/>
              <a:ext cx="1473200" cy="276225"/>
              <a:chOff x="0" y="0"/>
              <a:chExt cx="928" cy="174"/>
            </a:xfrm>
          </p:grpSpPr>
          <p:sp>
            <p:nvSpPr>
              <p:cNvPr id="22" name="Line 55"/>
              <p:cNvSpPr>
                <a:spLocks noChangeShapeType="1"/>
              </p:cNvSpPr>
              <p:nvPr/>
            </p:nvSpPr>
            <p:spPr bwMode="auto">
              <a:xfrm rot="10800000" flipH="1">
                <a:off x="912" y="0"/>
                <a:ext cx="16" cy="2"/>
              </a:xfrm>
              <a:prstGeom prst="line">
                <a:avLst/>
              </a:prstGeom>
              <a:noFill/>
              <a:ln w="6350">
                <a:solidFill>
                  <a:srgbClr val="506C7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/>
                  <a:cs typeface="Roboto condensed"/>
                </a:endParaRPr>
              </a:p>
            </p:txBody>
          </p:sp>
          <p:sp>
            <p:nvSpPr>
              <p:cNvPr id="23" name="Line 56"/>
              <p:cNvSpPr>
                <a:spLocks noChangeShapeType="1"/>
              </p:cNvSpPr>
              <p:nvPr/>
            </p:nvSpPr>
            <p:spPr bwMode="auto">
              <a:xfrm rot="10800000" flipH="1">
                <a:off x="31" y="8"/>
                <a:ext cx="850" cy="160"/>
              </a:xfrm>
              <a:prstGeom prst="line">
                <a:avLst/>
              </a:prstGeom>
              <a:noFill/>
              <a:ln w="6350">
                <a:solidFill>
                  <a:srgbClr val="506C74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/>
                  <a:cs typeface="Roboto condensed"/>
                </a:endParaRPr>
              </a:p>
            </p:txBody>
          </p:sp>
          <p:sp>
            <p:nvSpPr>
              <p:cNvPr id="24" name="Line 57"/>
              <p:cNvSpPr>
                <a:spLocks noChangeShapeType="1"/>
              </p:cNvSpPr>
              <p:nvPr/>
            </p:nvSpPr>
            <p:spPr bwMode="auto">
              <a:xfrm rot="10800000" flipH="1">
                <a:off x="0" y="171"/>
                <a:ext cx="15" cy="3"/>
              </a:xfrm>
              <a:prstGeom prst="line">
                <a:avLst/>
              </a:prstGeom>
              <a:noFill/>
              <a:ln w="6350">
                <a:solidFill>
                  <a:srgbClr val="506C7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/>
                  <a:cs typeface="Roboto condensed"/>
                </a:endParaRPr>
              </a:p>
            </p:txBody>
          </p:sp>
        </p:grpSp>
        <p:grpSp>
          <p:nvGrpSpPr>
            <p:cNvPr id="9" name="Group 62"/>
            <p:cNvGrpSpPr>
              <a:grpSpLocks/>
            </p:cNvGrpSpPr>
            <p:nvPr/>
          </p:nvGrpSpPr>
          <p:grpSpPr bwMode="auto">
            <a:xfrm>
              <a:off x="2924175" y="2109788"/>
              <a:ext cx="735013" cy="1558925"/>
              <a:chOff x="0" y="0"/>
              <a:chExt cx="463" cy="982"/>
            </a:xfrm>
          </p:grpSpPr>
          <p:sp>
            <p:nvSpPr>
              <p:cNvPr id="19" name="Line 59"/>
              <p:cNvSpPr>
                <a:spLocks noChangeShapeType="1"/>
              </p:cNvSpPr>
              <p:nvPr/>
            </p:nvSpPr>
            <p:spPr bwMode="auto">
              <a:xfrm rot="10800000" flipH="1">
                <a:off x="456" y="0"/>
                <a:ext cx="7" cy="14"/>
              </a:xfrm>
              <a:prstGeom prst="line">
                <a:avLst/>
              </a:prstGeom>
              <a:noFill/>
              <a:ln w="6350">
                <a:solidFill>
                  <a:srgbClr val="506C7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/>
                  <a:cs typeface="Roboto condensed"/>
                </a:endParaRPr>
              </a:p>
            </p:txBody>
          </p:sp>
          <p:sp>
            <p:nvSpPr>
              <p:cNvPr id="20" name="Line 60"/>
              <p:cNvSpPr>
                <a:spLocks noChangeShapeType="1"/>
              </p:cNvSpPr>
              <p:nvPr/>
            </p:nvSpPr>
            <p:spPr bwMode="auto">
              <a:xfrm rot="10800000" flipH="1">
                <a:off x="13" y="43"/>
                <a:ext cx="429" cy="910"/>
              </a:xfrm>
              <a:prstGeom prst="line">
                <a:avLst/>
              </a:prstGeom>
              <a:noFill/>
              <a:ln w="6350">
                <a:solidFill>
                  <a:srgbClr val="506C74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/>
                  <a:cs typeface="Roboto condensed"/>
                </a:endParaRPr>
              </a:p>
            </p:txBody>
          </p:sp>
          <p:sp>
            <p:nvSpPr>
              <p:cNvPr id="21" name="Line 61"/>
              <p:cNvSpPr>
                <a:spLocks noChangeShapeType="1"/>
              </p:cNvSpPr>
              <p:nvPr/>
            </p:nvSpPr>
            <p:spPr bwMode="auto">
              <a:xfrm rot="10800000" flipH="1">
                <a:off x="0" y="967"/>
                <a:ext cx="6" cy="15"/>
              </a:xfrm>
              <a:prstGeom prst="line">
                <a:avLst/>
              </a:prstGeom>
              <a:noFill/>
              <a:ln w="6350">
                <a:solidFill>
                  <a:srgbClr val="506C7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/>
                  <a:cs typeface="Roboto condensed"/>
                </a:endParaRPr>
              </a:p>
            </p:txBody>
          </p:sp>
        </p:grpSp>
        <p:grpSp>
          <p:nvGrpSpPr>
            <p:cNvPr id="10" name="Group 66"/>
            <p:cNvGrpSpPr>
              <a:grpSpLocks/>
            </p:cNvGrpSpPr>
            <p:nvPr/>
          </p:nvGrpSpPr>
          <p:grpSpPr bwMode="auto">
            <a:xfrm>
              <a:off x="2924175" y="3100388"/>
              <a:ext cx="730250" cy="568325"/>
              <a:chOff x="0" y="0"/>
              <a:chExt cx="460" cy="358"/>
            </a:xfrm>
          </p:grpSpPr>
          <p:sp>
            <p:nvSpPr>
              <p:cNvPr id="16" name="Line 63"/>
              <p:cNvSpPr>
                <a:spLocks noChangeShapeType="1"/>
              </p:cNvSpPr>
              <p:nvPr/>
            </p:nvSpPr>
            <p:spPr bwMode="auto">
              <a:xfrm rot="10800000" flipH="1">
                <a:off x="448" y="0"/>
                <a:ext cx="12" cy="9"/>
              </a:xfrm>
              <a:prstGeom prst="line">
                <a:avLst/>
              </a:prstGeom>
              <a:noFill/>
              <a:ln w="6350">
                <a:solidFill>
                  <a:srgbClr val="506C7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/>
                  <a:cs typeface="Roboto condensed"/>
                </a:endParaRPr>
              </a:p>
            </p:txBody>
          </p:sp>
          <p:sp>
            <p:nvSpPr>
              <p:cNvPr id="17" name="Line 64"/>
              <p:cNvSpPr>
                <a:spLocks noChangeShapeType="1"/>
              </p:cNvSpPr>
              <p:nvPr/>
            </p:nvSpPr>
            <p:spPr bwMode="auto">
              <a:xfrm rot="10800000" flipH="1">
                <a:off x="25" y="29"/>
                <a:ext cx="397" cy="309"/>
              </a:xfrm>
              <a:prstGeom prst="line">
                <a:avLst/>
              </a:prstGeom>
              <a:noFill/>
              <a:ln w="6350">
                <a:solidFill>
                  <a:srgbClr val="506C74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/>
                  <a:cs typeface="Roboto condensed"/>
                </a:endParaRPr>
              </a:p>
            </p:txBody>
          </p:sp>
          <p:sp>
            <p:nvSpPr>
              <p:cNvPr id="18" name="Line 65"/>
              <p:cNvSpPr>
                <a:spLocks noChangeShapeType="1"/>
              </p:cNvSpPr>
              <p:nvPr/>
            </p:nvSpPr>
            <p:spPr bwMode="auto">
              <a:xfrm rot="10800000" flipH="1">
                <a:off x="0" y="348"/>
                <a:ext cx="12" cy="10"/>
              </a:xfrm>
              <a:prstGeom prst="line">
                <a:avLst/>
              </a:prstGeom>
              <a:noFill/>
              <a:ln w="6350">
                <a:solidFill>
                  <a:srgbClr val="506C7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/>
                  <a:cs typeface="Roboto condensed"/>
                </a:endParaRPr>
              </a:p>
            </p:txBody>
          </p:sp>
        </p:grpSp>
        <p:sp>
          <p:nvSpPr>
            <p:cNvPr id="11" name="AutoShape 67"/>
            <p:cNvSpPr>
              <a:spLocks/>
            </p:cNvSpPr>
            <p:nvPr/>
          </p:nvSpPr>
          <p:spPr bwMode="auto">
            <a:xfrm>
              <a:off x="3657600" y="2114550"/>
              <a:ext cx="739775" cy="1281113"/>
            </a:xfrm>
            <a:custGeom>
              <a:avLst/>
              <a:gdLst>
                <a:gd name="T0" fmla="*/ 739775 w 21540"/>
                <a:gd name="T1" fmla="*/ 1281113 h 21600"/>
                <a:gd name="T2" fmla="*/ 0 w 21540"/>
                <a:gd name="T3" fmla="*/ 990253 h 21600"/>
                <a:gd name="T4" fmla="*/ 3744 w 21540"/>
                <a:gd name="T5" fmla="*/ 0 h 21600"/>
                <a:gd name="T6" fmla="*/ 739775 w 21540"/>
                <a:gd name="T7" fmla="*/ 1281113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40" h="21600">
                  <a:moveTo>
                    <a:pt x="21540" y="21600"/>
                  </a:moveTo>
                  <a:lnTo>
                    <a:pt x="0" y="16696"/>
                  </a:lnTo>
                  <a:lnTo>
                    <a:pt x="109" y="0"/>
                  </a:lnTo>
                  <a:cubicBezTo>
                    <a:pt x="12006" y="2708"/>
                    <a:pt x="21600" y="12379"/>
                    <a:pt x="21540" y="21600"/>
                  </a:cubicBezTo>
                </a:path>
              </a:pathLst>
            </a:custGeom>
            <a:solidFill>
              <a:srgbClr val="183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/>
                <a:cs typeface="Roboto condensed"/>
              </a:endParaRPr>
            </a:p>
          </p:txBody>
        </p:sp>
        <p:sp>
          <p:nvSpPr>
            <p:cNvPr id="12" name="AutoShape 68"/>
            <p:cNvSpPr>
              <a:spLocks/>
            </p:cNvSpPr>
            <p:nvPr/>
          </p:nvSpPr>
          <p:spPr bwMode="auto">
            <a:xfrm>
              <a:off x="3530600" y="2368550"/>
              <a:ext cx="615950" cy="1066800"/>
            </a:xfrm>
            <a:custGeom>
              <a:avLst/>
              <a:gdLst>
                <a:gd name="T0" fmla="*/ 615950 w 21540"/>
                <a:gd name="T1" fmla="*/ 1066800 h 21600"/>
                <a:gd name="T2" fmla="*/ 0 w 21540"/>
                <a:gd name="T3" fmla="*/ 824597 h 21600"/>
                <a:gd name="T4" fmla="*/ 3117 w 21540"/>
                <a:gd name="T5" fmla="*/ 0 h 21600"/>
                <a:gd name="T6" fmla="*/ 615950 w 21540"/>
                <a:gd name="T7" fmla="*/ 106680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40" h="21600">
                  <a:moveTo>
                    <a:pt x="21540" y="21600"/>
                  </a:moveTo>
                  <a:lnTo>
                    <a:pt x="0" y="16696"/>
                  </a:lnTo>
                  <a:lnTo>
                    <a:pt x="109" y="0"/>
                  </a:lnTo>
                  <a:cubicBezTo>
                    <a:pt x="12004" y="2708"/>
                    <a:pt x="21600" y="12379"/>
                    <a:pt x="21540" y="21600"/>
                  </a:cubicBezTo>
                </a:path>
              </a:pathLst>
            </a:custGeom>
            <a:solidFill>
              <a:srgbClr val="3AB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/>
                <a:cs typeface="Roboto condensed"/>
              </a:endParaRPr>
            </a:p>
          </p:txBody>
        </p:sp>
        <p:sp>
          <p:nvSpPr>
            <p:cNvPr id="13" name="AutoShape 69"/>
            <p:cNvSpPr>
              <a:spLocks/>
            </p:cNvSpPr>
            <p:nvPr/>
          </p:nvSpPr>
          <p:spPr bwMode="auto">
            <a:xfrm>
              <a:off x="3416300" y="2635250"/>
              <a:ext cx="493713" cy="854075"/>
            </a:xfrm>
            <a:custGeom>
              <a:avLst/>
              <a:gdLst>
                <a:gd name="T0" fmla="*/ 493713 w 21540"/>
                <a:gd name="T1" fmla="*/ 854075 h 21600"/>
                <a:gd name="T2" fmla="*/ 0 w 21540"/>
                <a:gd name="T3" fmla="*/ 660168 h 21600"/>
                <a:gd name="T4" fmla="*/ 2498 w 21540"/>
                <a:gd name="T5" fmla="*/ 0 h 21600"/>
                <a:gd name="T6" fmla="*/ 493713 w 21540"/>
                <a:gd name="T7" fmla="*/ 85407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40" h="21600">
                  <a:moveTo>
                    <a:pt x="21540" y="21600"/>
                  </a:moveTo>
                  <a:lnTo>
                    <a:pt x="0" y="16696"/>
                  </a:lnTo>
                  <a:lnTo>
                    <a:pt x="109" y="0"/>
                  </a:lnTo>
                  <a:cubicBezTo>
                    <a:pt x="12007" y="2709"/>
                    <a:pt x="21600" y="12378"/>
                    <a:pt x="21540" y="21600"/>
                  </a:cubicBezTo>
                </a:path>
              </a:pathLst>
            </a:custGeom>
            <a:solidFill>
              <a:srgbClr val="ED65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/>
                <a:cs typeface="Roboto condensed"/>
              </a:endParaRPr>
            </a:p>
          </p:txBody>
        </p:sp>
        <p:sp>
          <p:nvSpPr>
            <p:cNvPr id="14" name="AutoShape 70"/>
            <p:cNvSpPr>
              <a:spLocks/>
            </p:cNvSpPr>
            <p:nvPr/>
          </p:nvSpPr>
          <p:spPr bwMode="auto">
            <a:xfrm>
              <a:off x="3289300" y="2889250"/>
              <a:ext cx="369888" cy="639763"/>
            </a:xfrm>
            <a:custGeom>
              <a:avLst/>
              <a:gdLst>
                <a:gd name="T0" fmla="*/ 369888 w 21540"/>
                <a:gd name="T1" fmla="*/ 639763 h 21600"/>
                <a:gd name="T2" fmla="*/ 0 w 21540"/>
                <a:gd name="T3" fmla="*/ 494483 h 21600"/>
                <a:gd name="T4" fmla="*/ 1872 w 21540"/>
                <a:gd name="T5" fmla="*/ 0 h 21600"/>
                <a:gd name="T6" fmla="*/ 369888 w 21540"/>
                <a:gd name="T7" fmla="*/ 639763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40" h="21600">
                  <a:moveTo>
                    <a:pt x="21540" y="21600"/>
                  </a:moveTo>
                  <a:lnTo>
                    <a:pt x="0" y="16695"/>
                  </a:lnTo>
                  <a:lnTo>
                    <a:pt x="109" y="0"/>
                  </a:lnTo>
                  <a:cubicBezTo>
                    <a:pt x="12005" y="2709"/>
                    <a:pt x="21600" y="12380"/>
                    <a:pt x="21540" y="21600"/>
                  </a:cubicBezTo>
                </a:path>
              </a:pathLst>
            </a:custGeom>
            <a:solidFill>
              <a:srgbClr val="01C4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/>
                <a:cs typeface="Roboto condensed"/>
              </a:endParaRPr>
            </a:p>
          </p:txBody>
        </p:sp>
        <p:sp>
          <p:nvSpPr>
            <p:cNvPr id="15" name="AutoShape 71"/>
            <p:cNvSpPr>
              <a:spLocks/>
            </p:cNvSpPr>
            <p:nvPr/>
          </p:nvSpPr>
          <p:spPr bwMode="auto">
            <a:xfrm>
              <a:off x="2908300" y="3651250"/>
              <a:ext cx="30163" cy="30163"/>
            </a:xfrm>
            <a:custGeom>
              <a:avLst/>
              <a:gdLst>
                <a:gd name="T0" fmla="*/ 30163 w 21598"/>
                <a:gd name="T1" fmla="*/ 15081 h 21598"/>
                <a:gd name="T2" fmla="*/ 29015 w 21598"/>
                <a:gd name="T3" fmla="*/ 9309 h 21598"/>
                <a:gd name="T4" fmla="*/ 25746 w 21598"/>
                <a:gd name="T5" fmla="*/ 4417 h 21598"/>
                <a:gd name="T6" fmla="*/ 20854 w 21598"/>
                <a:gd name="T7" fmla="*/ 1148 h 21598"/>
                <a:gd name="T8" fmla="*/ 15081 w 21598"/>
                <a:gd name="T9" fmla="*/ 0 h 21598"/>
                <a:gd name="T10" fmla="*/ 9309 w 21598"/>
                <a:gd name="T11" fmla="*/ 1148 h 21598"/>
                <a:gd name="T12" fmla="*/ 4417 w 21598"/>
                <a:gd name="T13" fmla="*/ 4417 h 21598"/>
                <a:gd name="T14" fmla="*/ 1148 w 21598"/>
                <a:gd name="T15" fmla="*/ 9309 h 21598"/>
                <a:gd name="T16" fmla="*/ 0 w 21598"/>
                <a:gd name="T17" fmla="*/ 15081 h 21598"/>
                <a:gd name="T18" fmla="*/ 1148 w 21598"/>
                <a:gd name="T19" fmla="*/ 20854 h 21598"/>
                <a:gd name="T20" fmla="*/ 4417 w 21598"/>
                <a:gd name="T21" fmla="*/ 25746 h 21598"/>
                <a:gd name="T22" fmla="*/ 9309 w 21598"/>
                <a:gd name="T23" fmla="*/ 29015 h 21598"/>
                <a:gd name="T24" fmla="*/ 15081 w 21598"/>
                <a:gd name="T25" fmla="*/ 30163 h 21598"/>
                <a:gd name="T26" fmla="*/ 20854 w 21598"/>
                <a:gd name="T27" fmla="*/ 29015 h 21598"/>
                <a:gd name="T28" fmla="*/ 25746 w 21598"/>
                <a:gd name="T29" fmla="*/ 25746 h 21598"/>
                <a:gd name="T30" fmla="*/ 29015 w 21598"/>
                <a:gd name="T31" fmla="*/ 20854 h 21598"/>
                <a:gd name="T32" fmla="*/ 30163 w 21598"/>
                <a:gd name="T33" fmla="*/ 15081 h 21598"/>
                <a:gd name="T34" fmla="*/ 30163 w 21598"/>
                <a:gd name="T35" fmla="*/ 15081 h 215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1598" h="21598">
                  <a:moveTo>
                    <a:pt x="21598" y="10799"/>
                  </a:moveTo>
                  <a:cubicBezTo>
                    <a:pt x="21599" y="9385"/>
                    <a:pt x="21318" y="7972"/>
                    <a:pt x="20776" y="6666"/>
                  </a:cubicBezTo>
                  <a:cubicBezTo>
                    <a:pt x="20236" y="5360"/>
                    <a:pt x="19435" y="4162"/>
                    <a:pt x="18435" y="3163"/>
                  </a:cubicBezTo>
                  <a:cubicBezTo>
                    <a:pt x="17436" y="2163"/>
                    <a:pt x="16238" y="1362"/>
                    <a:pt x="14932" y="822"/>
                  </a:cubicBezTo>
                  <a:cubicBezTo>
                    <a:pt x="13626" y="280"/>
                    <a:pt x="12213" y="-1"/>
                    <a:pt x="10799" y="0"/>
                  </a:cubicBezTo>
                  <a:cubicBezTo>
                    <a:pt x="9385" y="-1"/>
                    <a:pt x="7972" y="280"/>
                    <a:pt x="6666" y="822"/>
                  </a:cubicBezTo>
                  <a:cubicBezTo>
                    <a:pt x="5360" y="1362"/>
                    <a:pt x="4162" y="2163"/>
                    <a:pt x="3163" y="3163"/>
                  </a:cubicBezTo>
                  <a:cubicBezTo>
                    <a:pt x="2163" y="4162"/>
                    <a:pt x="1362" y="5360"/>
                    <a:pt x="822" y="6666"/>
                  </a:cubicBezTo>
                  <a:cubicBezTo>
                    <a:pt x="280" y="7972"/>
                    <a:pt x="-1" y="9385"/>
                    <a:pt x="0" y="10799"/>
                  </a:cubicBezTo>
                  <a:cubicBezTo>
                    <a:pt x="-1" y="12213"/>
                    <a:pt x="280" y="13626"/>
                    <a:pt x="822" y="14932"/>
                  </a:cubicBezTo>
                  <a:cubicBezTo>
                    <a:pt x="1362" y="16238"/>
                    <a:pt x="2163" y="17436"/>
                    <a:pt x="3163" y="18435"/>
                  </a:cubicBezTo>
                  <a:cubicBezTo>
                    <a:pt x="4162" y="19435"/>
                    <a:pt x="5360" y="20236"/>
                    <a:pt x="6666" y="20776"/>
                  </a:cubicBezTo>
                  <a:cubicBezTo>
                    <a:pt x="7972" y="21318"/>
                    <a:pt x="9385" y="21599"/>
                    <a:pt x="10799" y="21598"/>
                  </a:cubicBezTo>
                  <a:cubicBezTo>
                    <a:pt x="12213" y="21599"/>
                    <a:pt x="13626" y="21318"/>
                    <a:pt x="14932" y="20776"/>
                  </a:cubicBezTo>
                  <a:cubicBezTo>
                    <a:pt x="16238" y="20236"/>
                    <a:pt x="17436" y="19435"/>
                    <a:pt x="18435" y="18435"/>
                  </a:cubicBezTo>
                  <a:cubicBezTo>
                    <a:pt x="19435" y="17436"/>
                    <a:pt x="20236" y="16238"/>
                    <a:pt x="20776" y="14932"/>
                  </a:cubicBezTo>
                  <a:cubicBezTo>
                    <a:pt x="21318" y="13626"/>
                    <a:pt x="21599" y="12213"/>
                    <a:pt x="21598" y="10799"/>
                  </a:cubicBezTo>
                  <a:close/>
                  <a:moveTo>
                    <a:pt x="21598" y="10799"/>
                  </a:moveTo>
                </a:path>
              </a:pathLst>
            </a:custGeom>
            <a:solidFill>
              <a:srgbClr val="506C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/>
                <a:cs typeface="Roboto condensed"/>
              </a:endParaRPr>
            </a:p>
          </p:txBody>
        </p:sp>
      </p:grpSp>
      <p:cxnSp>
        <p:nvCxnSpPr>
          <p:cNvPr id="25" name="Elbow Connector 21"/>
          <p:cNvCxnSpPr/>
          <p:nvPr/>
        </p:nvCxnSpPr>
        <p:spPr>
          <a:xfrm flipV="1">
            <a:off x="2573262" y="1322355"/>
            <a:ext cx="2513184" cy="1533931"/>
          </a:xfrm>
          <a:prstGeom prst="bentConnector3">
            <a:avLst>
              <a:gd name="adj1" fmla="val 50000"/>
            </a:avLst>
          </a:prstGeom>
          <a:ln>
            <a:solidFill>
              <a:srgbClr val="183A5D"/>
            </a:solidFill>
            <a:prstDash val="dash"/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2"/>
          <p:cNvCxnSpPr/>
          <p:nvPr/>
        </p:nvCxnSpPr>
        <p:spPr>
          <a:xfrm flipV="1">
            <a:off x="2079027" y="2116385"/>
            <a:ext cx="3007419" cy="1080673"/>
          </a:xfrm>
          <a:prstGeom prst="bentConnector3">
            <a:avLst>
              <a:gd name="adj1" fmla="val 67423"/>
            </a:avLst>
          </a:prstGeom>
          <a:ln>
            <a:solidFill>
              <a:srgbClr val="183A5D"/>
            </a:solidFill>
            <a:prstDash val="dash"/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4"/>
          <p:cNvCxnSpPr/>
          <p:nvPr/>
        </p:nvCxnSpPr>
        <p:spPr>
          <a:xfrm flipV="1">
            <a:off x="1237325" y="3872479"/>
            <a:ext cx="3794452" cy="2"/>
          </a:xfrm>
          <a:prstGeom prst="bentConnector3">
            <a:avLst>
              <a:gd name="adj1" fmla="val 50000"/>
            </a:avLst>
          </a:prstGeom>
          <a:ln>
            <a:solidFill>
              <a:srgbClr val="183A5D"/>
            </a:solidFill>
            <a:prstDash val="dash"/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5266008" y="933839"/>
            <a:ext cx="3138254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183A5D"/>
              </a:buClr>
            </a:pPr>
            <a:r>
              <a:rPr lang="zh-CN" altLang="en-US" sz="16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背景：以林区为研究对象</a:t>
            </a:r>
            <a:endParaRPr lang="en-US" altLang="zh-CN" sz="1600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183A5D"/>
              </a:buClr>
              <a:buFont typeface="Wingdings" panose="05000000000000000000" pitchFamily="2" charset="2"/>
              <a:buChar char="p"/>
            </a:pPr>
            <a:endParaRPr lang="zh-CN" altLang="en-US" dirty="0">
              <a:solidFill>
                <a:srgbClr val="183A5D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266008" y="1724323"/>
            <a:ext cx="3138254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183A5D"/>
              </a:buClr>
            </a:pP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步长模型：神经网络模型估计</a:t>
            </a:r>
            <a:endParaRPr lang="en-US" altLang="zh-CN" sz="1600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183A5D"/>
              </a:buClr>
              <a:buFont typeface="Wingdings" panose="05000000000000000000" pitchFamily="2" charset="2"/>
              <a:buChar char="p"/>
            </a:pPr>
            <a:endParaRPr lang="zh-CN" altLang="en-US" dirty="0">
              <a:solidFill>
                <a:srgbClr val="183A5D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266008" y="3518514"/>
            <a:ext cx="3138254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183A5D"/>
              </a:buClr>
            </a:pPr>
            <a:r>
              <a:rPr lang="zh-CN" altLang="en-US" sz="16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：可实用</a:t>
            </a:r>
            <a:endParaRPr lang="en-US" altLang="zh-CN" sz="1600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183A5D"/>
              </a:buClr>
              <a:buFont typeface="Wingdings" panose="05000000000000000000" pitchFamily="2" charset="2"/>
              <a:buChar char="p"/>
            </a:pPr>
            <a:endParaRPr lang="zh-CN" altLang="en-US" dirty="0">
              <a:solidFill>
                <a:srgbClr val="183A5D"/>
              </a:solidFill>
            </a:endParaRPr>
          </a:p>
        </p:txBody>
      </p:sp>
      <p:cxnSp>
        <p:nvCxnSpPr>
          <p:cNvPr id="54" name="Elbow Connector 22"/>
          <p:cNvCxnSpPr/>
          <p:nvPr/>
        </p:nvCxnSpPr>
        <p:spPr>
          <a:xfrm flipV="1">
            <a:off x="1638105" y="2856286"/>
            <a:ext cx="3448341" cy="622416"/>
          </a:xfrm>
          <a:prstGeom prst="bentConnector3">
            <a:avLst>
              <a:gd name="adj1" fmla="val 80688"/>
            </a:avLst>
          </a:prstGeom>
          <a:ln>
            <a:solidFill>
              <a:srgbClr val="183A5D"/>
            </a:solidFill>
            <a:prstDash val="dash"/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5266008" y="2514807"/>
            <a:ext cx="3138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183A5D"/>
              </a:buClr>
            </a:pPr>
            <a:r>
              <a:rPr lang="zh-CN" altLang="en-US" sz="16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轨迹</a:t>
            </a: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点过滤：工程实用性研究</a:t>
            </a:r>
            <a:endParaRPr lang="zh-CN" altLang="en-US" dirty="0">
              <a:solidFill>
                <a:srgbClr val="183A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20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20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计划与预期成果</a:t>
            </a:r>
            <a:endParaRPr lang="zh-CN" altLang="en-US" sz="2000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"/>
            <a:ext cx="71160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7800" y="63185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研究计划</a:t>
            </a:r>
          </a:p>
        </p:txBody>
      </p:sp>
      <p:sp>
        <p:nvSpPr>
          <p:cNvPr id="11" name="矩形 10"/>
          <p:cNvSpPr/>
          <p:nvPr/>
        </p:nvSpPr>
        <p:spPr>
          <a:xfrm>
            <a:off x="177800" y="0"/>
            <a:ext cx="1206500" cy="1016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77800" y="190500"/>
            <a:ext cx="1206500" cy="3048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PART </a:t>
            </a:r>
            <a:r>
              <a:rPr lang="en-US" altLang="zh-CN" sz="1600" dirty="0"/>
              <a:t>FOUR</a:t>
            </a:r>
            <a:endParaRPr lang="zh-CN" altLang="en-US" sz="16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420102"/>
              </p:ext>
            </p:extLst>
          </p:nvPr>
        </p:nvGraphicFramePr>
        <p:xfrm>
          <a:off x="1006868" y="1562220"/>
          <a:ext cx="704807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708"/>
                <a:gridCol w="484736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2017.05-2017.06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确定研究方向，学习</a:t>
                      </a:r>
                      <a:r>
                        <a:rPr lang="en-US" altLang="zh-CN" dirty="0" smtClean="0"/>
                        <a:t>Android</a:t>
                      </a:r>
                      <a:r>
                        <a:rPr lang="zh-CN" altLang="en-US" dirty="0" smtClean="0"/>
                        <a:t>开发及</a:t>
                      </a:r>
                      <a:r>
                        <a:rPr lang="en-US" altLang="zh-CN" dirty="0" err="1" smtClean="0"/>
                        <a:t>AoGIS</a:t>
                      </a:r>
                      <a:r>
                        <a:rPr lang="zh-CN" altLang="en-US" dirty="0" smtClean="0"/>
                        <a:t>开发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2017.07-2017.08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开发基于</a:t>
                      </a:r>
                      <a:r>
                        <a:rPr lang="en-US" altLang="zh-CN" dirty="0" err="1" smtClean="0"/>
                        <a:t>AoGIS</a:t>
                      </a:r>
                      <a:r>
                        <a:rPr lang="zh-CN" altLang="en-US" dirty="0" smtClean="0"/>
                        <a:t>的实验平台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2017.09-2017.10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阅读文献，进行初步试验，完成开题报告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2017.11-2018.9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完成算法研究，完成学术论文撰写，并发表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2018.10-2018.11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完善可实用的实验平台，完成毕业论文初稿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2018.12-2019.05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修改毕业论文，完成终稿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2019.6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毕业答辩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53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20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计划与预期成果</a:t>
            </a:r>
            <a:endParaRPr lang="zh-CN" altLang="en-US" sz="2000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"/>
            <a:ext cx="71160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7800" y="63185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</a:p>
        </p:txBody>
      </p:sp>
      <p:sp>
        <p:nvSpPr>
          <p:cNvPr id="11" name="矩形 10"/>
          <p:cNvSpPr/>
          <p:nvPr/>
        </p:nvSpPr>
        <p:spPr>
          <a:xfrm>
            <a:off x="177800" y="0"/>
            <a:ext cx="1206500" cy="1016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77800" y="190500"/>
            <a:ext cx="1206500" cy="3048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PART </a:t>
            </a:r>
            <a:r>
              <a:rPr lang="en-US" altLang="zh-CN" sz="1600" dirty="0"/>
              <a:t>FOUR</a:t>
            </a:r>
            <a:endParaRPr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1670052" y="1618102"/>
            <a:ext cx="794192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183A5D"/>
              </a:buClr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完成可实用定位</a:t>
            </a:r>
            <a:r>
              <a:rPr lang="en-US" altLang="zh-CN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  <a:p>
            <a:pPr marL="285750" indent="-285750">
              <a:lnSpc>
                <a:spcPct val="200000"/>
              </a:lnSpc>
              <a:buClr>
                <a:srgbClr val="183A5D"/>
              </a:buClr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完成一</a:t>
            </a: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篇学术论文，并发表</a:t>
            </a:r>
            <a:endParaRPr lang="en-US" altLang="zh-CN" sz="1600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183A5D"/>
              </a:buClr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毕业论文，顺利通过毕业答辩</a:t>
            </a:r>
            <a:endParaRPr lang="en-US" altLang="zh-CN" sz="1600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183A5D"/>
              </a:buClr>
              <a:buFont typeface="Wingdings" panose="05000000000000000000" pitchFamily="2" charset="2"/>
              <a:buChar char="p"/>
            </a:pPr>
            <a:endParaRPr lang="zh-CN" altLang="en-US" dirty="0">
              <a:solidFill>
                <a:srgbClr val="183A5D"/>
              </a:solidFill>
            </a:endParaRPr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281269" y="4487092"/>
            <a:ext cx="8604250" cy="557519"/>
          </a:xfrm>
          <a:prstGeom prst="rect">
            <a:avLst/>
          </a:prstGeom>
        </p:spPr>
        <p:txBody>
          <a:bodyPr vert="horz" numCol="1" spcCol="274320"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800" kern="1200" baseline="0">
                <a:solidFill>
                  <a:schemeClr val="bg1">
                    <a:lumMod val="50000"/>
                  </a:schemeClr>
                </a:solidFill>
                <a:latin typeface="Roboto condensed"/>
                <a:ea typeface="+mn-ea"/>
                <a:cs typeface="Roboto condense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dirty="0" smtClean="0"/>
              <a:t>Research </a:t>
            </a:r>
            <a:r>
              <a:rPr lang="en-US" altLang="zh-CN" dirty="0"/>
              <a:t>on </a:t>
            </a:r>
            <a:r>
              <a:rPr lang="en-US" altLang="zh-CN" dirty="0" smtClean="0"/>
              <a:t>the Technology of  PDR Based </a:t>
            </a:r>
            <a:r>
              <a:rPr lang="en-US" altLang="zh-CN" dirty="0"/>
              <a:t>on </a:t>
            </a:r>
            <a:r>
              <a:rPr lang="en-US" altLang="zh-CN" dirty="0" smtClean="0"/>
              <a:t>MEMS and </a:t>
            </a:r>
            <a:r>
              <a:rPr lang="en-US" altLang="zh-CN" dirty="0"/>
              <a:t>GPS in </a:t>
            </a:r>
            <a:r>
              <a:rPr lang="en-US" altLang="zh-CN" dirty="0" smtClean="0"/>
              <a:t>Forest Region</a:t>
            </a:r>
            <a:r>
              <a:rPr lang="zh-CN" altLang="en-US" dirty="0" smtClean="0"/>
              <a:t>。</a:t>
            </a:r>
            <a:r>
              <a:rPr lang="en-US" altLang="zh-CN" dirty="0"/>
              <a:t>Research on the Technology of  PDR Based on MEMS and GPS in Forest Region</a:t>
            </a:r>
            <a:r>
              <a:rPr lang="zh-CN" altLang="en-US" dirty="0" smtClean="0"/>
              <a:t>。</a:t>
            </a:r>
            <a:r>
              <a:rPr lang="en-US" altLang="zh-CN" dirty="0" smtClean="0"/>
              <a:t>Research </a:t>
            </a:r>
            <a:r>
              <a:rPr lang="en-US" altLang="zh-CN" dirty="0"/>
              <a:t>on the Technology of  PDR Based on MEMS and GPS in Forest Region</a:t>
            </a:r>
            <a:r>
              <a:rPr lang="zh-CN" altLang="en-US" dirty="0" smtClean="0"/>
              <a:t>。</a:t>
            </a:r>
            <a:r>
              <a:rPr lang="en-US" altLang="zh-CN" dirty="0" smtClean="0"/>
              <a:t>Research </a:t>
            </a:r>
            <a:r>
              <a:rPr lang="en-US" altLang="zh-CN" dirty="0"/>
              <a:t>on the Technology of  PDR Based on MEMS and GPS in Forest Region</a:t>
            </a:r>
            <a:r>
              <a:rPr lang="zh-CN" altLang="en-US" dirty="0" smtClean="0"/>
              <a:t>。</a:t>
            </a:r>
            <a:r>
              <a:rPr lang="en-US" altLang="zh-CN" dirty="0"/>
              <a:t>Research on the Technology of  PDR Based on MEMS and GPS in Forest Region</a:t>
            </a:r>
            <a:r>
              <a:rPr lang="zh-CN" altLang="en-US" dirty="0" smtClean="0"/>
              <a:t>。</a:t>
            </a:r>
            <a:r>
              <a:rPr lang="en-US" altLang="zh-CN" dirty="0"/>
              <a:t>Research on the Technology of  PDR Based on MEMS and GPS in Forest Region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40000"/>
              </a:lnSpc>
            </a:pPr>
            <a:endParaRPr lang="en-US" altLang="zh-CN" dirty="0"/>
          </a:p>
          <a:p>
            <a:pPr>
              <a:lnSpc>
                <a:spcPct val="140000"/>
              </a:lnSpc>
            </a:pPr>
            <a:endParaRPr lang="en-US" altLang="zh-CN" dirty="0"/>
          </a:p>
          <a:p>
            <a:pPr>
              <a:lnSpc>
                <a:spcPct val="140000"/>
              </a:lnSpc>
            </a:pPr>
            <a:endParaRPr lang="en-US" dirty="0"/>
          </a:p>
        </p:txBody>
      </p:sp>
      <p:cxnSp>
        <p:nvCxnSpPr>
          <p:cNvPr id="14" name="Straight Connector 10"/>
          <p:cNvCxnSpPr/>
          <p:nvPr/>
        </p:nvCxnSpPr>
        <p:spPr>
          <a:xfrm flipH="1">
            <a:off x="384738" y="4445917"/>
            <a:ext cx="8397312" cy="0"/>
          </a:xfrm>
          <a:prstGeom prst="line">
            <a:avLst/>
          </a:prstGeom>
          <a:ln w="3175">
            <a:solidFill>
              <a:srgbClr val="183A5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41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10920" y="2724356"/>
            <a:ext cx="2922162" cy="2419144"/>
            <a:chOff x="4425186" y="923072"/>
            <a:chExt cx="3367388" cy="3276964"/>
          </a:xfrm>
        </p:grpSpPr>
        <p:sp>
          <p:nvSpPr>
            <p:cNvPr id="3" name="AutoShape 2"/>
            <p:cNvSpPr>
              <a:spLocks/>
            </p:cNvSpPr>
            <p:nvPr/>
          </p:nvSpPr>
          <p:spPr bwMode="auto">
            <a:xfrm>
              <a:off x="4425186" y="2437653"/>
              <a:ext cx="669625" cy="17613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4642"/>
                  </a:lnTo>
                  <a:lnTo>
                    <a:pt x="10755" y="0"/>
                  </a:lnTo>
                  <a:lnTo>
                    <a:pt x="21600" y="4642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rgbClr val="3AB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4" name="AutoShape 3"/>
            <p:cNvSpPr>
              <a:spLocks/>
            </p:cNvSpPr>
            <p:nvPr/>
          </p:nvSpPr>
          <p:spPr bwMode="auto">
            <a:xfrm>
              <a:off x="7118416" y="2715754"/>
              <a:ext cx="674158" cy="147956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5527"/>
                  </a:lnTo>
                  <a:lnTo>
                    <a:pt x="10755" y="0"/>
                  </a:lnTo>
                  <a:lnTo>
                    <a:pt x="21600" y="5527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rgbClr val="01C4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5" name="AutoShape 4"/>
            <p:cNvSpPr>
              <a:spLocks/>
            </p:cNvSpPr>
            <p:nvPr/>
          </p:nvSpPr>
          <p:spPr bwMode="auto">
            <a:xfrm>
              <a:off x="5773286" y="2250040"/>
              <a:ext cx="668492" cy="194770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4200"/>
                  </a:lnTo>
                  <a:lnTo>
                    <a:pt x="10755" y="0"/>
                  </a:lnTo>
                  <a:lnTo>
                    <a:pt x="21600" y="4200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6" name="AutoShape 5"/>
            <p:cNvSpPr>
              <a:spLocks/>
            </p:cNvSpPr>
            <p:nvPr/>
          </p:nvSpPr>
          <p:spPr bwMode="auto">
            <a:xfrm>
              <a:off x="5095944" y="1646985"/>
              <a:ext cx="677556" cy="255205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3207"/>
                  </a:lnTo>
                  <a:lnTo>
                    <a:pt x="10755" y="0"/>
                  </a:lnTo>
                  <a:lnTo>
                    <a:pt x="21600" y="3207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rgbClr val="ED65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7" name="AutoShape 6"/>
            <p:cNvSpPr>
              <a:spLocks/>
            </p:cNvSpPr>
            <p:nvPr/>
          </p:nvSpPr>
          <p:spPr bwMode="auto">
            <a:xfrm>
              <a:off x="6438593" y="923072"/>
              <a:ext cx="682088" cy="327696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2496"/>
                  </a:lnTo>
                  <a:lnTo>
                    <a:pt x="10755" y="0"/>
                  </a:lnTo>
                  <a:lnTo>
                    <a:pt x="21600" y="2496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rgbClr val="183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658270" y="1010933"/>
            <a:ext cx="58251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  <a:endParaRPr lang="en-US" altLang="zh-CN" sz="4400" b="1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b="1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欢迎各位老师批评指正</a:t>
            </a:r>
            <a:endParaRPr lang="zh-CN" altLang="en-US" sz="4400" b="1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36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0"/>
            <a:ext cx="1206500" cy="1016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800" y="190500"/>
            <a:ext cx="1206500" cy="3048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PART ONE</a:t>
            </a:r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与意义</a:t>
            </a:r>
            <a:endParaRPr lang="zh-CN" altLang="en-US" sz="2000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281269" y="4487092"/>
            <a:ext cx="8604250" cy="557519"/>
          </a:xfrm>
          <a:prstGeom prst="rect">
            <a:avLst/>
          </a:prstGeom>
        </p:spPr>
        <p:txBody>
          <a:bodyPr vert="horz" numCol="1" spcCol="274320"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800" kern="1200" baseline="0">
                <a:solidFill>
                  <a:schemeClr val="bg1">
                    <a:lumMod val="50000"/>
                  </a:schemeClr>
                </a:solidFill>
                <a:latin typeface="Roboto condensed"/>
                <a:ea typeface="+mn-ea"/>
                <a:cs typeface="Roboto condense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dirty="0" smtClean="0"/>
              <a:t>Research </a:t>
            </a:r>
            <a:r>
              <a:rPr lang="en-US" altLang="zh-CN" dirty="0"/>
              <a:t>on </a:t>
            </a:r>
            <a:r>
              <a:rPr lang="en-US" altLang="zh-CN" dirty="0" smtClean="0"/>
              <a:t>the Technology of  PDR Based </a:t>
            </a:r>
            <a:r>
              <a:rPr lang="en-US" altLang="zh-CN" dirty="0"/>
              <a:t>on </a:t>
            </a:r>
            <a:r>
              <a:rPr lang="en-US" altLang="zh-CN" dirty="0" smtClean="0"/>
              <a:t>MEMS and </a:t>
            </a:r>
            <a:r>
              <a:rPr lang="en-US" altLang="zh-CN" dirty="0"/>
              <a:t>GPS in </a:t>
            </a:r>
            <a:r>
              <a:rPr lang="en-US" altLang="zh-CN" dirty="0" smtClean="0"/>
              <a:t>Forest Region</a:t>
            </a:r>
            <a:r>
              <a:rPr lang="zh-CN" altLang="en-US" dirty="0" smtClean="0"/>
              <a:t>。</a:t>
            </a:r>
            <a:r>
              <a:rPr lang="en-US" altLang="zh-CN" dirty="0"/>
              <a:t>Research on the Technology of  PDR Based on MEMS and GPS in Forest Region</a:t>
            </a:r>
            <a:r>
              <a:rPr lang="zh-CN" altLang="en-US" dirty="0" smtClean="0"/>
              <a:t>。</a:t>
            </a:r>
            <a:r>
              <a:rPr lang="en-US" altLang="zh-CN" dirty="0" smtClean="0"/>
              <a:t>Research </a:t>
            </a:r>
            <a:r>
              <a:rPr lang="en-US" altLang="zh-CN" dirty="0"/>
              <a:t>on the Technology of  PDR Based on MEMS and GPS in Forest Region</a:t>
            </a:r>
            <a:r>
              <a:rPr lang="zh-CN" altLang="en-US" dirty="0" smtClean="0"/>
              <a:t>。</a:t>
            </a:r>
            <a:r>
              <a:rPr lang="en-US" altLang="zh-CN" dirty="0" smtClean="0"/>
              <a:t>Research </a:t>
            </a:r>
            <a:r>
              <a:rPr lang="en-US" altLang="zh-CN" dirty="0"/>
              <a:t>on the Technology of  PDR Based on MEMS and GPS in Forest Region</a:t>
            </a:r>
            <a:r>
              <a:rPr lang="zh-CN" altLang="en-US" dirty="0" smtClean="0"/>
              <a:t>。</a:t>
            </a:r>
            <a:r>
              <a:rPr lang="en-US" altLang="zh-CN" dirty="0"/>
              <a:t>Research on the Technology of  PDR Based on MEMS and GPS in Forest Region</a:t>
            </a:r>
            <a:r>
              <a:rPr lang="zh-CN" altLang="en-US" dirty="0" smtClean="0"/>
              <a:t>。</a:t>
            </a:r>
            <a:r>
              <a:rPr lang="en-US" altLang="zh-CN" dirty="0"/>
              <a:t>Research on the Technology of  PDR Based on MEMS and GPS in Forest Region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40000"/>
              </a:lnSpc>
            </a:pPr>
            <a:endParaRPr lang="en-US" altLang="zh-CN" dirty="0"/>
          </a:p>
          <a:p>
            <a:pPr>
              <a:lnSpc>
                <a:spcPct val="140000"/>
              </a:lnSpc>
            </a:pPr>
            <a:endParaRPr lang="en-US" altLang="zh-CN" dirty="0"/>
          </a:p>
          <a:p>
            <a:pPr>
              <a:lnSpc>
                <a:spcPct val="140000"/>
              </a:lnSpc>
            </a:pPr>
            <a:endParaRPr lang="en-US" dirty="0"/>
          </a:p>
        </p:txBody>
      </p:sp>
      <p:cxnSp>
        <p:nvCxnSpPr>
          <p:cNvPr id="7" name="Straight Connector 10"/>
          <p:cNvCxnSpPr/>
          <p:nvPr/>
        </p:nvCxnSpPr>
        <p:spPr>
          <a:xfrm flipH="1">
            <a:off x="384738" y="4445917"/>
            <a:ext cx="8397312" cy="0"/>
          </a:xfrm>
          <a:prstGeom prst="line">
            <a:avLst/>
          </a:prstGeom>
          <a:ln w="3175">
            <a:solidFill>
              <a:srgbClr val="183A5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12432" y="631855"/>
            <a:ext cx="7941924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183A5D"/>
              </a:buClr>
              <a:buFont typeface="Wingdings" panose="05000000000000000000" pitchFamily="2" charset="2"/>
              <a:buChar char="Ø"/>
            </a:pPr>
            <a:r>
              <a:rPr lang="zh-CN" altLang="zh-CN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在林区</a:t>
            </a:r>
            <a:r>
              <a:rPr lang="zh-CN" altLang="zh-CN" sz="16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，由于信号的减弱</a:t>
            </a:r>
            <a:r>
              <a:rPr lang="zh-CN" altLang="zh-CN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6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辅助导航信息</a:t>
            </a:r>
            <a:r>
              <a:rPr lang="zh-CN" altLang="zh-CN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</a:t>
            </a: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zh-CN" altLang="zh-CN" sz="16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无法获取得到精准的定位</a:t>
            </a:r>
            <a:r>
              <a:rPr lang="zh-CN" altLang="zh-CN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sz="16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183A5D"/>
              </a:buClr>
              <a:buFont typeface="Wingdings" panose="05000000000000000000" pitchFamily="2" charset="2"/>
              <a:buChar char="Ø"/>
            </a:pPr>
            <a:r>
              <a:rPr lang="zh-CN" altLang="zh-CN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16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林区，由于用户需求量少，数据获取代价较高等因素</a:t>
            </a:r>
            <a:r>
              <a:rPr lang="zh-CN" altLang="zh-CN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百度、高德等</a:t>
            </a:r>
            <a:r>
              <a:rPr lang="zh-CN" altLang="zh-CN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</a:t>
            </a:r>
            <a:r>
              <a:rPr lang="zh-CN" altLang="zh-CN" sz="16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地图软件在林区导航定位的效果</a:t>
            </a:r>
            <a:r>
              <a:rPr lang="zh-CN" altLang="zh-CN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差强人意</a:t>
            </a:r>
            <a:r>
              <a:rPr lang="zh-CN" altLang="en-US" sz="16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183A5D"/>
              </a:buClr>
              <a:buFont typeface="Wingdings" panose="05000000000000000000" pitchFamily="2" charset="2"/>
              <a:buChar char="Ø"/>
            </a:pPr>
            <a:r>
              <a:rPr lang="zh-CN" altLang="zh-CN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林区</a:t>
            </a:r>
            <a:r>
              <a:rPr lang="zh-CN" altLang="zh-CN" sz="16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地图数据属于私有数据</a:t>
            </a:r>
            <a:r>
              <a:rPr lang="zh-CN" altLang="zh-CN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</a:t>
            </a:r>
            <a:r>
              <a:rPr lang="zh-CN" altLang="zh-CN" sz="16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能为广大用户</a:t>
            </a:r>
            <a:r>
              <a:rPr lang="zh-CN" altLang="zh-CN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6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zh-CN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大规模</a:t>
            </a:r>
            <a:r>
              <a:rPr lang="zh-CN" altLang="zh-CN" sz="16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的商业开发及</a:t>
            </a:r>
            <a:r>
              <a:rPr lang="zh-CN" altLang="zh-CN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</a:t>
            </a: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183A5D"/>
              </a:buClr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林区属于危险地区，容易迷失</a:t>
            </a: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方向，获取位置信息意义重大。</a:t>
            </a:r>
            <a:endParaRPr lang="en-US" altLang="zh-CN" sz="1600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183A5D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现有的无信号定位研究以室内为主，需要布置大量外界信号基站，林区不可能实现；</a:t>
            </a:r>
            <a:endParaRPr lang="en-US" altLang="zh-CN" sz="1600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183A5D"/>
              </a:buClr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室内</a:t>
            </a: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属于长期无信号状态，而林区属于信号断续，条件并不相同。</a:t>
            </a:r>
            <a:endParaRPr lang="en-US" altLang="zh-CN" sz="1600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183A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5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0"/>
            <a:ext cx="1206500" cy="1016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800" y="190500"/>
            <a:ext cx="1206500" cy="3048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PART </a:t>
            </a:r>
            <a:r>
              <a:rPr lang="en-US" altLang="zh-CN" sz="1800" dirty="0"/>
              <a:t>TWO</a:t>
            </a:r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"/>
            <a:ext cx="71160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79560" y="1562220"/>
            <a:ext cx="7941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183A5D"/>
              </a:buClr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rgbClr val="183A5D"/>
                </a:solidFill>
              </a:rPr>
              <a:t>找到林区</a:t>
            </a:r>
            <a:r>
              <a:rPr lang="en-US" altLang="zh-CN" sz="2000" b="1" dirty="0" smtClean="0">
                <a:solidFill>
                  <a:srgbClr val="183A5D"/>
                </a:solidFill>
              </a:rPr>
              <a:t>GPS</a:t>
            </a:r>
            <a:r>
              <a:rPr lang="zh-CN" altLang="en-US" sz="2000" b="1" dirty="0" smtClean="0">
                <a:solidFill>
                  <a:srgbClr val="183A5D"/>
                </a:solidFill>
              </a:rPr>
              <a:t>信号断续情况下，</a:t>
            </a:r>
            <a:r>
              <a:rPr lang="zh-CN" altLang="en-US" sz="2000" b="1" dirty="0">
                <a:solidFill>
                  <a:srgbClr val="183A5D"/>
                </a:solidFill>
              </a:rPr>
              <a:t>轨迹跟踪</a:t>
            </a:r>
            <a:r>
              <a:rPr lang="zh-CN" altLang="en-US" sz="2000" b="1" dirty="0" smtClean="0">
                <a:solidFill>
                  <a:srgbClr val="183A5D"/>
                </a:solidFill>
              </a:rPr>
              <a:t>最精确的方法</a:t>
            </a:r>
            <a:endParaRPr lang="en-US" altLang="zh-CN" sz="2000" b="1" dirty="0" smtClean="0">
              <a:solidFill>
                <a:srgbClr val="183A5D"/>
              </a:solidFill>
            </a:endParaRPr>
          </a:p>
          <a:p>
            <a:pPr marL="285750" indent="-285750">
              <a:lnSpc>
                <a:spcPct val="200000"/>
              </a:lnSpc>
              <a:buClr>
                <a:srgbClr val="183A5D"/>
              </a:buClr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rgbClr val="183A5D"/>
                </a:solidFill>
              </a:rPr>
              <a:t>搭建可实用的林区</a:t>
            </a:r>
            <a:r>
              <a:rPr lang="en-US" altLang="zh-CN" sz="2000" b="1" dirty="0" smtClean="0">
                <a:solidFill>
                  <a:srgbClr val="183A5D"/>
                </a:solidFill>
              </a:rPr>
              <a:t>PDR</a:t>
            </a:r>
            <a:r>
              <a:rPr lang="zh-CN" altLang="en-US" sz="2000" b="1" dirty="0" smtClean="0">
                <a:solidFill>
                  <a:srgbClr val="183A5D"/>
                </a:solidFill>
              </a:rPr>
              <a:t>定位系统</a:t>
            </a:r>
            <a:r>
              <a:rPr lang="en-US" altLang="zh-CN" sz="2000" b="1" dirty="0" smtClean="0">
                <a:solidFill>
                  <a:srgbClr val="183A5D"/>
                </a:solidFill>
              </a:rPr>
              <a:t>APP</a:t>
            </a:r>
            <a:endParaRPr lang="zh-CN" altLang="en-US" sz="2000" b="1" dirty="0">
              <a:solidFill>
                <a:srgbClr val="183A5D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7800" y="63185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</a:p>
        </p:txBody>
      </p:sp>
      <p:sp>
        <p:nvSpPr>
          <p:cNvPr id="8" name="Text Placeholder 8"/>
          <p:cNvSpPr txBox="1">
            <a:spLocks/>
          </p:cNvSpPr>
          <p:nvPr/>
        </p:nvSpPr>
        <p:spPr>
          <a:xfrm>
            <a:off x="281269" y="4487092"/>
            <a:ext cx="8604250" cy="557519"/>
          </a:xfrm>
          <a:prstGeom prst="rect">
            <a:avLst/>
          </a:prstGeom>
        </p:spPr>
        <p:txBody>
          <a:bodyPr vert="horz" numCol="1" spcCol="274320"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800" kern="1200" baseline="0">
                <a:solidFill>
                  <a:schemeClr val="bg1">
                    <a:lumMod val="50000"/>
                  </a:schemeClr>
                </a:solidFill>
                <a:latin typeface="Roboto condensed"/>
                <a:ea typeface="+mn-ea"/>
                <a:cs typeface="Roboto condense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dirty="0" smtClean="0"/>
              <a:t>Research </a:t>
            </a:r>
            <a:r>
              <a:rPr lang="en-US" altLang="zh-CN" dirty="0"/>
              <a:t>on </a:t>
            </a:r>
            <a:r>
              <a:rPr lang="en-US" altLang="zh-CN" dirty="0" smtClean="0"/>
              <a:t>the Technology of  PDR Based </a:t>
            </a:r>
            <a:r>
              <a:rPr lang="en-US" altLang="zh-CN" dirty="0"/>
              <a:t>on </a:t>
            </a:r>
            <a:r>
              <a:rPr lang="en-US" altLang="zh-CN" dirty="0" smtClean="0"/>
              <a:t>MEMS and </a:t>
            </a:r>
            <a:r>
              <a:rPr lang="en-US" altLang="zh-CN" dirty="0"/>
              <a:t>GPS in </a:t>
            </a:r>
            <a:r>
              <a:rPr lang="en-US" altLang="zh-CN" dirty="0" smtClean="0"/>
              <a:t>Forest Region</a:t>
            </a:r>
            <a:r>
              <a:rPr lang="zh-CN" altLang="en-US" dirty="0" smtClean="0"/>
              <a:t>。</a:t>
            </a:r>
            <a:r>
              <a:rPr lang="en-US" altLang="zh-CN" dirty="0"/>
              <a:t>Research on the Technology of  PDR Based on MEMS and GPS in Forest Region</a:t>
            </a:r>
            <a:r>
              <a:rPr lang="zh-CN" altLang="en-US" dirty="0" smtClean="0"/>
              <a:t>。</a:t>
            </a:r>
            <a:r>
              <a:rPr lang="en-US" altLang="zh-CN" dirty="0" smtClean="0"/>
              <a:t>Research </a:t>
            </a:r>
            <a:r>
              <a:rPr lang="en-US" altLang="zh-CN" dirty="0"/>
              <a:t>on the Technology of  PDR Based on MEMS and GPS in Forest Region</a:t>
            </a:r>
            <a:r>
              <a:rPr lang="zh-CN" altLang="en-US" dirty="0" smtClean="0"/>
              <a:t>。</a:t>
            </a:r>
            <a:r>
              <a:rPr lang="en-US" altLang="zh-CN" dirty="0" smtClean="0"/>
              <a:t>Research </a:t>
            </a:r>
            <a:r>
              <a:rPr lang="en-US" altLang="zh-CN" dirty="0"/>
              <a:t>on the Technology of  PDR Based on MEMS and GPS in Forest Region</a:t>
            </a:r>
            <a:r>
              <a:rPr lang="zh-CN" altLang="en-US" dirty="0" smtClean="0"/>
              <a:t>。</a:t>
            </a:r>
            <a:r>
              <a:rPr lang="en-US" altLang="zh-CN" dirty="0"/>
              <a:t>Research on the Technology of  PDR Based on MEMS and GPS in Forest Region</a:t>
            </a:r>
            <a:r>
              <a:rPr lang="zh-CN" altLang="en-US" dirty="0" smtClean="0"/>
              <a:t>。</a:t>
            </a:r>
            <a:r>
              <a:rPr lang="en-US" altLang="zh-CN" dirty="0"/>
              <a:t>Research on the Technology of  PDR Based on MEMS and GPS in Forest Region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40000"/>
              </a:lnSpc>
            </a:pPr>
            <a:endParaRPr lang="en-US" altLang="zh-CN" dirty="0"/>
          </a:p>
          <a:p>
            <a:pPr>
              <a:lnSpc>
                <a:spcPct val="140000"/>
              </a:lnSpc>
            </a:pPr>
            <a:endParaRPr lang="en-US" altLang="zh-CN" dirty="0"/>
          </a:p>
          <a:p>
            <a:pPr>
              <a:lnSpc>
                <a:spcPct val="140000"/>
              </a:lnSpc>
            </a:pPr>
            <a:endParaRPr lang="en-US" dirty="0"/>
          </a:p>
        </p:txBody>
      </p:sp>
      <p:cxnSp>
        <p:nvCxnSpPr>
          <p:cNvPr id="10" name="Straight Connector 10"/>
          <p:cNvCxnSpPr/>
          <p:nvPr/>
        </p:nvCxnSpPr>
        <p:spPr>
          <a:xfrm flipH="1">
            <a:off x="384738" y="4445917"/>
            <a:ext cx="8397312" cy="0"/>
          </a:xfrm>
          <a:prstGeom prst="line">
            <a:avLst/>
          </a:prstGeom>
          <a:ln w="3175">
            <a:solidFill>
              <a:srgbClr val="183A5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91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0"/>
            <a:ext cx="1206500" cy="1016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800" y="190500"/>
            <a:ext cx="1206500" cy="3048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PART </a:t>
            </a:r>
            <a:r>
              <a:rPr lang="en-US" altLang="zh-CN" sz="1800" dirty="0"/>
              <a:t>TWO</a:t>
            </a:r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6590" y="2132365"/>
            <a:ext cx="4291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183A5D"/>
              </a:buClr>
            </a:pP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基于</a:t>
            </a:r>
            <a:r>
              <a:rPr lang="en-US" altLang="zh-CN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PDR</a:t>
            </a: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算法的林区行人</a:t>
            </a:r>
            <a:r>
              <a:rPr lang="zh-CN" altLang="en-US" sz="16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轨迹</a:t>
            </a: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跟踪</a:t>
            </a:r>
            <a:r>
              <a:rPr lang="zh-CN" altLang="en-US" sz="16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技术</a:t>
            </a: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研究</a:t>
            </a:r>
            <a:endParaRPr lang="zh-CN" altLang="en-US" dirty="0">
              <a:solidFill>
                <a:srgbClr val="183A5D"/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4718048" y="1128582"/>
            <a:ext cx="470848" cy="2592343"/>
          </a:xfrm>
          <a:prstGeom prst="leftBrace">
            <a:avLst/>
          </a:prstGeom>
          <a:ln>
            <a:solidFill>
              <a:srgbClr val="183A5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13050" y="802242"/>
            <a:ext cx="1090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183A5D"/>
              </a:buClr>
            </a:pPr>
            <a:r>
              <a:rPr lang="zh-CN" altLang="en-US" sz="16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实验平台</a:t>
            </a:r>
            <a:endParaRPr lang="zh-CN" altLang="en-US" dirty="0">
              <a:solidFill>
                <a:srgbClr val="183A5D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13050" y="3348521"/>
            <a:ext cx="1090688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183A5D"/>
              </a:buClr>
            </a:pP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算法研究</a:t>
            </a:r>
            <a:endParaRPr lang="zh-CN" altLang="en-US" dirty="0">
              <a:solidFill>
                <a:srgbClr val="183A5D"/>
              </a:solidFill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6527892" y="589062"/>
            <a:ext cx="161598" cy="1011134"/>
          </a:xfrm>
          <a:prstGeom prst="leftBrace">
            <a:avLst/>
          </a:prstGeom>
          <a:ln>
            <a:solidFill>
              <a:srgbClr val="183A5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13644" y="273621"/>
            <a:ext cx="1419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183A5D"/>
              </a:buClr>
            </a:pPr>
            <a:r>
              <a:rPr lang="zh-CN" altLang="en-US" sz="16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工</a:t>
            </a: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具模块</a:t>
            </a:r>
            <a:endParaRPr lang="zh-CN" altLang="en-US" dirty="0">
              <a:solidFill>
                <a:srgbClr val="183A5D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93722" y="1258227"/>
            <a:ext cx="1419074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183A5D"/>
              </a:buClr>
            </a:pPr>
            <a:r>
              <a:rPr lang="zh-CN" altLang="en-US" sz="16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file"/>
              </a:rPr>
              <a:t>系统架构图</a:t>
            </a:r>
            <a:endParaRPr lang="zh-CN" altLang="en-US" dirty="0">
              <a:solidFill>
                <a:srgbClr val="183A5D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77800" y="63185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</a:p>
        </p:txBody>
      </p:sp>
      <p:sp>
        <p:nvSpPr>
          <p:cNvPr id="18" name="Text Placeholder 8"/>
          <p:cNvSpPr txBox="1">
            <a:spLocks/>
          </p:cNvSpPr>
          <p:nvPr/>
        </p:nvSpPr>
        <p:spPr>
          <a:xfrm>
            <a:off x="281269" y="4487092"/>
            <a:ext cx="8604250" cy="557519"/>
          </a:xfrm>
          <a:prstGeom prst="rect">
            <a:avLst/>
          </a:prstGeom>
        </p:spPr>
        <p:txBody>
          <a:bodyPr vert="horz" numCol="1" spcCol="274320"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800" kern="1200" baseline="0">
                <a:solidFill>
                  <a:schemeClr val="bg1">
                    <a:lumMod val="50000"/>
                  </a:schemeClr>
                </a:solidFill>
                <a:latin typeface="Roboto condensed"/>
                <a:ea typeface="+mn-ea"/>
                <a:cs typeface="Roboto condense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dirty="0" smtClean="0"/>
              <a:t>Research </a:t>
            </a:r>
            <a:r>
              <a:rPr lang="en-US" altLang="zh-CN" dirty="0"/>
              <a:t>on </a:t>
            </a:r>
            <a:r>
              <a:rPr lang="en-US" altLang="zh-CN" dirty="0" smtClean="0"/>
              <a:t>the Technology of  PDR Based </a:t>
            </a:r>
            <a:r>
              <a:rPr lang="en-US" altLang="zh-CN" dirty="0"/>
              <a:t>on </a:t>
            </a:r>
            <a:r>
              <a:rPr lang="en-US" altLang="zh-CN" dirty="0" smtClean="0"/>
              <a:t>MEMS and </a:t>
            </a:r>
            <a:r>
              <a:rPr lang="en-US" altLang="zh-CN" dirty="0"/>
              <a:t>GPS in </a:t>
            </a:r>
            <a:r>
              <a:rPr lang="en-US" altLang="zh-CN" dirty="0" smtClean="0"/>
              <a:t>Forest Region</a:t>
            </a:r>
            <a:r>
              <a:rPr lang="zh-CN" altLang="en-US" dirty="0" smtClean="0"/>
              <a:t>。</a:t>
            </a:r>
            <a:r>
              <a:rPr lang="en-US" altLang="zh-CN" dirty="0"/>
              <a:t>Research on the Technology of  PDR Based on MEMS and GPS in Forest Region</a:t>
            </a:r>
            <a:r>
              <a:rPr lang="zh-CN" altLang="en-US" dirty="0" smtClean="0"/>
              <a:t>。</a:t>
            </a:r>
            <a:r>
              <a:rPr lang="en-US" altLang="zh-CN" dirty="0" smtClean="0"/>
              <a:t>Research </a:t>
            </a:r>
            <a:r>
              <a:rPr lang="en-US" altLang="zh-CN" dirty="0"/>
              <a:t>on the Technology of  PDR Based on MEMS and GPS in Forest Region</a:t>
            </a:r>
            <a:r>
              <a:rPr lang="zh-CN" altLang="en-US" dirty="0" smtClean="0"/>
              <a:t>。</a:t>
            </a:r>
            <a:r>
              <a:rPr lang="en-US" altLang="zh-CN" dirty="0" smtClean="0"/>
              <a:t>Research </a:t>
            </a:r>
            <a:r>
              <a:rPr lang="en-US" altLang="zh-CN" dirty="0"/>
              <a:t>on the Technology of  PDR Based on MEMS and GPS in Forest Region</a:t>
            </a:r>
            <a:r>
              <a:rPr lang="zh-CN" altLang="en-US" dirty="0" smtClean="0"/>
              <a:t>。</a:t>
            </a:r>
            <a:r>
              <a:rPr lang="en-US" altLang="zh-CN" dirty="0"/>
              <a:t>Research on the Technology of  PDR Based on MEMS and GPS in Forest Region</a:t>
            </a:r>
            <a:r>
              <a:rPr lang="zh-CN" altLang="en-US" dirty="0" smtClean="0"/>
              <a:t>。</a:t>
            </a:r>
            <a:r>
              <a:rPr lang="en-US" altLang="zh-CN" dirty="0"/>
              <a:t>Research on the Technology of  PDR Based on MEMS and GPS in Forest Region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40000"/>
              </a:lnSpc>
            </a:pPr>
            <a:endParaRPr lang="en-US" altLang="zh-CN" dirty="0"/>
          </a:p>
          <a:p>
            <a:pPr>
              <a:lnSpc>
                <a:spcPct val="140000"/>
              </a:lnSpc>
            </a:pPr>
            <a:endParaRPr lang="en-US" altLang="zh-CN" dirty="0"/>
          </a:p>
          <a:p>
            <a:pPr>
              <a:lnSpc>
                <a:spcPct val="140000"/>
              </a:lnSpc>
            </a:pPr>
            <a:endParaRPr lang="en-US" dirty="0"/>
          </a:p>
        </p:txBody>
      </p:sp>
      <p:cxnSp>
        <p:nvCxnSpPr>
          <p:cNvPr id="19" name="Straight Connector 10"/>
          <p:cNvCxnSpPr/>
          <p:nvPr/>
        </p:nvCxnSpPr>
        <p:spPr>
          <a:xfrm flipH="1">
            <a:off x="384738" y="4445917"/>
            <a:ext cx="8397312" cy="0"/>
          </a:xfrm>
          <a:prstGeom prst="line">
            <a:avLst/>
          </a:prstGeom>
          <a:ln w="3175">
            <a:solidFill>
              <a:srgbClr val="183A5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57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0"/>
            <a:ext cx="1206500" cy="1016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800" y="190500"/>
            <a:ext cx="1206500" cy="3048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PART </a:t>
            </a:r>
            <a:r>
              <a:rPr lang="en-US" altLang="zh-CN" sz="1800" dirty="0"/>
              <a:t>TWO</a:t>
            </a:r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121" y="887574"/>
            <a:ext cx="4489807" cy="378628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7800" y="63185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工具模块</a:t>
            </a:r>
          </a:p>
        </p:txBody>
      </p:sp>
    </p:spTree>
    <p:extLst>
      <p:ext uri="{BB962C8B-B14F-4D97-AF65-F5344CB8AC3E}">
        <p14:creationId xmlns:p14="http://schemas.microsoft.com/office/powerpoint/2010/main" val="225221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0"/>
            <a:ext cx="1206500" cy="1016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800" y="190500"/>
            <a:ext cx="1206500" cy="3048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PART </a:t>
            </a:r>
            <a:r>
              <a:rPr lang="en-US" altLang="zh-CN" sz="1800" dirty="0"/>
              <a:t>TWO</a:t>
            </a:r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022" y="584200"/>
            <a:ext cx="7802978" cy="457981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7800" y="577790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37586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0"/>
            <a:ext cx="1206500" cy="1016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800" y="190500"/>
            <a:ext cx="1206500" cy="3048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PART </a:t>
            </a:r>
            <a:r>
              <a:rPr lang="en-US" altLang="zh-CN" sz="1800" dirty="0"/>
              <a:t>TWO</a:t>
            </a:r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"/>
            <a:ext cx="71160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705" y="-1"/>
            <a:ext cx="4447313" cy="5143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7800" y="63185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技术路线图</a:t>
            </a:r>
            <a:endParaRPr lang="zh-CN" altLang="en-US" sz="2000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464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0"/>
            <a:ext cx="1206500" cy="1016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800" y="190500"/>
            <a:ext cx="1206500" cy="3048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PART </a:t>
            </a:r>
            <a:r>
              <a:rPr lang="en-US" altLang="zh-CN" sz="1800" dirty="0"/>
              <a:t>TWO</a:t>
            </a:r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"/>
            <a:ext cx="71160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70052" y="1425373"/>
            <a:ext cx="7941924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183A5D"/>
              </a:buClr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搭建基于</a:t>
            </a:r>
            <a:r>
              <a:rPr lang="en-US" altLang="zh-CN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的实验平台</a:t>
            </a:r>
            <a:endParaRPr lang="en-US" altLang="zh-CN" sz="1600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183A5D"/>
              </a:buClr>
              <a:buFont typeface="Wingdings" panose="05000000000000000000" pitchFamily="2" charset="2"/>
              <a:buChar char="p"/>
            </a:pPr>
            <a:r>
              <a:rPr lang="en-US" altLang="zh-CN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PDR</a:t>
            </a: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算法及改进算法研究</a:t>
            </a:r>
            <a:endParaRPr lang="en-US" altLang="zh-CN" sz="1600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183A5D"/>
              </a:buClr>
              <a:buFont typeface="Wingdings" panose="05000000000000000000" pitchFamily="2" charset="2"/>
              <a:buChar char="p"/>
            </a:pPr>
            <a:r>
              <a:rPr lang="en-US" altLang="zh-CN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PDR/GPS</a:t>
            </a: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组合定位纠偏方法研究</a:t>
            </a:r>
            <a:endParaRPr lang="en-US" altLang="zh-CN" sz="1600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183A5D"/>
              </a:buClr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工程实用性研究</a:t>
            </a:r>
            <a:endParaRPr lang="en-US" altLang="zh-CN" sz="1600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183A5D"/>
              </a:buClr>
              <a:buFont typeface="Wingdings" panose="05000000000000000000" pitchFamily="2" charset="2"/>
              <a:buChar char="p"/>
            </a:pPr>
            <a:endParaRPr lang="en-US" altLang="zh-CN" sz="1600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183A5D"/>
              </a:buClr>
              <a:buFont typeface="Wingdings" panose="05000000000000000000" pitchFamily="2" charset="2"/>
              <a:buChar char="p"/>
            </a:pPr>
            <a:endParaRPr lang="zh-CN" altLang="en-US" dirty="0">
              <a:solidFill>
                <a:srgbClr val="183A5D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7800" y="63185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20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内容与方法</a:t>
            </a:r>
            <a:endParaRPr lang="zh-CN" altLang="en-US" sz="2000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438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990</TotalTime>
  <Words>1385</Words>
  <Application>Microsoft Office PowerPoint</Application>
  <PresentationFormat>全屏显示(16:9)</PresentationFormat>
  <Paragraphs>188</Paragraphs>
  <Slides>25</Slides>
  <Notes>0</Notes>
  <HiddenSlides>0</HiddenSlides>
  <MMClips>1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宋体</vt:lpstr>
      <vt:lpstr>微软雅黑</vt:lpstr>
      <vt:lpstr>Arial</vt:lpstr>
      <vt:lpstr>Calibri</vt:lpstr>
      <vt:lpstr>Calibri Light</vt:lpstr>
      <vt:lpstr>Roboto condensed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https://800sucai.taobao.com</cp:keywords>
  <dc:description>https://800sucai.taobao.com</dc:description>
  <cp:lastModifiedBy>wanghanqing1</cp:lastModifiedBy>
  <cp:revision>252</cp:revision>
  <dcterms:created xsi:type="dcterms:W3CDTF">2014-12-03T05:15:24Z</dcterms:created>
  <dcterms:modified xsi:type="dcterms:W3CDTF">2017-11-06T15:22:00Z</dcterms:modified>
  <cp:category>https://800sucai.taobao.com</cp:category>
</cp:coreProperties>
</file>