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30.xml" ContentType="application/vnd.openxmlformats-officedocument.presentationml.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slides/slide29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25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9.xml" ContentType="application/vnd.openxmlformats-officedocument.presentationml.notes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26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3.xml" ContentType="application/vnd.openxmlformats-officedocument.presentationml.notesSlide+xml"/>
  <Override PartName="/ppt/theme/theme2.xml" ContentType="application/vnd.openxmlformats-officedocument.theme+xml"/>
  <Override PartName="/ppt/slides/slide24.xml" ContentType="application/vnd.openxmlformats-officedocument.presentationml.slide+xml"/>
  <Override PartName="/ppt/notesSlides/notesSlide17.xml" ContentType="application/vnd.openxmlformats-officedocument.presentationml.notes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28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notesSlides/notesSlide12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embedTrueTypeFonts="1" saveSubsetFonts="1">
  <p:sldMasterIdLst>
    <p:sldMasterId id="2147483648" r:id="rId1"/>
  </p:sldMasterIdLst>
  <p:notesMasterIdLst>
    <p:notesMasterId r:id="rId34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</p:sldIdLst>
  <p:sldSz cx="18288000" cy="10287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74" d="100"/>
          <a:sy n="74" d="100"/>
        </p:scale>
        <p:origin x="-1092" y="-90"/>
      </p:cViewPr>
      <p:guideLst>
        <p:guide pos="2160" orient="horz"/>
        <p:guide pos="2880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 /><Relationship Id="rId36" Type="http://schemas.openxmlformats.org/officeDocument/2006/relationships/tableStyles" Target="tableStyles.xml" /><Relationship Id="rId37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 ?>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 ?>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 ?>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 ?>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 ?>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 ?>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 ?>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 ?>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48C0206-CE3C-97CB-4188-E050CAAFC67F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5277999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50292699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1546745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6F88D12-2AA7-640D-17E6-B1AB6D2BBF17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6237354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4784964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3915292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CCBBDA5-5CF5-FB24-3608-B17306F1EA54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5580C75-8C29-E2E3-C3D6-A823C5C2F0BB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610787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6877957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9081969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9BF36D4-A0DA-CCDE-0E8D-9A3D31D7C63E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967249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9125574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9462888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876DD0C-40BE-8990-D056-F786E435934B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400763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6841452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5461765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3E5866E-E04E-7A48-0CF1-3DF78C581DA9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989418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0495458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0665541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AA2DF6F-025F-D2F0-1194-C12892F15842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385040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1945516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4793158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FF0F2B4-942A-4351-12B3-93F5DA713646}" type="slidenum">
              <a:rPr/>
              <a:t/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0223790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6913516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526735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33E188D-DB9E-880C-6431-9BD8F62DB369}" type="slidenum">
              <a:rPr/>
              <a:t/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7458162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788481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8618078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A90A9E6-8B2D-1C9B-CC62-D0B83D7A9BB4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C6F1D43-71EC-CD18-3956-EAB226E7F746}" type="slidenum">
              <a:rPr/>
              <a:t/>
            </a:fld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583415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6758342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4913042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5C2423B-099B-DBB3-D583-9FDB35616795}" type="slidenum">
              <a:rPr/>
              <a:t/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074826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1496359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0281333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5AEF031-CF3F-85FB-0278-5C67C376D0F5}" type="slidenum">
              <a:rPr/>
              <a:t/>
            </a:fld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104375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4608193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3047546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637793A-7EC8-AAAD-7754-6757570F5D6A}" type="slidenum">
              <a:rPr/>
              <a:t/>
            </a:fld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7098026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9669764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4037214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82CE729-2019-3DF9-00A6-9DD662961F5A}" type="slidenum">
              <a:rPr/>
              <a:t/>
            </a:fld>
            <a:endParaRPr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170918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13890982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6682600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9961DD7-8652-B911-AC43-5831503DC08A}" type="slidenum">
              <a:rPr/>
              <a:t/>
            </a:fld>
            <a:endParaRPr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104212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0482778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4868726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CBF197B-8020-23E6-3D6A-B4FCD8625776}" type="slidenum">
              <a:rPr/>
              <a:t/>
            </a:fld>
            <a:endParaRPr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863864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9178069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929513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1BAA252-139C-4840-E2E3-33387C23D686}" type="slidenum">
              <a:rPr/>
              <a:t/>
            </a:fld>
            <a:endParaRPr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9767813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51761833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5646991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D965D99-A052-1CBC-B00F-265FDD639947}" type="slidenum">
              <a:rPr/>
              <a:t/>
            </a:fld>
            <a:endParaRPr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764749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6064754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9860250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90F8D0B-1FBC-41AB-389A-6406929A4936}" type="slidenum">
              <a:rPr/>
              <a:t/>
            </a:fld>
            <a:endParaRPr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5804713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5265283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1246867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15F0EA1-CDA1-4189-128F-56E588C558F5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7A50DBA-0152-9A43-1379-F35E76B563ED}" type="slidenum">
              <a:rPr/>
              <a:t/>
            </a:fld>
            <a:endParaRPr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0CCF96C-CB19-8287-C0D8-B076CCE30036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955011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8901961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1862936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9677DDF-E3F2-DB10-DE7F-358ED7A9519D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9476B61-D96F-8AD8-FCD3-9C3FE87AD015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F7BE7E2-B0FC-315A-8515-36BAB49604FB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EB8C622-CC15-A7A0-56C7-F5E947F38181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A40E7E7-9BFB-467F-31F8-0F7CA6A27895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7469941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6061541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4367512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C67C38D-A5F3-B9C9-A894-37EFD34BED0D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685800" y="2130425"/>
            <a:ext cx="7772400" cy="1470025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371600" y="3886200"/>
            <a:ext cx="64008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6629400" y="274638"/>
            <a:ext cx="2057400" cy="5851525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png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6.png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7.png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8.png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9.png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0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 bwMode="auto">
          <a:xfrm rot="0" flipH="0" flipV="0">
            <a:off x="7103679" y="0"/>
            <a:ext cx="11184321" cy="10287000"/>
          </a:xfrm>
          <a:custGeom>
            <a:avLst/>
            <a:gdLst/>
            <a:ahLst/>
            <a:cxnLst/>
            <a:rect l="l" t="t" r="r" b="b"/>
            <a:pathLst>
              <a:path w="11184321" h="10287000" fill="norm" stroke="1" extrusionOk="0">
                <a:moveTo>
                  <a:pt x="0" y="0"/>
                </a:moveTo>
                <a:lnTo>
                  <a:pt x="11184321" y="0"/>
                </a:lnTo>
                <a:lnTo>
                  <a:pt x="1118432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rcRect l="4492" t="0" r="13965" b="0"/>
            <a:stretch/>
          </a:blipFill>
        </p:spPr>
      </p:sp>
      <p:grpSp>
        <p:nvGrpSpPr>
          <p:cNvPr id="3" name="Group 3"/>
          <p:cNvGrpSpPr/>
          <p:nvPr/>
        </p:nvGrpSpPr>
        <p:grpSpPr bwMode="auto">
          <a:xfrm rot="4288751">
            <a:off x="5974197" y="2639091"/>
            <a:ext cx="9351839" cy="2039065"/>
            <a:chOff x="0" y="0"/>
            <a:chExt cx="2795831" cy="609600"/>
          </a:xfrm>
        </p:grpSpPr>
        <p:sp>
          <p:nvSpPr>
            <p:cNvPr id="4" name="Freeform 4"/>
            <p:cNvSpPr/>
            <p:nvPr/>
          </p:nvSpPr>
          <p:spPr bwMode="auto">
            <a:xfrm rot="0" flipH="0" flipV="0">
              <a:off x="0" y="0"/>
              <a:ext cx="2795831" cy="609600"/>
            </a:xfrm>
            <a:custGeom>
              <a:avLst/>
              <a:gdLst/>
              <a:ahLst/>
              <a:cxnLst/>
              <a:rect l="l" t="t" r="r" b="b"/>
              <a:pathLst>
                <a:path w="2795831" h="609600" fill="norm" stroke="1" extrusionOk="0">
                  <a:moveTo>
                    <a:pt x="203200" y="0"/>
                  </a:moveTo>
                  <a:lnTo>
                    <a:pt x="2592631" y="0"/>
                  </a:lnTo>
                  <a:lnTo>
                    <a:pt x="2795831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>
                <a:alpha val="47843"/>
              </a:srgbClr>
            </a:solidFill>
          </p:spPr>
        </p:sp>
        <p:sp>
          <p:nvSpPr>
            <p:cNvPr id="5" name="TextBox 5"/>
            <p:cNvSpPr txBox="1"/>
            <p:nvPr/>
          </p:nvSpPr>
          <p:spPr bwMode="auto">
            <a:xfrm>
              <a:off x="127000" y="-38100"/>
              <a:ext cx="2541831" cy="647700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defRPr/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 bwMode="auto">
          <a:xfrm rot="0">
            <a:off x="-4743524" y="-360314"/>
            <a:ext cx="18049165" cy="13536873"/>
            <a:chOff x="0" y="0"/>
            <a:chExt cx="812800" cy="609600"/>
          </a:xfrm>
        </p:grpSpPr>
        <p:sp>
          <p:nvSpPr>
            <p:cNvPr id="7" name="Freeform 7"/>
            <p:cNvSpPr/>
            <p:nvPr/>
          </p:nvSpPr>
          <p:spPr bwMode="auto">
            <a:xfrm rot="0" flipH="0" flipV="0">
              <a:off x="0" y="0"/>
              <a:ext cx="812800" cy="609600"/>
            </a:xfrm>
            <a:custGeom>
              <a:avLst/>
              <a:gdLst/>
              <a:ahLst/>
              <a:cxnLst/>
              <a:rect l="l" t="t" r="r" b="b"/>
              <a:pathLst>
                <a:path w="812800" h="609600" fill="norm" stroke="1" extrusionOk="0">
                  <a:moveTo>
                    <a:pt x="609600" y="0"/>
                  </a:moveTo>
                  <a:lnTo>
                    <a:pt x="0" y="0"/>
                  </a:lnTo>
                  <a:lnTo>
                    <a:pt x="203200" y="609600"/>
                  </a:lnTo>
                  <a:lnTo>
                    <a:pt x="8128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TextBox 8"/>
            <p:cNvSpPr txBox="1"/>
            <p:nvPr/>
          </p:nvSpPr>
          <p:spPr bwMode="auto">
            <a:xfrm>
              <a:off x="101600" y="-38100"/>
              <a:ext cx="609600" cy="647700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ts val="0"/>
                </a:spcBef>
                <a:defRPr/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 bwMode="auto">
          <a:xfrm rot="4288751">
            <a:off x="6209673" y="2829271"/>
            <a:ext cx="8519102" cy="1096115"/>
            <a:chOff x="0" y="0"/>
            <a:chExt cx="2795831" cy="359727"/>
          </a:xfrm>
        </p:grpSpPr>
        <p:sp>
          <p:nvSpPr>
            <p:cNvPr id="10" name="Freeform 10"/>
            <p:cNvSpPr/>
            <p:nvPr/>
          </p:nvSpPr>
          <p:spPr bwMode="auto">
            <a:xfrm rot="0" flipH="0" flipV="0">
              <a:off x="0" y="0"/>
              <a:ext cx="2795831" cy="359727"/>
            </a:xfrm>
            <a:custGeom>
              <a:avLst/>
              <a:gdLst/>
              <a:ahLst/>
              <a:cxnLst/>
              <a:rect l="l" t="t" r="r" b="b"/>
              <a:pathLst>
                <a:path w="2795831" h="359727" fill="norm" stroke="1" extrusionOk="0">
                  <a:moveTo>
                    <a:pt x="203200" y="0"/>
                  </a:moveTo>
                  <a:lnTo>
                    <a:pt x="2592631" y="0"/>
                  </a:lnTo>
                  <a:lnTo>
                    <a:pt x="2795831" y="359727"/>
                  </a:lnTo>
                  <a:lnTo>
                    <a:pt x="0" y="359727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1B04E"/>
            </a:solidFill>
          </p:spPr>
        </p:sp>
        <p:sp>
          <p:nvSpPr>
            <p:cNvPr id="11" name="TextBox 11"/>
            <p:cNvSpPr txBox="1"/>
            <p:nvPr/>
          </p:nvSpPr>
          <p:spPr bwMode="auto">
            <a:xfrm>
              <a:off x="127000" y="-38100"/>
              <a:ext cx="2541831" cy="397827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defRPr/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 bwMode="auto">
          <a:xfrm rot="8569794">
            <a:off x="5001559" y="8934193"/>
            <a:ext cx="8519102" cy="1857496"/>
            <a:chOff x="0" y="0"/>
            <a:chExt cx="2795831" cy="609600"/>
          </a:xfrm>
        </p:grpSpPr>
        <p:sp>
          <p:nvSpPr>
            <p:cNvPr id="13" name="Freeform 13"/>
            <p:cNvSpPr/>
            <p:nvPr/>
          </p:nvSpPr>
          <p:spPr bwMode="auto">
            <a:xfrm rot="0" flipH="0" flipV="0">
              <a:off x="0" y="0"/>
              <a:ext cx="2795831" cy="609600"/>
            </a:xfrm>
            <a:custGeom>
              <a:avLst/>
              <a:gdLst/>
              <a:ahLst/>
              <a:cxnLst/>
              <a:rect l="l" t="t" r="r" b="b"/>
              <a:pathLst>
                <a:path w="2795831" h="609600" fill="norm" stroke="1" extrusionOk="0">
                  <a:moveTo>
                    <a:pt x="203200" y="0"/>
                  </a:moveTo>
                  <a:lnTo>
                    <a:pt x="2592631" y="0"/>
                  </a:lnTo>
                  <a:lnTo>
                    <a:pt x="2795831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1B517B"/>
            </a:solidFill>
          </p:spPr>
        </p:sp>
        <p:sp>
          <p:nvSpPr>
            <p:cNvPr id="14" name="TextBox 14"/>
            <p:cNvSpPr txBox="1"/>
            <p:nvPr/>
          </p:nvSpPr>
          <p:spPr bwMode="auto">
            <a:xfrm>
              <a:off x="127000" y="-38100"/>
              <a:ext cx="2541831" cy="647700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defRPr/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 bwMode="auto">
          <a:xfrm rot="0" flipH="0" flipV="0">
            <a:off x="1028700" y="818326"/>
            <a:ext cx="935880" cy="890256"/>
          </a:xfrm>
          <a:custGeom>
            <a:avLst/>
            <a:gdLst/>
            <a:ahLst/>
            <a:cxnLst/>
            <a:rect l="l" t="t" r="r" b="b"/>
            <a:pathLst>
              <a:path w="935880" h="890256" fill="norm" stroke="1" extrusionOk="0">
                <a:moveTo>
                  <a:pt x="0" y="0"/>
                </a:moveTo>
                <a:lnTo>
                  <a:pt x="935880" y="0"/>
                </a:lnTo>
                <a:lnTo>
                  <a:pt x="935880" y="890256"/>
                </a:lnTo>
                <a:lnTo>
                  <a:pt x="0" y="8902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rcRect l="0" t="0" r="0" b="0"/>
            <a:stretch/>
          </a:blipFill>
        </p:spPr>
      </p:sp>
      <p:sp>
        <p:nvSpPr>
          <p:cNvPr id="16" name="TextBox 16"/>
          <p:cNvSpPr txBox="1"/>
          <p:nvPr/>
        </p:nvSpPr>
        <p:spPr bwMode="auto">
          <a:xfrm rot="0">
            <a:off x="2218977" y="926163"/>
            <a:ext cx="3450190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2"/>
              </a:lnSpc>
              <a:defRPr/>
            </a:pPr>
            <a:r>
              <a:rPr lang="en-US" sz="3950" b="1">
                <a:solidFill>
                  <a:srgbClr val="1B517B"/>
                </a:solidFill>
                <a:latin typeface="Poppins Semi-Bold"/>
                <a:ea typeface="Poppins Semi-Bold"/>
                <a:cs typeface="Poppins Semi-Bold"/>
              </a:rPr>
              <a:t>CAPSTONE</a:t>
            </a:r>
            <a:endParaRPr/>
          </a:p>
        </p:txBody>
      </p:sp>
      <p:sp>
        <p:nvSpPr>
          <p:cNvPr id="17" name="TextBox 17"/>
          <p:cNvSpPr txBox="1"/>
          <p:nvPr/>
        </p:nvSpPr>
        <p:spPr bwMode="auto">
          <a:xfrm rot="0">
            <a:off x="916053" y="3215456"/>
            <a:ext cx="9506228" cy="2371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25"/>
              </a:lnSpc>
              <a:defRPr/>
            </a:pPr>
            <a:r>
              <a:rPr lang="en-US" sz="7750" b="1" spc="528">
                <a:solidFill>
                  <a:srgbClr val="487BA2"/>
                </a:solidFill>
                <a:latin typeface="Barlow Semi-Bold"/>
                <a:ea typeface="Barlow Semi-Bold"/>
                <a:cs typeface="Barlow Semi-Bold"/>
              </a:rPr>
              <a:t>PROYECTO</a:t>
            </a:r>
            <a:endParaRPr/>
          </a:p>
          <a:p>
            <a:pPr algn="l">
              <a:lnSpc>
                <a:spcPts val="9325"/>
              </a:lnSpc>
              <a:defRPr/>
            </a:pPr>
            <a:endParaRPr/>
          </a:p>
        </p:txBody>
      </p:sp>
      <p:sp>
        <p:nvSpPr>
          <p:cNvPr id="18" name="TextBox 18"/>
          <p:cNvSpPr txBox="1"/>
          <p:nvPr/>
        </p:nvSpPr>
        <p:spPr bwMode="auto">
          <a:xfrm rot="0" flipH="0" flipV="0">
            <a:off x="846046" y="4118059"/>
            <a:ext cx="9291264" cy="1829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400"/>
              </a:lnSpc>
              <a:defRPr/>
            </a:pPr>
            <a:endParaRPr/>
          </a:p>
        </p:txBody>
      </p:sp>
      <p:sp>
        <p:nvSpPr>
          <p:cNvPr id="19" name="TextBox 19"/>
          <p:cNvSpPr txBox="1"/>
          <p:nvPr/>
        </p:nvSpPr>
        <p:spPr bwMode="auto">
          <a:xfrm rot="0">
            <a:off x="916053" y="7282183"/>
            <a:ext cx="6188880" cy="15005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20"/>
              </a:lnSpc>
              <a:defRPr/>
            </a:pPr>
            <a:r>
              <a:rPr lang="en-US" sz="2800">
                <a:solidFill>
                  <a:srgbClr val="000000"/>
                </a:solidFill>
                <a:latin typeface="Poppins"/>
                <a:ea typeface="Poppins"/>
                <a:cs typeface="Poppins"/>
              </a:rPr>
              <a:t>Gabriela Campomanes</a:t>
            </a:r>
            <a:endParaRPr/>
          </a:p>
          <a:p>
            <a:pPr algn="l">
              <a:lnSpc>
                <a:spcPts val="3920"/>
              </a:lnSpc>
              <a:defRPr/>
            </a:pPr>
            <a:r>
              <a:rPr lang="en-US" sz="2800">
                <a:solidFill>
                  <a:srgbClr val="000000"/>
                </a:solidFill>
                <a:latin typeface="Poppins"/>
                <a:ea typeface="Poppins"/>
                <a:cs typeface="Poppins"/>
              </a:rPr>
              <a:t>Alejandro Valdivia</a:t>
            </a:r>
            <a:endParaRPr/>
          </a:p>
          <a:p>
            <a:pPr algn="l">
              <a:lnSpc>
                <a:spcPts val="3920"/>
              </a:lnSpc>
              <a:defRPr/>
            </a:pPr>
            <a:r>
              <a:rPr lang="en-US" sz="2800">
                <a:solidFill>
                  <a:srgbClr val="000000"/>
                </a:solidFill>
                <a:latin typeface="Poppins"/>
                <a:ea typeface="Poppins"/>
                <a:cs typeface="Poppins"/>
              </a:rPr>
              <a:t>Patricio Valdebenito</a:t>
            </a:r>
            <a:endParaRPr/>
          </a:p>
        </p:txBody>
      </p:sp>
      <p:pic>
        <p:nvPicPr>
          <p:cNvPr id="1314705283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-447753" y="4247234"/>
            <a:ext cx="8076333" cy="30349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446137208" name="Group 2"/>
          <p:cNvGrpSpPr/>
          <p:nvPr/>
        </p:nvGrpSpPr>
        <p:grpSpPr bwMode="auto">
          <a:xfrm rot="-1165636">
            <a:off x="16688268" y="-1574676"/>
            <a:ext cx="3949923" cy="17171290"/>
            <a:chOff x="0" y="0"/>
            <a:chExt cx="1040308" cy="4522479"/>
          </a:xfrm>
        </p:grpSpPr>
        <p:sp>
          <p:nvSpPr>
            <p:cNvPr id="788330735" name="Freeform 3"/>
            <p:cNvSpPr/>
            <p:nvPr/>
          </p:nvSpPr>
          <p:spPr bwMode="auto">
            <a:xfrm rot="0" flipH="0" flipV="0">
              <a:off x="0" y="0"/>
              <a:ext cx="1040308" cy="4522479"/>
            </a:xfrm>
            <a:custGeom>
              <a:avLst/>
              <a:gdLst/>
              <a:ahLst/>
              <a:cxnLst/>
              <a:rect l="l" t="t" r="r" b="b"/>
              <a:pathLst>
                <a:path w="1040309" h="4522480" fill="norm" stroke="1" extrusionOk="0">
                  <a:moveTo>
                    <a:pt x="0" y="0"/>
                  </a:moveTo>
                  <a:lnTo>
                    <a:pt x="1040309" y="0"/>
                  </a:lnTo>
                  <a:lnTo>
                    <a:pt x="1040309" y="4522480"/>
                  </a:lnTo>
                  <a:lnTo>
                    <a:pt x="0" y="4522480"/>
                  </a:lnTo>
                  <a:close/>
                </a:path>
              </a:pathLst>
            </a:custGeom>
            <a:solidFill>
              <a:srgbClr val="DF8D11"/>
            </a:solidFill>
          </p:spPr>
        </p:sp>
        <p:sp>
          <p:nvSpPr>
            <p:cNvPr id="1362154268" name="TextBox 4"/>
            <p:cNvSpPr txBox="1"/>
            <p:nvPr/>
          </p:nvSpPr>
          <p:spPr bwMode="auto">
            <a:xfrm>
              <a:off x="0" y="-57150"/>
              <a:ext cx="1040308" cy="4579629"/>
            </a:xfrm>
            <a:prstGeom prst="rect">
              <a:avLst/>
            </a:prstGeom>
            <a:grpFill/>
          </p:spPr>
          <p:txBody>
            <a:bodyPr lIns="50799" tIns="50799" rIns="50799" bIns="50799" rtlCol="0" anchor="ctr"/>
            <a:lstStyle/>
            <a:p>
              <a:pPr algn="ctr">
                <a:lnSpc>
                  <a:spcPts val="2658"/>
                </a:lnSpc>
                <a:defRPr/>
              </a:pPr>
              <a:endParaRPr/>
            </a:p>
          </p:txBody>
        </p:sp>
      </p:grpSp>
      <p:grpSp>
        <p:nvGrpSpPr>
          <p:cNvPr id="1754465231" name="Group 5"/>
          <p:cNvGrpSpPr/>
          <p:nvPr/>
        </p:nvGrpSpPr>
        <p:grpSpPr bwMode="auto">
          <a:xfrm rot="-1867590">
            <a:off x="13851963" y="-9481933"/>
            <a:ext cx="3949923" cy="17171290"/>
            <a:chOff x="0" y="0"/>
            <a:chExt cx="1040308" cy="4522479"/>
          </a:xfrm>
        </p:grpSpPr>
        <p:sp>
          <p:nvSpPr>
            <p:cNvPr id="1029263021" name="Freeform 6"/>
            <p:cNvSpPr/>
            <p:nvPr/>
          </p:nvSpPr>
          <p:spPr bwMode="auto">
            <a:xfrm rot="0" flipH="0" flipV="0">
              <a:off x="0" y="0"/>
              <a:ext cx="1040308" cy="4522479"/>
            </a:xfrm>
            <a:custGeom>
              <a:avLst/>
              <a:gdLst/>
              <a:ahLst/>
              <a:cxnLst/>
              <a:rect l="l" t="t" r="r" b="b"/>
              <a:pathLst>
                <a:path w="1040309" h="4522480" fill="norm" stroke="1" extrusionOk="0">
                  <a:moveTo>
                    <a:pt x="0" y="0"/>
                  </a:moveTo>
                  <a:lnTo>
                    <a:pt x="1040309" y="0"/>
                  </a:lnTo>
                  <a:lnTo>
                    <a:pt x="1040309" y="4522480"/>
                  </a:lnTo>
                  <a:lnTo>
                    <a:pt x="0" y="4522480"/>
                  </a:lnTo>
                  <a:close/>
                </a:path>
              </a:pathLst>
            </a:custGeom>
            <a:solidFill>
              <a:srgbClr val="F1B04E"/>
            </a:solidFill>
          </p:spPr>
        </p:sp>
        <p:sp>
          <p:nvSpPr>
            <p:cNvPr id="1390419182" name="TextBox 7"/>
            <p:cNvSpPr txBox="1"/>
            <p:nvPr/>
          </p:nvSpPr>
          <p:spPr bwMode="auto">
            <a:xfrm>
              <a:off x="0" y="-57150"/>
              <a:ext cx="1040308" cy="4579629"/>
            </a:xfrm>
            <a:prstGeom prst="rect">
              <a:avLst/>
            </a:prstGeom>
            <a:grpFill/>
          </p:spPr>
          <p:txBody>
            <a:bodyPr lIns="50799" tIns="50799" rIns="50799" bIns="50799" rtlCol="0" anchor="ctr"/>
            <a:lstStyle/>
            <a:p>
              <a:pPr algn="ctr">
                <a:lnSpc>
                  <a:spcPts val="2658"/>
                </a:lnSpc>
                <a:defRPr/>
              </a:pPr>
              <a:endParaRPr/>
            </a:p>
          </p:txBody>
        </p:sp>
      </p:grpSp>
      <p:grpSp>
        <p:nvGrpSpPr>
          <p:cNvPr id="926138100" name="Group 8"/>
          <p:cNvGrpSpPr/>
          <p:nvPr/>
        </p:nvGrpSpPr>
        <p:grpSpPr bwMode="auto">
          <a:xfrm rot="1774908">
            <a:off x="16640643" y="-1289700"/>
            <a:ext cx="3949923" cy="17171290"/>
            <a:chOff x="0" y="0"/>
            <a:chExt cx="1040308" cy="4522479"/>
          </a:xfrm>
        </p:grpSpPr>
        <p:sp>
          <p:nvSpPr>
            <p:cNvPr id="664809048" name="Freeform 9"/>
            <p:cNvSpPr/>
            <p:nvPr/>
          </p:nvSpPr>
          <p:spPr bwMode="auto">
            <a:xfrm rot="0" flipH="0" flipV="0">
              <a:off x="0" y="0"/>
              <a:ext cx="1040308" cy="4522479"/>
            </a:xfrm>
            <a:custGeom>
              <a:avLst/>
              <a:gdLst/>
              <a:ahLst/>
              <a:cxnLst/>
              <a:rect l="l" t="t" r="r" b="b"/>
              <a:pathLst>
                <a:path w="1040309" h="4522480" fill="norm" stroke="1" extrusionOk="0">
                  <a:moveTo>
                    <a:pt x="0" y="0"/>
                  </a:moveTo>
                  <a:lnTo>
                    <a:pt x="1040309" y="0"/>
                  </a:lnTo>
                  <a:lnTo>
                    <a:pt x="1040309" y="4522480"/>
                  </a:lnTo>
                  <a:lnTo>
                    <a:pt x="0" y="4522480"/>
                  </a:lnTo>
                  <a:close/>
                </a:path>
              </a:pathLst>
            </a:custGeom>
            <a:solidFill>
              <a:srgbClr val="1B517B"/>
            </a:solidFill>
          </p:spPr>
        </p:sp>
        <p:sp>
          <p:nvSpPr>
            <p:cNvPr id="570392830" name="TextBox 10"/>
            <p:cNvSpPr txBox="1"/>
            <p:nvPr/>
          </p:nvSpPr>
          <p:spPr bwMode="auto">
            <a:xfrm>
              <a:off x="0" y="-57150"/>
              <a:ext cx="1040308" cy="4579629"/>
            </a:xfrm>
            <a:prstGeom prst="rect">
              <a:avLst/>
            </a:prstGeom>
            <a:grpFill/>
          </p:spPr>
          <p:txBody>
            <a:bodyPr lIns="50799" tIns="50799" rIns="50799" bIns="50799" rtlCol="0" anchor="ctr"/>
            <a:lstStyle/>
            <a:p>
              <a:pPr algn="ctr">
                <a:lnSpc>
                  <a:spcPts val="2658"/>
                </a:lnSpc>
                <a:defRPr/>
              </a:pPr>
              <a:endParaRPr/>
            </a:p>
          </p:txBody>
        </p:sp>
      </p:grpSp>
      <p:grpSp>
        <p:nvGrpSpPr>
          <p:cNvPr id="959574603" name="Group 11"/>
          <p:cNvGrpSpPr/>
          <p:nvPr/>
        </p:nvGrpSpPr>
        <p:grpSpPr bwMode="auto">
          <a:xfrm rot="1774908">
            <a:off x="17190237" y="94461"/>
            <a:ext cx="3949923" cy="17171290"/>
            <a:chOff x="0" y="0"/>
            <a:chExt cx="1040308" cy="4522479"/>
          </a:xfrm>
        </p:grpSpPr>
        <p:sp>
          <p:nvSpPr>
            <p:cNvPr id="414272553" name="Freeform 12"/>
            <p:cNvSpPr/>
            <p:nvPr/>
          </p:nvSpPr>
          <p:spPr bwMode="auto">
            <a:xfrm rot="0" flipH="0" flipV="0">
              <a:off x="0" y="0"/>
              <a:ext cx="1040308" cy="4522479"/>
            </a:xfrm>
            <a:custGeom>
              <a:avLst/>
              <a:gdLst/>
              <a:ahLst/>
              <a:cxnLst/>
              <a:rect l="l" t="t" r="r" b="b"/>
              <a:pathLst>
                <a:path w="1040309" h="4522480" fill="norm" stroke="1" extrusionOk="0">
                  <a:moveTo>
                    <a:pt x="0" y="0"/>
                  </a:moveTo>
                  <a:lnTo>
                    <a:pt x="1040309" y="0"/>
                  </a:lnTo>
                  <a:lnTo>
                    <a:pt x="1040309" y="4522480"/>
                  </a:lnTo>
                  <a:lnTo>
                    <a:pt x="0" y="4522480"/>
                  </a:lnTo>
                  <a:close/>
                </a:path>
              </a:pathLst>
            </a:custGeom>
            <a:solidFill>
              <a:srgbClr val="487BA2"/>
            </a:solidFill>
          </p:spPr>
        </p:sp>
        <p:sp>
          <p:nvSpPr>
            <p:cNvPr id="815209848" name="TextBox 13"/>
            <p:cNvSpPr txBox="1"/>
            <p:nvPr/>
          </p:nvSpPr>
          <p:spPr bwMode="auto">
            <a:xfrm>
              <a:off x="0" y="-57150"/>
              <a:ext cx="1040308" cy="4579629"/>
            </a:xfrm>
            <a:prstGeom prst="rect">
              <a:avLst/>
            </a:prstGeom>
            <a:grpFill/>
          </p:spPr>
          <p:txBody>
            <a:bodyPr lIns="50799" tIns="50799" rIns="50799" bIns="50799" rtlCol="0" anchor="ctr"/>
            <a:lstStyle/>
            <a:p>
              <a:pPr algn="ctr">
                <a:lnSpc>
                  <a:spcPts val="2658"/>
                </a:lnSpc>
                <a:defRPr/>
              </a:pPr>
              <a:endParaRPr/>
            </a:p>
          </p:txBody>
        </p:sp>
      </p:grpSp>
      <p:sp>
        <p:nvSpPr>
          <p:cNvPr id="258791870" name="TextBox 14"/>
          <p:cNvSpPr txBox="1"/>
          <p:nvPr/>
        </p:nvSpPr>
        <p:spPr bwMode="auto">
          <a:xfrm rot="0">
            <a:off x="1256361" y="460548"/>
            <a:ext cx="9775533" cy="8995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79"/>
              </a:lnSpc>
              <a:defRPr/>
            </a:pPr>
            <a:r>
              <a:rPr lang="es-ES" sz="5900" b="1">
                <a:solidFill>
                  <a:srgbClr val="1B517B"/>
                </a:solidFill>
                <a:latin typeface="Barlow Ultra-Bold"/>
                <a:ea typeface="Barlow Ultra-Bold"/>
                <a:cs typeface="Barlow Ultra-Bold"/>
              </a:rPr>
              <a:t>Trello</a:t>
            </a:r>
            <a:endParaRPr/>
          </a:p>
        </p:txBody>
      </p:sp>
      <p:pic>
        <p:nvPicPr>
          <p:cNvPr id="26761780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1256361" y="1731818"/>
            <a:ext cx="17055087" cy="75117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609854329" name="Group 2"/>
          <p:cNvGrpSpPr/>
          <p:nvPr/>
        </p:nvGrpSpPr>
        <p:grpSpPr bwMode="auto">
          <a:xfrm rot="-1165636">
            <a:off x="16688268" y="-1574676"/>
            <a:ext cx="3949923" cy="17171290"/>
            <a:chOff x="0" y="0"/>
            <a:chExt cx="1040308" cy="4522479"/>
          </a:xfrm>
        </p:grpSpPr>
        <p:sp>
          <p:nvSpPr>
            <p:cNvPr id="1584512615" name="Freeform 3"/>
            <p:cNvSpPr/>
            <p:nvPr/>
          </p:nvSpPr>
          <p:spPr bwMode="auto">
            <a:xfrm rot="0" flipH="0" flipV="0">
              <a:off x="0" y="0"/>
              <a:ext cx="1040308" cy="4522479"/>
            </a:xfrm>
            <a:custGeom>
              <a:avLst/>
              <a:gdLst/>
              <a:ahLst/>
              <a:cxnLst/>
              <a:rect l="l" t="t" r="r" b="b"/>
              <a:pathLst>
                <a:path w="1040309" h="4522480" fill="norm" stroke="1" extrusionOk="0">
                  <a:moveTo>
                    <a:pt x="0" y="0"/>
                  </a:moveTo>
                  <a:lnTo>
                    <a:pt x="1040309" y="0"/>
                  </a:lnTo>
                  <a:lnTo>
                    <a:pt x="1040309" y="4522480"/>
                  </a:lnTo>
                  <a:lnTo>
                    <a:pt x="0" y="4522480"/>
                  </a:lnTo>
                  <a:close/>
                </a:path>
              </a:pathLst>
            </a:custGeom>
            <a:solidFill>
              <a:srgbClr val="DF8D11"/>
            </a:solidFill>
          </p:spPr>
        </p:sp>
        <p:sp>
          <p:nvSpPr>
            <p:cNvPr id="1770291558" name="TextBox 4"/>
            <p:cNvSpPr txBox="1"/>
            <p:nvPr/>
          </p:nvSpPr>
          <p:spPr bwMode="auto">
            <a:xfrm>
              <a:off x="0" y="-57150"/>
              <a:ext cx="1040308" cy="4579629"/>
            </a:xfrm>
            <a:prstGeom prst="rect">
              <a:avLst/>
            </a:prstGeom>
            <a:grpFill/>
          </p:spPr>
          <p:txBody>
            <a:bodyPr lIns="50799" tIns="50799" rIns="50799" bIns="50799" rtlCol="0" anchor="ctr"/>
            <a:lstStyle/>
            <a:p>
              <a:pPr algn="ctr">
                <a:lnSpc>
                  <a:spcPts val="2658"/>
                </a:lnSpc>
                <a:defRPr/>
              </a:pPr>
              <a:endParaRPr/>
            </a:p>
          </p:txBody>
        </p:sp>
      </p:grpSp>
      <p:grpSp>
        <p:nvGrpSpPr>
          <p:cNvPr id="816258971" name="Group 5"/>
          <p:cNvGrpSpPr/>
          <p:nvPr/>
        </p:nvGrpSpPr>
        <p:grpSpPr bwMode="auto">
          <a:xfrm rot="-1867590">
            <a:off x="13851963" y="-9481933"/>
            <a:ext cx="3949923" cy="17171290"/>
            <a:chOff x="0" y="0"/>
            <a:chExt cx="1040308" cy="4522479"/>
          </a:xfrm>
        </p:grpSpPr>
        <p:sp>
          <p:nvSpPr>
            <p:cNvPr id="330143822" name="Freeform 6"/>
            <p:cNvSpPr/>
            <p:nvPr/>
          </p:nvSpPr>
          <p:spPr bwMode="auto">
            <a:xfrm rot="0" flipH="0" flipV="0">
              <a:off x="0" y="0"/>
              <a:ext cx="1040308" cy="4522479"/>
            </a:xfrm>
            <a:custGeom>
              <a:avLst/>
              <a:gdLst/>
              <a:ahLst/>
              <a:cxnLst/>
              <a:rect l="l" t="t" r="r" b="b"/>
              <a:pathLst>
                <a:path w="1040309" h="4522480" fill="norm" stroke="1" extrusionOk="0">
                  <a:moveTo>
                    <a:pt x="0" y="0"/>
                  </a:moveTo>
                  <a:lnTo>
                    <a:pt x="1040309" y="0"/>
                  </a:lnTo>
                  <a:lnTo>
                    <a:pt x="1040309" y="4522480"/>
                  </a:lnTo>
                  <a:lnTo>
                    <a:pt x="0" y="4522480"/>
                  </a:lnTo>
                  <a:close/>
                </a:path>
              </a:pathLst>
            </a:custGeom>
            <a:solidFill>
              <a:srgbClr val="F1B04E"/>
            </a:solidFill>
          </p:spPr>
        </p:sp>
        <p:sp>
          <p:nvSpPr>
            <p:cNvPr id="647281325" name="TextBox 7"/>
            <p:cNvSpPr txBox="1"/>
            <p:nvPr/>
          </p:nvSpPr>
          <p:spPr bwMode="auto">
            <a:xfrm>
              <a:off x="0" y="-57150"/>
              <a:ext cx="1040308" cy="4579629"/>
            </a:xfrm>
            <a:prstGeom prst="rect">
              <a:avLst/>
            </a:prstGeom>
            <a:grpFill/>
          </p:spPr>
          <p:txBody>
            <a:bodyPr lIns="50799" tIns="50799" rIns="50799" bIns="50799" rtlCol="0" anchor="ctr"/>
            <a:lstStyle/>
            <a:p>
              <a:pPr algn="ctr">
                <a:lnSpc>
                  <a:spcPts val="2658"/>
                </a:lnSpc>
                <a:defRPr/>
              </a:pPr>
              <a:endParaRPr/>
            </a:p>
          </p:txBody>
        </p:sp>
      </p:grpSp>
      <p:grpSp>
        <p:nvGrpSpPr>
          <p:cNvPr id="629690724" name="Group 8"/>
          <p:cNvGrpSpPr/>
          <p:nvPr/>
        </p:nvGrpSpPr>
        <p:grpSpPr bwMode="auto">
          <a:xfrm rot="1774908">
            <a:off x="16640643" y="-1289700"/>
            <a:ext cx="3949923" cy="17171290"/>
            <a:chOff x="0" y="0"/>
            <a:chExt cx="1040308" cy="4522479"/>
          </a:xfrm>
        </p:grpSpPr>
        <p:sp>
          <p:nvSpPr>
            <p:cNvPr id="1741214321" name="Freeform 9"/>
            <p:cNvSpPr/>
            <p:nvPr/>
          </p:nvSpPr>
          <p:spPr bwMode="auto">
            <a:xfrm rot="0" flipH="0" flipV="0">
              <a:off x="0" y="0"/>
              <a:ext cx="1040308" cy="4522479"/>
            </a:xfrm>
            <a:custGeom>
              <a:avLst/>
              <a:gdLst/>
              <a:ahLst/>
              <a:cxnLst/>
              <a:rect l="l" t="t" r="r" b="b"/>
              <a:pathLst>
                <a:path w="1040309" h="4522480" fill="norm" stroke="1" extrusionOk="0">
                  <a:moveTo>
                    <a:pt x="0" y="0"/>
                  </a:moveTo>
                  <a:lnTo>
                    <a:pt x="1040309" y="0"/>
                  </a:lnTo>
                  <a:lnTo>
                    <a:pt x="1040309" y="4522480"/>
                  </a:lnTo>
                  <a:lnTo>
                    <a:pt x="0" y="4522480"/>
                  </a:lnTo>
                  <a:close/>
                </a:path>
              </a:pathLst>
            </a:custGeom>
            <a:solidFill>
              <a:srgbClr val="1B517B"/>
            </a:solidFill>
          </p:spPr>
        </p:sp>
        <p:sp>
          <p:nvSpPr>
            <p:cNvPr id="1577934925" name="TextBox 10"/>
            <p:cNvSpPr txBox="1"/>
            <p:nvPr/>
          </p:nvSpPr>
          <p:spPr bwMode="auto">
            <a:xfrm>
              <a:off x="0" y="-57150"/>
              <a:ext cx="1040308" cy="4579629"/>
            </a:xfrm>
            <a:prstGeom prst="rect">
              <a:avLst/>
            </a:prstGeom>
            <a:grpFill/>
          </p:spPr>
          <p:txBody>
            <a:bodyPr lIns="50799" tIns="50799" rIns="50799" bIns="50799" rtlCol="0" anchor="ctr"/>
            <a:lstStyle/>
            <a:p>
              <a:pPr algn="ctr">
                <a:lnSpc>
                  <a:spcPts val="2658"/>
                </a:lnSpc>
                <a:defRPr/>
              </a:pPr>
              <a:endParaRPr/>
            </a:p>
          </p:txBody>
        </p:sp>
      </p:grpSp>
      <p:grpSp>
        <p:nvGrpSpPr>
          <p:cNvPr id="1379132861" name="Group 11"/>
          <p:cNvGrpSpPr/>
          <p:nvPr/>
        </p:nvGrpSpPr>
        <p:grpSpPr bwMode="auto">
          <a:xfrm rot="1774908">
            <a:off x="17190237" y="94461"/>
            <a:ext cx="3949923" cy="17171290"/>
            <a:chOff x="0" y="0"/>
            <a:chExt cx="1040308" cy="4522479"/>
          </a:xfrm>
        </p:grpSpPr>
        <p:sp>
          <p:nvSpPr>
            <p:cNvPr id="527570927" name="Freeform 12"/>
            <p:cNvSpPr/>
            <p:nvPr/>
          </p:nvSpPr>
          <p:spPr bwMode="auto">
            <a:xfrm rot="0" flipH="0" flipV="0">
              <a:off x="0" y="0"/>
              <a:ext cx="1040308" cy="4522479"/>
            </a:xfrm>
            <a:custGeom>
              <a:avLst/>
              <a:gdLst/>
              <a:ahLst/>
              <a:cxnLst/>
              <a:rect l="l" t="t" r="r" b="b"/>
              <a:pathLst>
                <a:path w="1040309" h="4522480" fill="norm" stroke="1" extrusionOk="0">
                  <a:moveTo>
                    <a:pt x="0" y="0"/>
                  </a:moveTo>
                  <a:lnTo>
                    <a:pt x="1040309" y="0"/>
                  </a:lnTo>
                  <a:lnTo>
                    <a:pt x="1040309" y="4522480"/>
                  </a:lnTo>
                  <a:lnTo>
                    <a:pt x="0" y="4522480"/>
                  </a:lnTo>
                  <a:close/>
                </a:path>
              </a:pathLst>
            </a:custGeom>
            <a:solidFill>
              <a:srgbClr val="487BA2"/>
            </a:solidFill>
          </p:spPr>
        </p:sp>
        <p:sp>
          <p:nvSpPr>
            <p:cNvPr id="345790899" name="TextBox 13"/>
            <p:cNvSpPr txBox="1"/>
            <p:nvPr/>
          </p:nvSpPr>
          <p:spPr bwMode="auto">
            <a:xfrm>
              <a:off x="0" y="-57150"/>
              <a:ext cx="1040308" cy="4579629"/>
            </a:xfrm>
            <a:prstGeom prst="rect">
              <a:avLst/>
            </a:prstGeom>
            <a:grpFill/>
          </p:spPr>
          <p:txBody>
            <a:bodyPr lIns="50799" tIns="50799" rIns="50799" bIns="50799" rtlCol="0" anchor="ctr"/>
            <a:lstStyle/>
            <a:p>
              <a:pPr algn="ctr">
                <a:lnSpc>
                  <a:spcPts val="2658"/>
                </a:lnSpc>
                <a:defRPr/>
              </a:pPr>
              <a:endParaRPr/>
            </a:p>
          </p:txBody>
        </p:sp>
      </p:grpSp>
      <p:sp>
        <p:nvSpPr>
          <p:cNvPr id="2021211652" name="TextBox 14"/>
          <p:cNvSpPr txBox="1"/>
          <p:nvPr/>
        </p:nvSpPr>
        <p:spPr bwMode="auto">
          <a:xfrm rot="0">
            <a:off x="1256361" y="460548"/>
            <a:ext cx="9779853" cy="8995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79"/>
              </a:lnSpc>
              <a:defRPr/>
            </a:pPr>
            <a:r>
              <a:rPr lang="es-ES" sz="5900" b="1">
                <a:solidFill>
                  <a:srgbClr val="1B517B"/>
                </a:solidFill>
                <a:latin typeface="Barlow Ultra-Bold"/>
                <a:ea typeface="Barlow Ultra-Bold"/>
                <a:cs typeface="Barlow Ultra-Bold"/>
              </a:rPr>
              <a:t>Github</a:t>
            </a:r>
            <a:endParaRPr/>
          </a:p>
        </p:txBody>
      </p:sp>
      <p:pic>
        <p:nvPicPr>
          <p:cNvPr id="59944021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1407102" y="2056533"/>
            <a:ext cx="17104236" cy="75334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TextBox 18"/>
          <p:cNvSpPr txBox="1"/>
          <p:nvPr/>
        </p:nvSpPr>
        <p:spPr bwMode="auto">
          <a:xfrm rot="0">
            <a:off x="5269221" y="299734"/>
            <a:ext cx="7749559" cy="933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  <a:defRPr/>
            </a:pPr>
            <a:r>
              <a:rPr lang="en-US" sz="6000" b="1">
                <a:solidFill>
                  <a:srgbClr val="1B517B"/>
                </a:solidFill>
                <a:latin typeface="Barlow Ultra-Bold"/>
                <a:ea typeface="Barlow Ultra-Bold"/>
                <a:cs typeface="Barlow Ultra-Bold"/>
              </a:rPr>
              <a:t>MOCKUPS</a:t>
            </a:r>
            <a:endParaRPr/>
          </a:p>
        </p:txBody>
      </p:sp>
      <p:pic>
        <p:nvPicPr>
          <p:cNvPr id="150981055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991590" y="1536988"/>
            <a:ext cx="14533397" cy="82910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77195274" name="TextBox 18"/>
          <p:cNvSpPr txBox="1"/>
          <p:nvPr/>
        </p:nvSpPr>
        <p:spPr bwMode="auto">
          <a:xfrm rot="0">
            <a:off x="5269221" y="299733"/>
            <a:ext cx="7754598" cy="914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99"/>
              </a:lnSpc>
              <a:defRPr/>
            </a:pPr>
            <a:r>
              <a:rPr lang="es-ES" sz="6000" b="1">
                <a:solidFill>
                  <a:srgbClr val="1B517B"/>
                </a:solidFill>
                <a:latin typeface="Barlow Ultra-Bold"/>
                <a:ea typeface="Barlow Ultra-Bold"/>
                <a:cs typeface="Barlow Ultra-Bold"/>
              </a:rPr>
              <a:t>Login Fallido</a:t>
            </a:r>
            <a:endParaRPr/>
          </a:p>
        </p:txBody>
      </p:sp>
      <p:pic>
        <p:nvPicPr>
          <p:cNvPr id="38661036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428750" y="1298863"/>
            <a:ext cx="15133977" cy="8633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3266324" name="TextBox 18"/>
          <p:cNvSpPr txBox="1"/>
          <p:nvPr/>
        </p:nvSpPr>
        <p:spPr bwMode="auto">
          <a:xfrm rot="0">
            <a:off x="5269221" y="299733"/>
            <a:ext cx="7753518" cy="914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99"/>
              </a:lnSpc>
              <a:defRPr/>
            </a:pPr>
            <a:r>
              <a:rPr lang="es-ES" sz="6000" b="1">
                <a:solidFill>
                  <a:srgbClr val="1B517B"/>
                </a:solidFill>
                <a:latin typeface="Barlow Ultra-Bold"/>
                <a:ea typeface="Barlow Ultra-Bold"/>
                <a:cs typeface="Barlow Ultra-Bold"/>
              </a:rPr>
              <a:t>Menu Admin</a:t>
            </a:r>
            <a:endParaRPr/>
          </a:p>
        </p:txBody>
      </p:sp>
      <p:pic>
        <p:nvPicPr>
          <p:cNvPr id="147856163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815136" y="1298863"/>
            <a:ext cx="14657727" cy="83620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80099570" name="TextBox 18"/>
          <p:cNvSpPr txBox="1"/>
          <p:nvPr/>
        </p:nvSpPr>
        <p:spPr bwMode="auto">
          <a:xfrm rot="0">
            <a:off x="5269221" y="299733"/>
            <a:ext cx="7758558" cy="914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99"/>
              </a:lnSpc>
              <a:defRPr/>
            </a:pPr>
            <a:r>
              <a:rPr lang="es-ES" sz="6000" b="1">
                <a:solidFill>
                  <a:srgbClr val="1B517B"/>
                </a:solidFill>
                <a:latin typeface="Barlow Ultra-Bold"/>
                <a:ea typeface="Barlow Ultra-Bold"/>
                <a:cs typeface="Barlow Ultra-Bold"/>
              </a:rPr>
              <a:t>Administrar Usuarios</a:t>
            </a:r>
            <a:endParaRPr/>
          </a:p>
        </p:txBody>
      </p:sp>
      <p:pic>
        <p:nvPicPr>
          <p:cNvPr id="62153072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558636" y="1341422"/>
            <a:ext cx="14571136" cy="83126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7162093" name="TextBox 18"/>
          <p:cNvSpPr txBox="1"/>
          <p:nvPr/>
        </p:nvSpPr>
        <p:spPr bwMode="auto">
          <a:xfrm rot="0">
            <a:off x="5269221" y="299733"/>
            <a:ext cx="7757118" cy="914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99"/>
              </a:lnSpc>
              <a:defRPr/>
            </a:pPr>
            <a:r>
              <a:rPr lang="es-ES" sz="6000" b="1">
                <a:solidFill>
                  <a:srgbClr val="1B517B"/>
                </a:solidFill>
                <a:latin typeface="Barlow Ultra-Bold"/>
                <a:ea typeface="Barlow Ultra-Bold"/>
                <a:cs typeface="Barlow Ultra-Bold"/>
              </a:rPr>
              <a:t>Administrar Informes</a:t>
            </a:r>
            <a:endParaRPr/>
          </a:p>
        </p:txBody>
      </p:sp>
      <p:pic>
        <p:nvPicPr>
          <p:cNvPr id="35578003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580284" y="1363806"/>
            <a:ext cx="14571136" cy="83126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78885198" name="TextBox 18"/>
          <p:cNvSpPr txBox="1"/>
          <p:nvPr/>
        </p:nvSpPr>
        <p:spPr bwMode="auto">
          <a:xfrm rot="0">
            <a:off x="5269221" y="299733"/>
            <a:ext cx="7754598" cy="914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99"/>
              </a:lnSpc>
              <a:defRPr/>
            </a:pPr>
            <a:r>
              <a:rPr lang="es-ES" sz="6000" b="1">
                <a:solidFill>
                  <a:srgbClr val="1B517B"/>
                </a:solidFill>
                <a:latin typeface="Barlow Ultra-Bold"/>
                <a:ea typeface="Barlow Ultra-Bold"/>
                <a:cs typeface="Barlow Ultra-Bold"/>
              </a:rPr>
              <a:t>Menu principal</a:t>
            </a:r>
            <a:endParaRPr/>
          </a:p>
        </p:txBody>
      </p:sp>
      <p:pic>
        <p:nvPicPr>
          <p:cNvPr id="100122078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840056" y="1407102"/>
            <a:ext cx="14787613" cy="84361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2335090" name="TextBox 18"/>
          <p:cNvSpPr txBox="1"/>
          <p:nvPr/>
        </p:nvSpPr>
        <p:spPr bwMode="auto">
          <a:xfrm rot="0">
            <a:off x="5269221" y="299733"/>
            <a:ext cx="7758198" cy="914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99"/>
              </a:lnSpc>
              <a:defRPr/>
            </a:pPr>
            <a:r>
              <a:rPr lang="es-ES" sz="6000" b="1">
                <a:solidFill>
                  <a:srgbClr val="1B517B"/>
                </a:solidFill>
                <a:latin typeface="Barlow Ultra-Bold"/>
                <a:ea typeface="Barlow Ultra-Bold"/>
                <a:cs typeface="Barlow Ultra-Bold"/>
              </a:rPr>
              <a:t>Listado</a:t>
            </a:r>
            <a:endParaRPr/>
          </a:p>
        </p:txBody>
      </p:sp>
      <p:pic>
        <p:nvPicPr>
          <p:cNvPr id="108530586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493692" y="1320511"/>
            <a:ext cx="14647236" cy="83560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54501864" name="TextBox 18"/>
          <p:cNvSpPr txBox="1"/>
          <p:nvPr/>
        </p:nvSpPr>
        <p:spPr bwMode="auto">
          <a:xfrm rot="0">
            <a:off x="5269221" y="299733"/>
            <a:ext cx="7769358" cy="914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99"/>
              </a:lnSpc>
              <a:defRPr/>
            </a:pPr>
            <a:r>
              <a:rPr lang="es-ES" sz="6000" b="1">
                <a:solidFill>
                  <a:srgbClr val="1B517B"/>
                </a:solidFill>
                <a:latin typeface="Barlow Ultra-Bold"/>
                <a:ea typeface="Barlow Ultra-Bold"/>
                <a:cs typeface="Barlow Ultra-Bold"/>
              </a:rPr>
              <a:t>Listado Kit</a:t>
            </a:r>
            <a:endParaRPr/>
          </a:p>
        </p:txBody>
      </p:sp>
      <p:pic>
        <p:nvPicPr>
          <p:cNvPr id="11440390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580284" y="1214493"/>
            <a:ext cx="14657727" cy="83620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 bwMode="auto">
          <a:xfrm rot="0">
            <a:off x="3829749" y="779827"/>
            <a:ext cx="10628501" cy="129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200"/>
              </a:lnSpc>
              <a:defRPr/>
            </a:pPr>
            <a:r>
              <a:rPr lang="en-US" sz="8500" b="1">
                <a:solidFill>
                  <a:srgbClr val="1B517B"/>
                </a:solidFill>
                <a:latin typeface="Barlow Ultra-Bold"/>
                <a:ea typeface="Barlow Ultra-Bold"/>
                <a:cs typeface="Barlow Ultra-Bold"/>
              </a:rPr>
              <a:t>ÍNDICE</a:t>
            </a:r>
            <a:endParaRPr/>
          </a:p>
        </p:txBody>
      </p:sp>
      <p:sp>
        <p:nvSpPr>
          <p:cNvPr id="3" name="TextBox 3"/>
          <p:cNvSpPr txBox="1"/>
          <p:nvPr/>
        </p:nvSpPr>
        <p:spPr bwMode="auto">
          <a:xfrm rot="0">
            <a:off x="4365370" y="2650970"/>
            <a:ext cx="5182671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  <a:defRPr/>
            </a:pPr>
            <a:r>
              <a:rPr lang="en-US" sz="3000" b="1">
                <a:solidFill>
                  <a:srgbClr val="000000"/>
                </a:solidFill>
                <a:latin typeface="Poppins Bold"/>
                <a:ea typeface="Poppins Bold"/>
                <a:cs typeface="Poppins Bold"/>
              </a:rPr>
              <a:t>Introducción</a:t>
            </a:r>
            <a:endParaRPr/>
          </a:p>
        </p:txBody>
      </p:sp>
      <p:sp>
        <p:nvSpPr>
          <p:cNvPr id="4" name="TextBox 4"/>
          <p:cNvSpPr txBox="1"/>
          <p:nvPr/>
        </p:nvSpPr>
        <p:spPr bwMode="auto">
          <a:xfrm rot="0">
            <a:off x="4365370" y="5967651"/>
            <a:ext cx="4255605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  <a:defRPr/>
            </a:pPr>
            <a:r>
              <a:rPr lang="en-US" sz="3000" b="1">
                <a:solidFill>
                  <a:srgbClr val="000000"/>
                </a:solidFill>
                <a:latin typeface="Poppins Bold"/>
                <a:ea typeface="Poppins Bold"/>
                <a:cs typeface="Poppins Bold"/>
              </a:rPr>
              <a:t>Beneficios</a:t>
            </a:r>
            <a:endParaRPr/>
          </a:p>
        </p:txBody>
      </p:sp>
      <p:sp>
        <p:nvSpPr>
          <p:cNvPr id="5" name="TextBox 5"/>
          <p:cNvSpPr txBox="1"/>
          <p:nvPr/>
        </p:nvSpPr>
        <p:spPr bwMode="auto">
          <a:xfrm rot="0">
            <a:off x="4365370" y="4313298"/>
            <a:ext cx="5036265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  <a:defRPr/>
            </a:pPr>
            <a:r>
              <a:rPr lang="en-US" sz="3000" b="1">
                <a:solidFill>
                  <a:srgbClr val="000000"/>
                </a:solidFill>
                <a:latin typeface="Poppins Bold"/>
                <a:ea typeface="Poppins Bold"/>
                <a:cs typeface="Poppins Bold"/>
              </a:rPr>
              <a:t>Objetivos</a:t>
            </a:r>
            <a:endParaRPr/>
          </a:p>
        </p:txBody>
      </p:sp>
      <p:sp>
        <p:nvSpPr>
          <p:cNvPr id="6" name="TextBox 6"/>
          <p:cNvSpPr txBox="1"/>
          <p:nvPr/>
        </p:nvSpPr>
        <p:spPr bwMode="auto">
          <a:xfrm rot="0">
            <a:off x="3502100" y="2574770"/>
            <a:ext cx="502887" cy="634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907"/>
              </a:lnSpc>
              <a:defRPr/>
            </a:pPr>
            <a:r>
              <a:rPr lang="en-US" sz="3500" b="1">
                <a:solidFill>
                  <a:srgbClr val="000000"/>
                </a:solidFill>
                <a:latin typeface="Poppins Bold"/>
                <a:ea typeface="Poppins Bold"/>
                <a:cs typeface="Poppins Bold"/>
              </a:rPr>
              <a:t>1.</a:t>
            </a:r>
            <a:endParaRPr/>
          </a:p>
        </p:txBody>
      </p:sp>
      <p:sp>
        <p:nvSpPr>
          <p:cNvPr id="7" name="TextBox 7"/>
          <p:cNvSpPr txBox="1"/>
          <p:nvPr/>
        </p:nvSpPr>
        <p:spPr bwMode="auto">
          <a:xfrm rot="0">
            <a:off x="3592264" y="4233111"/>
            <a:ext cx="412722" cy="634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907"/>
              </a:lnSpc>
              <a:defRPr/>
            </a:pPr>
            <a:r>
              <a:rPr lang="en-US" sz="3500" b="1">
                <a:solidFill>
                  <a:srgbClr val="000000"/>
                </a:solidFill>
                <a:latin typeface="Poppins Bold"/>
                <a:ea typeface="Poppins Bold"/>
                <a:cs typeface="Poppins Bold"/>
              </a:rPr>
              <a:t>2.</a:t>
            </a:r>
            <a:endParaRPr/>
          </a:p>
        </p:txBody>
      </p:sp>
      <p:sp>
        <p:nvSpPr>
          <p:cNvPr id="8" name="TextBox 8"/>
          <p:cNvSpPr txBox="1"/>
          <p:nvPr/>
        </p:nvSpPr>
        <p:spPr bwMode="auto">
          <a:xfrm rot="0">
            <a:off x="3592264" y="5891451"/>
            <a:ext cx="412722" cy="634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907"/>
              </a:lnSpc>
              <a:defRPr/>
            </a:pPr>
            <a:r>
              <a:rPr lang="en-US" sz="3500" b="1">
                <a:solidFill>
                  <a:srgbClr val="000000"/>
                </a:solidFill>
                <a:latin typeface="Poppins Bold"/>
                <a:ea typeface="Poppins Bold"/>
                <a:cs typeface="Poppins Bold"/>
              </a:rPr>
              <a:t>3.</a:t>
            </a:r>
            <a:endParaRPr/>
          </a:p>
        </p:txBody>
      </p:sp>
      <p:sp>
        <p:nvSpPr>
          <p:cNvPr id="9" name="TextBox 9"/>
          <p:cNvSpPr txBox="1"/>
          <p:nvPr/>
        </p:nvSpPr>
        <p:spPr bwMode="auto">
          <a:xfrm rot="0">
            <a:off x="3537195" y="7545482"/>
            <a:ext cx="522862" cy="634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907"/>
              </a:lnSpc>
              <a:spcBef>
                <a:spcPts val="0"/>
              </a:spcBef>
              <a:defRPr/>
            </a:pPr>
            <a:r>
              <a:rPr lang="en-US" sz="3500" b="1">
                <a:solidFill>
                  <a:srgbClr val="000000"/>
                </a:solidFill>
                <a:latin typeface="Poppins Bold"/>
                <a:ea typeface="Poppins Bold"/>
                <a:cs typeface="Poppins Bold"/>
              </a:rPr>
              <a:t>4.</a:t>
            </a:r>
            <a:endParaRPr/>
          </a:p>
        </p:txBody>
      </p:sp>
      <p:sp>
        <p:nvSpPr>
          <p:cNvPr id="10" name="TextBox 10"/>
          <p:cNvSpPr txBox="1"/>
          <p:nvPr/>
        </p:nvSpPr>
        <p:spPr bwMode="auto">
          <a:xfrm rot="0">
            <a:off x="10539430" y="2578717"/>
            <a:ext cx="567667" cy="634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907"/>
              </a:lnSpc>
              <a:spcBef>
                <a:spcPts val="0"/>
              </a:spcBef>
              <a:defRPr/>
            </a:pPr>
            <a:r>
              <a:rPr lang="en-US" sz="3500" b="1">
                <a:solidFill>
                  <a:srgbClr val="000000"/>
                </a:solidFill>
                <a:latin typeface="Poppins Bold"/>
                <a:ea typeface="Poppins Bold"/>
                <a:cs typeface="Poppins Bold"/>
              </a:rPr>
              <a:t>5.</a:t>
            </a:r>
            <a:endParaRPr/>
          </a:p>
        </p:txBody>
      </p:sp>
      <p:sp>
        <p:nvSpPr>
          <p:cNvPr id="11" name="TextBox 11"/>
          <p:cNvSpPr txBox="1"/>
          <p:nvPr/>
        </p:nvSpPr>
        <p:spPr bwMode="auto">
          <a:xfrm rot="0">
            <a:off x="10694375" y="4237057"/>
            <a:ext cx="412722" cy="634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907"/>
              </a:lnSpc>
              <a:spcBef>
                <a:spcPts val="0"/>
              </a:spcBef>
              <a:defRPr/>
            </a:pPr>
            <a:r>
              <a:rPr lang="en-US" sz="3500" b="1">
                <a:solidFill>
                  <a:srgbClr val="000000"/>
                </a:solidFill>
                <a:latin typeface="Poppins Bold"/>
                <a:ea typeface="Poppins Bold"/>
                <a:cs typeface="Poppins Bold"/>
              </a:rPr>
              <a:t>6.</a:t>
            </a:r>
            <a:endParaRPr/>
          </a:p>
        </p:txBody>
      </p:sp>
      <p:sp>
        <p:nvSpPr>
          <p:cNvPr id="12" name="TextBox 12"/>
          <p:cNvSpPr txBox="1"/>
          <p:nvPr/>
        </p:nvSpPr>
        <p:spPr bwMode="auto">
          <a:xfrm rot="0">
            <a:off x="4365370" y="7634526"/>
            <a:ext cx="4443598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  <a:defRPr/>
            </a:pPr>
            <a:r>
              <a:rPr lang="en-US" sz="3000" b="1">
                <a:solidFill>
                  <a:srgbClr val="000000"/>
                </a:solidFill>
                <a:latin typeface="Poppins Bold"/>
                <a:ea typeface="Poppins Bold"/>
                <a:cs typeface="Poppins Bold"/>
              </a:rPr>
              <a:t>Tecnologías a ocupar</a:t>
            </a:r>
            <a:endParaRPr/>
          </a:p>
        </p:txBody>
      </p:sp>
      <p:sp>
        <p:nvSpPr>
          <p:cNvPr id="13" name="TextBox 13"/>
          <p:cNvSpPr txBox="1"/>
          <p:nvPr/>
        </p:nvSpPr>
        <p:spPr bwMode="auto">
          <a:xfrm rot="0">
            <a:off x="11427531" y="2658904"/>
            <a:ext cx="4175980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  <a:defRPr/>
            </a:pPr>
            <a:r>
              <a:rPr lang="en-US" sz="3000" b="1">
                <a:solidFill>
                  <a:srgbClr val="000000"/>
                </a:solidFill>
                <a:latin typeface="Poppins Bold"/>
                <a:ea typeface="Poppins Bold"/>
                <a:cs typeface="Poppins Bold"/>
              </a:rPr>
              <a:t>Metodología y Sprint</a:t>
            </a:r>
            <a:endParaRPr/>
          </a:p>
        </p:txBody>
      </p:sp>
      <p:sp>
        <p:nvSpPr>
          <p:cNvPr id="14" name="TextBox 14"/>
          <p:cNvSpPr txBox="1"/>
          <p:nvPr/>
        </p:nvSpPr>
        <p:spPr bwMode="auto">
          <a:xfrm rot="0">
            <a:off x="11427531" y="4313257"/>
            <a:ext cx="3358370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  <a:defRPr/>
            </a:pPr>
            <a:r>
              <a:rPr lang="en-US" sz="3000" b="1">
                <a:solidFill>
                  <a:srgbClr val="000000"/>
                </a:solidFill>
                <a:latin typeface="Poppins Bold"/>
                <a:ea typeface="Poppins Bold"/>
                <a:cs typeface="Poppins Bold"/>
              </a:rPr>
              <a:t>Mockups</a:t>
            </a:r>
            <a:endParaRPr/>
          </a:p>
        </p:txBody>
      </p:sp>
      <p:grpSp>
        <p:nvGrpSpPr>
          <p:cNvPr id="15" name="Group 15"/>
          <p:cNvGrpSpPr/>
          <p:nvPr/>
        </p:nvGrpSpPr>
        <p:grpSpPr bwMode="auto">
          <a:xfrm rot="-1807182">
            <a:off x="15856045" y="-6896868"/>
            <a:ext cx="2573468" cy="12701748"/>
            <a:chOff x="0" y="0"/>
            <a:chExt cx="677786" cy="3345315"/>
          </a:xfrm>
        </p:grpSpPr>
        <p:sp>
          <p:nvSpPr>
            <p:cNvPr id="16" name="Freeform 16"/>
            <p:cNvSpPr/>
            <p:nvPr/>
          </p:nvSpPr>
          <p:spPr bwMode="auto">
            <a:xfrm rot="0" flipH="0" flipV="0">
              <a:off x="0" y="0"/>
              <a:ext cx="677786" cy="3345315"/>
            </a:xfrm>
            <a:custGeom>
              <a:avLst/>
              <a:gdLst/>
              <a:ahLst/>
              <a:cxnLst/>
              <a:rect l="l" t="t" r="r" b="b"/>
              <a:pathLst>
                <a:path w="677786" h="3345316" fill="norm" stroke="1" extrusionOk="0">
                  <a:moveTo>
                    <a:pt x="0" y="0"/>
                  </a:moveTo>
                  <a:lnTo>
                    <a:pt x="677786" y="0"/>
                  </a:lnTo>
                  <a:lnTo>
                    <a:pt x="677786" y="3345316"/>
                  </a:lnTo>
                  <a:lnTo>
                    <a:pt x="0" y="3345316"/>
                  </a:lnTo>
                  <a:close/>
                </a:path>
              </a:pathLst>
            </a:custGeom>
            <a:solidFill>
              <a:srgbClr val="1B517B"/>
            </a:solidFill>
          </p:spPr>
        </p:sp>
        <p:sp>
          <p:nvSpPr>
            <p:cNvPr id="17" name="TextBox 17"/>
            <p:cNvSpPr txBox="1"/>
            <p:nvPr/>
          </p:nvSpPr>
          <p:spPr bwMode="auto">
            <a:xfrm>
              <a:off x="0" y="-57150"/>
              <a:ext cx="677786" cy="3402466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defRPr/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 bwMode="auto">
          <a:xfrm rot="1812373">
            <a:off x="-1390769" y="-9323688"/>
            <a:ext cx="4063084" cy="17171291"/>
            <a:chOff x="0" y="0"/>
            <a:chExt cx="1070113" cy="4522480"/>
          </a:xfrm>
        </p:grpSpPr>
        <p:sp>
          <p:nvSpPr>
            <p:cNvPr id="19" name="Freeform 19"/>
            <p:cNvSpPr/>
            <p:nvPr/>
          </p:nvSpPr>
          <p:spPr bwMode="auto">
            <a:xfrm rot="0" flipH="0" flipV="0">
              <a:off x="0" y="0"/>
              <a:ext cx="1070113" cy="4522480"/>
            </a:xfrm>
            <a:custGeom>
              <a:avLst/>
              <a:gdLst/>
              <a:ahLst/>
              <a:cxnLst/>
              <a:rect l="l" t="t" r="r" b="b"/>
              <a:pathLst>
                <a:path w="1070113" h="4522480" fill="norm" stroke="1" extrusionOk="0">
                  <a:moveTo>
                    <a:pt x="0" y="0"/>
                  </a:moveTo>
                  <a:lnTo>
                    <a:pt x="1070113" y="0"/>
                  </a:lnTo>
                  <a:lnTo>
                    <a:pt x="1070113" y="4522480"/>
                  </a:lnTo>
                  <a:lnTo>
                    <a:pt x="0" y="4522480"/>
                  </a:lnTo>
                  <a:close/>
                </a:path>
              </a:pathLst>
            </a:custGeom>
            <a:solidFill>
              <a:srgbClr val="1B517B"/>
            </a:solidFill>
          </p:spPr>
        </p:sp>
        <p:sp>
          <p:nvSpPr>
            <p:cNvPr id="20" name="TextBox 20"/>
            <p:cNvSpPr txBox="1"/>
            <p:nvPr/>
          </p:nvSpPr>
          <p:spPr bwMode="auto">
            <a:xfrm>
              <a:off x="0" y="-57150"/>
              <a:ext cx="1070113" cy="4579630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defRPr/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 bwMode="auto">
          <a:xfrm rot="-6914996">
            <a:off x="6503" y="-5051696"/>
            <a:ext cx="4063084" cy="8262910"/>
            <a:chOff x="0" y="0"/>
            <a:chExt cx="1070113" cy="2176240"/>
          </a:xfrm>
        </p:grpSpPr>
        <p:sp>
          <p:nvSpPr>
            <p:cNvPr id="22" name="Freeform 22"/>
            <p:cNvSpPr/>
            <p:nvPr/>
          </p:nvSpPr>
          <p:spPr bwMode="auto">
            <a:xfrm rot="0" flipH="0" flipV="0">
              <a:off x="0" y="0"/>
              <a:ext cx="1070113" cy="2176240"/>
            </a:xfrm>
            <a:custGeom>
              <a:avLst/>
              <a:gdLst/>
              <a:ahLst/>
              <a:cxnLst/>
              <a:rect l="l" t="t" r="r" b="b"/>
              <a:pathLst>
                <a:path w="1070113" h="2176240" fill="norm" stroke="1" extrusionOk="0">
                  <a:moveTo>
                    <a:pt x="0" y="0"/>
                  </a:moveTo>
                  <a:lnTo>
                    <a:pt x="1070113" y="0"/>
                  </a:lnTo>
                  <a:lnTo>
                    <a:pt x="1070113" y="2176240"/>
                  </a:lnTo>
                  <a:lnTo>
                    <a:pt x="0" y="2176240"/>
                  </a:lnTo>
                  <a:close/>
                </a:path>
              </a:pathLst>
            </a:custGeom>
            <a:solidFill>
              <a:srgbClr val="487BA2"/>
            </a:solidFill>
          </p:spPr>
        </p:sp>
        <p:sp>
          <p:nvSpPr>
            <p:cNvPr id="23" name="TextBox 23"/>
            <p:cNvSpPr txBox="1"/>
            <p:nvPr/>
          </p:nvSpPr>
          <p:spPr bwMode="auto">
            <a:xfrm>
              <a:off x="0" y="-57150"/>
              <a:ext cx="1070113" cy="2233390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defRPr/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 bwMode="auto">
          <a:xfrm rot="-3889722">
            <a:off x="14218520" y="-5051696"/>
            <a:ext cx="4063084" cy="8262910"/>
            <a:chOff x="0" y="0"/>
            <a:chExt cx="1070113" cy="2176240"/>
          </a:xfrm>
        </p:grpSpPr>
        <p:sp>
          <p:nvSpPr>
            <p:cNvPr id="25" name="Freeform 25"/>
            <p:cNvSpPr/>
            <p:nvPr/>
          </p:nvSpPr>
          <p:spPr bwMode="auto">
            <a:xfrm rot="0" flipH="0" flipV="0">
              <a:off x="0" y="0"/>
              <a:ext cx="1070113" cy="2176240"/>
            </a:xfrm>
            <a:custGeom>
              <a:avLst/>
              <a:gdLst/>
              <a:ahLst/>
              <a:cxnLst/>
              <a:rect l="l" t="t" r="r" b="b"/>
              <a:pathLst>
                <a:path w="1070113" h="2176240" fill="norm" stroke="1" extrusionOk="0">
                  <a:moveTo>
                    <a:pt x="0" y="0"/>
                  </a:moveTo>
                  <a:lnTo>
                    <a:pt x="1070113" y="0"/>
                  </a:lnTo>
                  <a:lnTo>
                    <a:pt x="1070113" y="2176240"/>
                  </a:lnTo>
                  <a:lnTo>
                    <a:pt x="0" y="2176240"/>
                  </a:lnTo>
                  <a:close/>
                </a:path>
              </a:pathLst>
            </a:custGeom>
            <a:solidFill>
              <a:srgbClr val="487BA2"/>
            </a:solidFill>
          </p:spPr>
        </p:sp>
        <p:sp>
          <p:nvSpPr>
            <p:cNvPr id="26" name="TextBox 26"/>
            <p:cNvSpPr txBox="1"/>
            <p:nvPr/>
          </p:nvSpPr>
          <p:spPr bwMode="auto">
            <a:xfrm>
              <a:off x="0" y="-57150"/>
              <a:ext cx="1070113" cy="2233390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defRPr/>
              </a:pPr>
              <a:endParaRPr/>
            </a:p>
          </p:txBody>
        </p:sp>
      </p:grpSp>
      <p:sp>
        <p:nvSpPr>
          <p:cNvPr id="27" name="TextBox 27"/>
          <p:cNvSpPr txBox="1"/>
          <p:nvPr/>
        </p:nvSpPr>
        <p:spPr bwMode="auto">
          <a:xfrm rot="0">
            <a:off x="10694375" y="5818571"/>
            <a:ext cx="412722" cy="634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907"/>
              </a:lnSpc>
              <a:spcBef>
                <a:spcPts val="0"/>
              </a:spcBef>
              <a:defRPr/>
            </a:pPr>
            <a:r>
              <a:rPr lang="en-US" sz="3500" b="1">
                <a:solidFill>
                  <a:srgbClr val="000000"/>
                </a:solidFill>
                <a:latin typeface="Poppins Bold"/>
                <a:ea typeface="Poppins Bold"/>
                <a:cs typeface="Poppins Bold"/>
              </a:rPr>
              <a:t>7.</a:t>
            </a:r>
            <a:endParaRPr/>
          </a:p>
        </p:txBody>
      </p:sp>
      <p:sp>
        <p:nvSpPr>
          <p:cNvPr id="28" name="TextBox 28"/>
          <p:cNvSpPr txBox="1"/>
          <p:nvPr/>
        </p:nvSpPr>
        <p:spPr bwMode="auto">
          <a:xfrm rot="0">
            <a:off x="11427531" y="5894771"/>
            <a:ext cx="3358370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  <a:defRPr/>
            </a:pPr>
            <a:r>
              <a:rPr lang="en-US" sz="3000" b="1">
                <a:solidFill>
                  <a:srgbClr val="000000"/>
                </a:solidFill>
                <a:latin typeface="Poppins Bold"/>
                <a:ea typeface="Poppins Bold"/>
                <a:cs typeface="Poppins Bold"/>
              </a:rPr>
              <a:t>Conclusión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23578581" name="TextBox 18"/>
          <p:cNvSpPr txBox="1"/>
          <p:nvPr/>
        </p:nvSpPr>
        <p:spPr bwMode="auto">
          <a:xfrm rot="0">
            <a:off x="5269221" y="299733"/>
            <a:ext cx="7772598" cy="914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99"/>
              </a:lnSpc>
              <a:defRPr/>
            </a:pPr>
            <a:r>
              <a:rPr lang="es-ES" sz="6000" b="1">
                <a:solidFill>
                  <a:srgbClr val="1B517B"/>
                </a:solidFill>
                <a:latin typeface="Barlow Ultra-Bold"/>
                <a:ea typeface="Barlow Ultra-Bold"/>
                <a:cs typeface="Barlow Ultra-Bold"/>
              </a:rPr>
              <a:t>Listado Item</a:t>
            </a:r>
            <a:endParaRPr/>
          </a:p>
        </p:txBody>
      </p:sp>
      <p:pic>
        <p:nvPicPr>
          <p:cNvPr id="193183366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753465" y="1472045"/>
            <a:ext cx="14229828" cy="81178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77563592" name="TextBox 18"/>
          <p:cNvSpPr txBox="1"/>
          <p:nvPr/>
        </p:nvSpPr>
        <p:spPr bwMode="auto">
          <a:xfrm rot="0">
            <a:off x="5269221" y="299733"/>
            <a:ext cx="7774398" cy="914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99"/>
              </a:lnSpc>
              <a:defRPr/>
            </a:pPr>
            <a:r>
              <a:rPr lang="es-ES" sz="6000" b="1">
                <a:solidFill>
                  <a:srgbClr val="1B517B"/>
                </a:solidFill>
                <a:latin typeface="Barlow Ultra-Bold"/>
                <a:ea typeface="Barlow Ultra-Bold"/>
                <a:cs typeface="Barlow Ultra-Bold"/>
              </a:rPr>
              <a:t>Listado Items</a:t>
            </a:r>
            <a:endParaRPr/>
          </a:p>
        </p:txBody>
      </p:sp>
      <p:pic>
        <p:nvPicPr>
          <p:cNvPr id="195233044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138318" y="1322732"/>
            <a:ext cx="14036203" cy="80074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8746211" name="TextBox 18"/>
          <p:cNvSpPr txBox="1"/>
          <p:nvPr/>
        </p:nvSpPr>
        <p:spPr bwMode="auto">
          <a:xfrm rot="0">
            <a:off x="5269221" y="299733"/>
            <a:ext cx="7780518" cy="914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99"/>
              </a:lnSpc>
              <a:defRPr/>
            </a:pPr>
            <a:r>
              <a:rPr lang="es-ES" sz="6000" b="1">
                <a:solidFill>
                  <a:srgbClr val="1B517B"/>
                </a:solidFill>
                <a:latin typeface="Barlow Ultra-Bold"/>
                <a:ea typeface="Barlow Ultra-Bold"/>
                <a:cs typeface="Barlow Ultra-Bold"/>
              </a:rPr>
              <a:t>Informes</a:t>
            </a:r>
            <a:endParaRPr/>
          </a:p>
        </p:txBody>
      </p:sp>
      <p:pic>
        <p:nvPicPr>
          <p:cNvPr id="31646084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393457" y="1536988"/>
            <a:ext cx="13303360" cy="75893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3447467" name="TextBox 18"/>
          <p:cNvSpPr txBox="1"/>
          <p:nvPr/>
        </p:nvSpPr>
        <p:spPr bwMode="auto">
          <a:xfrm rot="0">
            <a:off x="5269221" y="299733"/>
            <a:ext cx="7790598" cy="914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99"/>
              </a:lnSpc>
              <a:defRPr/>
            </a:pPr>
            <a:r>
              <a:rPr lang="es-ES" sz="6000" b="1">
                <a:solidFill>
                  <a:srgbClr val="1B517B"/>
                </a:solidFill>
                <a:latin typeface="Barlow Ultra-Bold"/>
                <a:ea typeface="Barlow Ultra-Bold"/>
                <a:cs typeface="Barlow Ultra-Bold"/>
              </a:rPr>
              <a:t>Listado Informes</a:t>
            </a:r>
            <a:endParaRPr/>
          </a:p>
        </p:txBody>
      </p:sp>
      <p:pic>
        <p:nvPicPr>
          <p:cNvPr id="3095346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251363" y="1601931"/>
            <a:ext cx="13358863" cy="7621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52603255" name="TextBox 18"/>
          <p:cNvSpPr txBox="1"/>
          <p:nvPr/>
        </p:nvSpPr>
        <p:spPr bwMode="auto">
          <a:xfrm rot="0">
            <a:off x="5269221" y="299733"/>
            <a:ext cx="7796358" cy="914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99"/>
              </a:lnSpc>
              <a:defRPr/>
            </a:pPr>
            <a:r>
              <a:rPr lang="es-ES" sz="6000" b="1">
                <a:solidFill>
                  <a:srgbClr val="1B517B"/>
                </a:solidFill>
                <a:latin typeface="Barlow Ultra-Bold"/>
                <a:ea typeface="Barlow Ultra-Bold"/>
                <a:cs typeface="Barlow Ultra-Bold"/>
              </a:rPr>
              <a:t>Generar Informe</a:t>
            </a:r>
            <a:endParaRPr/>
          </a:p>
        </p:txBody>
      </p:sp>
      <p:pic>
        <p:nvPicPr>
          <p:cNvPr id="206280981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442768" y="1407102"/>
            <a:ext cx="15119958" cy="86257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48931100" name="TextBox 18"/>
          <p:cNvSpPr txBox="1"/>
          <p:nvPr/>
        </p:nvSpPr>
        <p:spPr bwMode="auto">
          <a:xfrm rot="0">
            <a:off x="5269221" y="299733"/>
            <a:ext cx="7798878" cy="914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99"/>
              </a:lnSpc>
              <a:defRPr/>
            </a:pPr>
            <a:r>
              <a:rPr lang="es-ES" sz="6000" b="1">
                <a:solidFill>
                  <a:srgbClr val="1B517B"/>
                </a:solidFill>
                <a:latin typeface="Barlow Ultra-Bold"/>
                <a:ea typeface="Barlow Ultra-Bold"/>
                <a:cs typeface="Barlow Ultra-Bold"/>
              </a:rPr>
              <a:t>Generar Tarea</a:t>
            </a:r>
            <a:endParaRPr/>
          </a:p>
        </p:txBody>
      </p:sp>
      <p:pic>
        <p:nvPicPr>
          <p:cNvPr id="210292118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688522" y="1428749"/>
            <a:ext cx="14078043" cy="80313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6028023" name="TextBox 18"/>
          <p:cNvSpPr txBox="1"/>
          <p:nvPr/>
        </p:nvSpPr>
        <p:spPr bwMode="auto">
          <a:xfrm rot="0">
            <a:off x="5269221" y="299733"/>
            <a:ext cx="7807518" cy="914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99"/>
              </a:lnSpc>
              <a:defRPr/>
            </a:pPr>
            <a:r>
              <a:rPr lang="es-ES" sz="6000" b="1">
                <a:solidFill>
                  <a:srgbClr val="1B517B"/>
                </a:solidFill>
                <a:latin typeface="Barlow Ultra-Bold"/>
                <a:ea typeface="Barlow Ultra-Bold"/>
                <a:cs typeface="Barlow Ultra-Bold"/>
              </a:rPr>
              <a:t>Ver informe</a:t>
            </a:r>
            <a:endParaRPr/>
          </a:p>
        </p:txBody>
      </p:sp>
      <p:pic>
        <p:nvPicPr>
          <p:cNvPr id="104549994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818408" y="1428750"/>
            <a:ext cx="13986647" cy="79791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40341298" name="TextBox 18"/>
          <p:cNvSpPr txBox="1"/>
          <p:nvPr/>
        </p:nvSpPr>
        <p:spPr bwMode="auto">
          <a:xfrm rot="0">
            <a:off x="5269221" y="299733"/>
            <a:ext cx="7811478" cy="914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99"/>
              </a:lnSpc>
              <a:defRPr/>
            </a:pPr>
            <a:r>
              <a:rPr lang="es-ES" sz="6000" b="1">
                <a:solidFill>
                  <a:srgbClr val="1B517B"/>
                </a:solidFill>
                <a:latin typeface="Barlow Ultra-Bold"/>
                <a:ea typeface="Barlow Ultra-Bold"/>
                <a:cs typeface="Barlow Ultra-Bold"/>
              </a:rPr>
              <a:t>Importar</a:t>
            </a:r>
            <a:endParaRPr/>
          </a:p>
        </p:txBody>
      </p:sp>
      <p:pic>
        <p:nvPicPr>
          <p:cNvPr id="97181992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536988" y="1342158"/>
            <a:ext cx="14462897" cy="82508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42073538" name="TextBox 18"/>
          <p:cNvSpPr txBox="1"/>
          <p:nvPr/>
        </p:nvSpPr>
        <p:spPr bwMode="auto">
          <a:xfrm rot="0">
            <a:off x="5269221" y="299733"/>
            <a:ext cx="7813998" cy="914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99"/>
              </a:lnSpc>
              <a:defRPr/>
            </a:pPr>
            <a:r>
              <a:rPr lang="es-ES" sz="6000" b="1">
                <a:solidFill>
                  <a:srgbClr val="1B517B"/>
                </a:solidFill>
                <a:latin typeface="Barlow Ultra-Bold"/>
                <a:ea typeface="Barlow Ultra-Bold"/>
                <a:cs typeface="Barlow Ultra-Bold"/>
              </a:rPr>
              <a:t>Importar Vision</a:t>
            </a:r>
            <a:endParaRPr/>
          </a:p>
        </p:txBody>
      </p:sp>
      <p:pic>
        <p:nvPicPr>
          <p:cNvPr id="149939917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099829" y="1385454"/>
            <a:ext cx="13835113" cy="78927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3586683" name="TextBox 18"/>
          <p:cNvSpPr txBox="1"/>
          <p:nvPr/>
        </p:nvSpPr>
        <p:spPr bwMode="auto">
          <a:xfrm rot="0">
            <a:off x="5269221" y="299733"/>
            <a:ext cx="7819038" cy="914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99"/>
              </a:lnSpc>
              <a:defRPr/>
            </a:pPr>
            <a:r>
              <a:rPr lang="es-ES" sz="6000" b="1">
                <a:solidFill>
                  <a:srgbClr val="1B517B"/>
                </a:solidFill>
                <a:latin typeface="Barlow Ultra-Bold"/>
                <a:ea typeface="Barlow Ultra-Bold"/>
                <a:cs typeface="Barlow Ultra-Bold"/>
              </a:rPr>
              <a:t>Importar Vision</a:t>
            </a:r>
            <a:endParaRPr/>
          </a:p>
        </p:txBody>
      </p:sp>
      <p:pic>
        <p:nvPicPr>
          <p:cNvPr id="124578437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056533" y="1558636"/>
            <a:ext cx="13856761" cy="79050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 rot="-1808903">
            <a:off x="15759241" y="-7988482"/>
            <a:ext cx="1971074" cy="17171291"/>
            <a:chOff x="0" y="0"/>
            <a:chExt cx="519131" cy="4522480"/>
          </a:xfrm>
        </p:grpSpPr>
        <p:sp>
          <p:nvSpPr>
            <p:cNvPr id="3" name="Freeform 3"/>
            <p:cNvSpPr/>
            <p:nvPr/>
          </p:nvSpPr>
          <p:spPr bwMode="auto">
            <a:xfrm rot="0" flipH="0" flipV="0">
              <a:off x="0" y="0"/>
              <a:ext cx="519131" cy="4522480"/>
            </a:xfrm>
            <a:custGeom>
              <a:avLst/>
              <a:gdLst/>
              <a:ahLst/>
              <a:cxnLst/>
              <a:rect l="l" t="t" r="r" b="b"/>
              <a:pathLst>
                <a:path w="519131" h="4522480" fill="norm" stroke="1" extrusionOk="0">
                  <a:moveTo>
                    <a:pt x="0" y="0"/>
                  </a:moveTo>
                  <a:lnTo>
                    <a:pt x="519131" y="0"/>
                  </a:lnTo>
                  <a:lnTo>
                    <a:pt x="519131" y="4522480"/>
                  </a:lnTo>
                  <a:lnTo>
                    <a:pt x="0" y="4522480"/>
                  </a:lnTo>
                  <a:close/>
                </a:path>
              </a:pathLst>
            </a:custGeom>
            <a:solidFill>
              <a:srgbClr val="F1B04E"/>
            </a:solidFill>
          </p:spPr>
        </p:sp>
        <p:sp>
          <p:nvSpPr>
            <p:cNvPr id="4" name="TextBox 4"/>
            <p:cNvSpPr txBox="1"/>
            <p:nvPr/>
          </p:nvSpPr>
          <p:spPr bwMode="auto">
            <a:xfrm>
              <a:off x="0" y="-57150"/>
              <a:ext cx="519131" cy="4579630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defRPr/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 bwMode="auto">
          <a:xfrm rot="1521197">
            <a:off x="16612798" y="-2424361"/>
            <a:ext cx="2571887" cy="17171291"/>
            <a:chOff x="0" y="0"/>
            <a:chExt cx="677369" cy="4522480"/>
          </a:xfrm>
        </p:grpSpPr>
        <p:sp>
          <p:nvSpPr>
            <p:cNvPr id="6" name="Freeform 6"/>
            <p:cNvSpPr/>
            <p:nvPr/>
          </p:nvSpPr>
          <p:spPr bwMode="auto">
            <a:xfrm rot="0" flipH="0" flipV="0">
              <a:off x="0" y="0"/>
              <a:ext cx="677369" cy="4522480"/>
            </a:xfrm>
            <a:custGeom>
              <a:avLst/>
              <a:gdLst/>
              <a:ahLst/>
              <a:cxnLst/>
              <a:rect l="l" t="t" r="r" b="b"/>
              <a:pathLst>
                <a:path w="677369" h="4522480" fill="norm" stroke="1" extrusionOk="0">
                  <a:moveTo>
                    <a:pt x="0" y="0"/>
                  </a:moveTo>
                  <a:lnTo>
                    <a:pt x="677369" y="0"/>
                  </a:lnTo>
                  <a:lnTo>
                    <a:pt x="677369" y="4522480"/>
                  </a:lnTo>
                  <a:lnTo>
                    <a:pt x="0" y="4522480"/>
                  </a:lnTo>
                  <a:close/>
                </a:path>
              </a:pathLst>
            </a:custGeom>
            <a:solidFill>
              <a:srgbClr val="487BA2"/>
            </a:solidFill>
          </p:spPr>
        </p:sp>
        <p:sp>
          <p:nvSpPr>
            <p:cNvPr id="7" name="TextBox 7"/>
            <p:cNvSpPr txBox="1"/>
            <p:nvPr/>
          </p:nvSpPr>
          <p:spPr bwMode="auto">
            <a:xfrm>
              <a:off x="0" y="-57150"/>
              <a:ext cx="677369" cy="4579630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defRPr/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 bwMode="auto">
          <a:xfrm rot="0">
            <a:off x="4100908" y="1292097"/>
            <a:ext cx="8342945" cy="933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  <a:defRPr/>
            </a:pPr>
            <a:r>
              <a:rPr lang="en-US" sz="6000" b="1">
                <a:solidFill>
                  <a:srgbClr val="1B517B"/>
                </a:solidFill>
                <a:latin typeface="Barlow Ultra-Bold"/>
                <a:ea typeface="Barlow Ultra-Bold"/>
                <a:cs typeface="Barlow Ultra-Bold"/>
              </a:rPr>
              <a:t>INTRODUCCIÓN</a:t>
            </a:r>
            <a:endParaRPr/>
          </a:p>
        </p:txBody>
      </p:sp>
      <p:sp>
        <p:nvSpPr>
          <p:cNvPr id="9" name="TextBox 9"/>
          <p:cNvSpPr txBox="1"/>
          <p:nvPr/>
        </p:nvSpPr>
        <p:spPr bwMode="auto">
          <a:xfrm rot="0">
            <a:off x="2380161" y="3045490"/>
            <a:ext cx="12215542" cy="484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999"/>
              </a:lnSpc>
              <a:defRPr/>
            </a:pPr>
            <a:r>
              <a:rPr lang="en-US" sz="2500">
                <a:solidFill>
                  <a:srgbClr val="000000"/>
                </a:solidFill>
                <a:latin typeface="Poppins"/>
                <a:ea typeface="Poppins"/>
                <a:cs typeface="Poppins"/>
              </a:rPr>
              <a:t>El Hospital Clínico Félix Bulnes enfrenta pérdidas económicas y desabastecimiento de insumos médicos debido a una gestión manual y desactualizada de inventarios, lo cual afecta la atención al paciente, genera perdidas económicas y produce una mala distribución del tiempo por parte del personal.</a:t>
            </a:r>
            <a:endParaRPr/>
          </a:p>
          <a:p>
            <a:pPr algn="just">
              <a:lnSpc>
                <a:spcPts val="2999"/>
              </a:lnSpc>
              <a:defRPr/>
            </a:pPr>
            <a:endParaRPr/>
          </a:p>
          <a:p>
            <a:pPr algn="just">
              <a:lnSpc>
                <a:spcPts val="2999"/>
              </a:lnSpc>
              <a:defRPr/>
            </a:pPr>
            <a:r>
              <a:rPr lang="en-US" sz="2500">
                <a:solidFill>
                  <a:srgbClr val="000000"/>
                </a:solidFill>
                <a:latin typeface="Poppins"/>
                <a:ea typeface="Poppins"/>
                <a:cs typeface="Poppins"/>
              </a:rPr>
              <a:t>Meditrack propone un sistema web inteligente que consiste en integrar:</a:t>
            </a:r>
            <a:endParaRPr/>
          </a:p>
          <a:p>
            <a:pPr algn="just">
              <a:lnSpc>
                <a:spcPts val="2999"/>
              </a:lnSpc>
              <a:defRPr/>
            </a:pPr>
            <a:endParaRPr/>
          </a:p>
          <a:p>
            <a:pPr marL="539749" lvl="1" indent="-269875" algn="just">
              <a:lnSpc>
                <a:spcPts val="2999"/>
              </a:lnSpc>
              <a:buFont typeface="Arial"/>
              <a:buChar char="•"/>
              <a:defRPr/>
            </a:pPr>
            <a:r>
              <a:rPr lang="en-US" sz="2500">
                <a:solidFill>
                  <a:srgbClr val="000000"/>
                </a:solidFill>
                <a:latin typeface="Poppins"/>
                <a:ea typeface="Poppins"/>
                <a:cs typeface="Poppins"/>
              </a:rPr>
              <a:t>Visión artificial para escaneo automático de insumos (QR/OCR).</a:t>
            </a:r>
            <a:endParaRPr/>
          </a:p>
          <a:p>
            <a:pPr marL="539749" lvl="1" indent="-269875" algn="just">
              <a:lnSpc>
                <a:spcPts val="2999"/>
              </a:lnSpc>
              <a:buFont typeface="Arial"/>
              <a:buChar char="•"/>
              <a:defRPr/>
            </a:pPr>
            <a:r>
              <a:rPr lang="en-US" sz="2500">
                <a:solidFill>
                  <a:srgbClr val="000000"/>
                </a:solidFill>
                <a:latin typeface="Poppins"/>
                <a:ea typeface="Poppins"/>
                <a:cs typeface="Poppins"/>
              </a:rPr>
              <a:t>Machine Learning para predecir demandas y evitar quiebres de stock.</a:t>
            </a:r>
            <a:endParaRPr/>
          </a:p>
          <a:p>
            <a:pPr marL="539749" lvl="1" indent="-269875" algn="just">
              <a:lnSpc>
                <a:spcPts val="2999"/>
              </a:lnSpc>
              <a:buFont typeface="Arial"/>
              <a:buChar char="•"/>
              <a:defRPr/>
            </a:pPr>
            <a:r>
              <a:rPr lang="en-US" sz="2500">
                <a:solidFill>
                  <a:srgbClr val="000000"/>
                </a:solidFill>
                <a:latin typeface="Poppins"/>
                <a:ea typeface="Poppins"/>
                <a:cs typeface="Poppins"/>
              </a:rPr>
              <a:t>Alertas en tiempo real en caso de quiebres de stock.</a:t>
            </a:r>
            <a:endParaRPr/>
          </a:p>
          <a:p>
            <a:pPr marL="539749" lvl="1" indent="-269875" algn="just">
              <a:lnSpc>
                <a:spcPts val="2999"/>
              </a:lnSpc>
              <a:buFont typeface="Arial"/>
              <a:buChar char="•"/>
              <a:defRPr/>
            </a:pPr>
            <a:r>
              <a:rPr lang="en-US" sz="2500">
                <a:solidFill>
                  <a:srgbClr val="000000"/>
                </a:solidFill>
                <a:latin typeface="Poppins"/>
                <a:ea typeface="Poppins"/>
                <a:cs typeface="Poppins"/>
              </a:rPr>
              <a:t>D</a:t>
            </a:r>
            <a:r>
              <a:rPr lang="en-US" sz="2500">
                <a:solidFill>
                  <a:srgbClr val="000000"/>
                </a:solidFill>
                <a:latin typeface="Poppins"/>
                <a:ea typeface="Poppins"/>
                <a:cs typeface="Poppins"/>
              </a:rPr>
              <a:t>ashboards interactivos para la toma de decisiones.</a:t>
            </a:r>
            <a:endParaRPr/>
          </a:p>
          <a:p>
            <a:pPr algn="just">
              <a:lnSpc>
                <a:spcPts val="2999"/>
              </a:lnSpc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 rot="-1808903">
            <a:off x="15759241" y="-7988482"/>
            <a:ext cx="1971074" cy="17171291"/>
            <a:chOff x="0" y="0"/>
            <a:chExt cx="519131" cy="4522480"/>
          </a:xfrm>
        </p:grpSpPr>
        <p:sp>
          <p:nvSpPr>
            <p:cNvPr id="3" name="Freeform 3"/>
            <p:cNvSpPr/>
            <p:nvPr/>
          </p:nvSpPr>
          <p:spPr bwMode="auto">
            <a:xfrm rot="0" flipH="0" flipV="0">
              <a:off x="0" y="0"/>
              <a:ext cx="519131" cy="4522480"/>
            </a:xfrm>
            <a:custGeom>
              <a:avLst/>
              <a:gdLst/>
              <a:ahLst/>
              <a:cxnLst/>
              <a:rect l="l" t="t" r="r" b="b"/>
              <a:pathLst>
                <a:path w="519131" h="4522480" fill="norm" stroke="1" extrusionOk="0">
                  <a:moveTo>
                    <a:pt x="0" y="0"/>
                  </a:moveTo>
                  <a:lnTo>
                    <a:pt x="519131" y="0"/>
                  </a:lnTo>
                  <a:lnTo>
                    <a:pt x="519131" y="4522480"/>
                  </a:lnTo>
                  <a:lnTo>
                    <a:pt x="0" y="4522480"/>
                  </a:lnTo>
                  <a:close/>
                </a:path>
              </a:pathLst>
            </a:custGeom>
            <a:solidFill>
              <a:srgbClr val="F1B04E"/>
            </a:solidFill>
          </p:spPr>
        </p:sp>
        <p:sp>
          <p:nvSpPr>
            <p:cNvPr id="4" name="TextBox 4"/>
            <p:cNvSpPr txBox="1"/>
            <p:nvPr/>
          </p:nvSpPr>
          <p:spPr bwMode="auto">
            <a:xfrm>
              <a:off x="0" y="-57150"/>
              <a:ext cx="519131" cy="4579630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defRPr/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 bwMode="auto">
          <a:xfrm rot="1521197">
            <a:off x="16612798" y="-2424361"/>
            <a:ext cx="2571887" cy="17171291"/>
            <a:chOff x="0" y="0"/>
            <a:chExt cx="677369" cy="4522480"/>
          </a:xfrm>
        </p:grpSpPr>
        <p:sp>
          <p:nvSpPr>
            <p:cNvPr id="6" name="Freeform 6"/>
            <p:cNvSpPr/>
            <p:nvPr/>
          </p:nvSpPr>
          <p:spPr bwMode="auto">
            <a:xfrm rot="0" flipH="0" flipV="0">
              <a:off x="0" y="0"/>
              <a:ext cx="677369" cy="4522480"/>
            </a:xfrm>
            <a:custGeom>
              <a:avLst/>
              <a:gdLst/>
              <a:ahLst/>
              <a:cxnLst/>
              <a:rect l="l" t="t" r="r" b="b"/>
              <a:pathLst>
                <a:path w="677369" h="4522480" fill="norm" stroke="1" extrusionOk="0">
                  <a:moveTo>
                    <a:pt x="0" y="0"/>
                  </a:moveTo>
                  <a:lnTo>
                    <a:pt x="677369" y="0"/>
                  </a:lnTo>
                  <a:lnTo>
                    <a:pt x="677369" y="4522480"/>
                  </a:lnTo>
                  <a:lnTo>
                    <a:pt x="0" y="4522480"/>
                  </a:lnTo>
                  <a:close/>
                </a:path>
              </a:pathLst>
            </a:custGeom>
            <a:solidFill>
              <a:srgbClr val="487BA2"/>
            </a:solidFill>
          </p:spPr>
        </p:sp>
        <p:sp>
          <p:nvSpPr>
            <p:cNvPr id="7" name="TextBox 7"/>
            <p:cNvSpPr txBox="1"/>
            <p:nvPr/>
          </p:nvSpPr>
          <p:spPr bwMode="auto">
            <a:xfrm>
              <a:off x="0" y="-57150"/>
              <a:ext cx="677369" cy="4579630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defRPr/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 bwMode="auto">
          <a:xfrm rot="0">
            <a:off x="4100908" y="1292097"/>
            <a:ext cx="8342945" cy="933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  <a:defRPr/>
            </a:pPr>
            <a:r>
              <a:rPr lang="en-US" sz="6000" b="1">
                <a:solidFill>
                  <a:srgbClr val="1B517B"/>
                </a:solidFill>
                <a:latin typeface="Barlow Ultra-Bold"/>
                <a:ea typeface="Barlow Ultra-Bold"/>
                <a:cs typeface="Barlow Ultra-Bold"/>
              </a:rPr>
              <a:t>CONCLUSIÓN</a:t>
            </a:r>
            <a:endParaRPr/>
          </a:p>
        </p:txBody>
      </p:sp>
      <p:sp>
        <p:nvSpPr>
          <p:cNvPr id="9" name="TextBox 9"/>
          <p:cNvSpPr txBox="1"/>
          <p:nvPr/>
        </p:nvSpPr>
        <p:spPr bwMode="auto">
          <a:xfrm rot="0">
            <a:off x="2380161" y="2921665"/>
            <a:ext cx="12215542" cy="4775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99"/>
              </a:lnSpc>
              <a:defRPr/>
            </a:pPr>
            <a:r>
              <a:rPr lang="en-US" sz="2500" spc="-104">
                <a:solidFill>
                  <a:srgbClr val="000000"/>
                </a:solidFill>
                <a:latin typeface="Poppins"/>
                <a:ea typeface="Poppins"/>
                <a:cs typeface="Poppins"/>
              </a:rPr>
              <a:t>El proyecto MediTrack representa una solución innovadora y pertinente para enfrentar la gestión ineficiente de insumos médicos en entornos hospitalarios.</a:t>
            </a:r>
            <a:endParaRPr/>
          </a:p>
          <a:p>
            <a:pPr algn="just">
              <a:lnSpc>
                <a:spcPts val="4299"/>
              </a:lnSpc>
              <a:defRPr/>
            </a:pPr>
            <a:r>
              <a:rPr lang="en-US" sz="2500" spc="-104">
                <a:solidFill>
                  <a:srgbClr val="000000"/>
                </a:solidFill>
                <a:latin typeface="Poppins"/>
                <a:ea typeface="Poppins"/>
                <a:cs typeface="Poppins"/>
              </a:rPr>
              <a:t>La propuesta no solo responde a una necesidad real del Hospital Félix Bulnes, sino que además se alinea con las competencias del perfil de egreso del estudiante de Ingeniería en Informática.</a:t>
            </a:r>
            <a:endParaRPr/>
          </a:p>
          <a:p>
            <a:pPr algn="just">
              <a:lnSpc>
                <a:spcPts val="4299"/>
              </a:lnSpc>
              <a:defRPr/>
            </a:pPr>
            <a:r>
              <a:rPr lang="en-US" sz="2500" spc="-104">
                <a:solidFill>
                  <a:srgbClr val="000000"/>
                </a:solidFill>
                <a:latin typeface="Poppins"/>
                <a:ea typeface="Poppins"/>
                <a:cs typeface="Poppins"/>
              </a:rPr>
              <a:t>MediTrack tiene el potencial de mejorar significativamente la eficiencia operativa de centros de salud, marcando una contribución concreta a la transformación digital del sector salud.</a:t>
            </a:r>
            <a:endParaRPr/>
          </a:p>
          <a:p>
            <a:pPr algn="just">
              <a:lnSpc>
                <a:spcPts val="2999"/>
              </a:lnSpc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993170814" name="Group 2"/>
          <p:cNvGrpSpPr/>
          <p:nvPr/>
        </p:nvGrpSpPr>
        <p:grpSpPr bwMode="auto">
          <a:xfrm rot="-1808873">
            <a:off x="15759240" y="-7988481"/>
            <a:ext cx="1971073" cy="17171290"/>
            <a:chOff x="0" y="0"/>
            <a:chExt cx="519130" cy="4522479"/>
          </a:xfrm>
        </p:grpSpPr>
        <p:sp>
          <p:nvSpPr>
            <p:cNvPr id="1146596021" name="Freeform 3"/>
            <p:cNvSpPr/>
            <p:nvPr/>
          </p:nvSpPr>
          <p:spPr bwMode="auto">
            <a:xfrm rot="0" flipH="0" flipV="0">
              <a:off x="0" y="0"/>
              <a:ext cx="519130" cy="4522479"/>
            </a:xfrm>
            <a:custGeom>
              <a:avLst/>
              <a:gdLst/>
              <a:ahLst/>
              <a:cxnLst/>
              <a:rect l="l" t="t" r="r" b="b"/>
              <a:pathLst>
                <a:path w="519131" h="4522480" fill="norm" stroke="1" extrusionOk="0">
                  <a:moveTo>
                    <a:pt x="0" y="0"/>
                  </a:moveTo>
                  <a:lnTo>
                    <a:pt x="519131" y="0"/>
                  </a:lnTo>
                  <a:lnTo>
                    <a:pt x="519131" y="4522480"/>
                  </a:lnTo>
                  <a:lnTo>
                    <a:pt x="0" y="4522480"/>
                  </a:lnTo>
                  <a:close/>
                </a:path>
              </a:pathLst>
            </a:custGeom>
            <a:solidFill>
              <a:srgbClr val="F1B04E"/>
            </a:solidFill>
          </p:spPr>
        </p:sp>
        <p:sp>
          <p:nvSpPr>
            <p:cNvPr id="2045133543" name="TextBox 4"/>
            <p:cNvSpPr txBox="1"/>
            <p:nvPr/>
          </p:nvSpPr>
          <p:spPr bwMode="auto">
            <a:xfrm>
              <a:off x="0" y="-57150"/>
              <a:ext cx="519130" cy="4579629"/>
            </a:xfrm>
            <a:prstGeom prst="rect">
              <a:avLst/>
            </a:prstGeom>
            <a:grpFill/>
          </p:spPr>
          <p:txBody>
            <a:bodyPr lIns="50799" tIns="50799" rIns="50799" bIns="50799" rtlCol="0" anchor="ctr"/>
            <a:lstStyle/>
            <a:p>
              <a:pPr algn="ctr">
                <a:lnSpc>
                  <a:spcPts val="2658"/>
                </a:lnSpc>
                <a:defRPr/>
              </a:pPr>
              <a:endParaRPr/>
            </a:p>
          </p:txBody>
        </p:sp>
      </p:grpSp>
      <p:grpSp>
        <p:nvGrpSpPr>
          <p:cNvPr id="742596615" name="Group 5"/>
          <p:cNvGrpSpPr/>
          <p:nvPr/>
        </p:nvGrpSpPr>
        <p:grpSpPr bwMode="auto">
          <a:xfrm rot="1521167">
            <a:off x="16612797" y="-2424360"/>
            <a:ext cx="2571886" cy="17171290"/>
            <a:chOff x="0" y="0"/>
            <a:chExt cx="677368" cy="4522479"/>
          </a:xfrm>
        </p:grpSpPr>
        <p:sp>
          <p:nvSpPr>
            <p:cNvPr id="1414408918" name="Freeform 6"/>
            <p:cNvSpPr/>
            <p:nvPr/>
          </p:nvSpPr>
          <p:spPr bwMode="auto">
            <a:xfrm rot="0" flipH="0" flipV="0">
              <a:off x="0" y="0"/>
              <a:ext cx="677368" cy="4522479"/>
            </a:xfrm>
            <a:custGeom>
              <a:avLst/>
              <a:gdLst/>
              <a:ahLst/>
              <a:cxnLst/>
              <a:rect l="l" t="t" r="r" b="b"/>
              <a:pathLst>
                <a:path w="677369" h="4522480" fill="norm" stroke="1" extrusionOk="0">
                  <a:moveTo>
                    <a:pt x="0" y="0"/>
                  </a:moveTo>
                  <a:lnTo>
                    <a:pt x="677369" y="0"/>
                  </a:lnTo>
                  <a:lnTo>
                    <a:pt x="677369" y="4522480"/>
                  </a:lnTo>
                  <a:lnTo>
                    <a:pt x="0" y="4522480"/>
                  </a:lnTo>
                  <a:close/>
                </a:path>
              </a:pathLst>
            </a:custGeom>
            <a:solidFill>
              <a:srgbClr val="487BA2"/>
            </a:solidFill>
          </p:spPr>
        </p:sp>
        <p:sp>
          <p:nvSpPr>
            <p:cNvPr id="243037056" name="TextBox 7"/>
            <p:cNvSpPr txBox="1"/>
            <p:nvPr/>
          </p:nvSpPr>
          <p:spPr bwMode="auto">
            <a:xfrm>
              <a:off x="0" y="-57150"/>
              <a:ext cx="677368" cy="4579629"/>
            </a:xfrm>
            <a:prstGeom prst="rect">
              <a:avLst/>
            </a:prstGeom>
            <a:grpFill/>
          </p:spPr>
          <p:txBody>
            <a:bodyPr lIns="50799" tIns="50799" rIns="50799" bIns="50799" rtlCol="0" anchor="ctr"/>
            <a:lstStyle/>
            <a:p>
              <a:pPr algn="ctr">
                <a:lnSpc>
                  <a:spcPts val="2658"/>
                </a:lnSpc>
                <a:defRPr/>
              </a:pPr>
              <a:endParaRPr/>
            </a:p>
          </p:txBody>
        </p:sp>
      </p:grpSp>
      <p:sp>
        <p:nvSpPr>
          <p:cNvPr id="303834400" name="TextBox 8"/>
          <p:cNvSpPr txBox="1"/>
          <p:nvPr/>
        </p:nvSpPr>
        <p:spPr bwMode="auto">
          <a:xfrm rot="0">
            <a:off x="4100907" y="1292096"/>
            <a:ext cx="8354104" cy="914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99"/>
              </a:lnSpc>
              <a:defRPr/>
            </a:pPr>
            <a:r>
              <a:rPr lang="en-US" sz="6000" b="1">
                <a:solidFill>
                  <a:srgbClr val="1B517B"/>
                </a:solidFill>
                <a:latin typeface="Barlow Ultra-Bold"/>
                <a:ea typeface="Barlow Ultra-Bold"/>
                <a:cs typeface="Barlow Ultra-Bold"/>
              </a:rPr>
              <a:t>INTROD</a:t>
            </a:r>
            <a:r>
              <a:rPr lang="es-ES" sz="6000" b="1">
                <a:solidFill>
                  <a:srgbClr val="1B517B"/>
                </a:solidFill>
                <a:latin typeface="Barlow Ultra-Bold"/>
                <a:ea typeface="Barlow Ultra-Bold"/>
                <a:cs typeface="Barlow Ultra-Bold"/>
              </a:rPr>
              <a:t>UCTION</a:t>
            </a:r>
            <a:r>
              <a:rPr lang="es-ES"/>
              <a:t> </a:t>
            </a:r>
            <a:endParaRPr/>
          </a:p>
        </p:txBody>
      </p:sp>
      <p:sp>
        <p:nvSpPr>
          <p:cNvPr id="869399207" name="TextBox 9"/>
          <p:cNvSpPr txBox="1"/>
          <p:nvPr/>
        </p:nvSpPr>
        <p:spPr bwMode="auto">
          <a:xfrm rot="0">
            <a:off x="2380160" y="3045489"/>
            <a:ext cx="12220221" cy="47245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ct val="100000"/>
              </a:lnSpc>
              <a:defRPr/>
            </a:pPr>
            <a:r>
              <a:rPr sz="2400">
                <a:latin typeface="Poppins"/>
                <a:ea typeface="Poppins"/>
                <a:cs typeface="Poppins"/>
              </a:rPr>
              <a:t>The Félix Bulnes Clinical Hospital, as a public healthcare and teaching institution committed to training healthcare professionals and providing humanized care, faces difficulties due to </a:t>
            </a:r>
            <a:r>
              <a:rPr sz="2400" b="1">
                <a:latin typeface="Poppins"/>
                <a:ea typeface="Poppins"/>
                <a:cs typeface="Poppins"/>
              </a:rPr>
              <a:t>i</a:t>
            </a:r>
            <a:r>
              <a:rPr sz="2400" b="1">
                <a:latin typeface="Poppins"/>
                <a:ea typeface="Poppins"/>
                <a:cs typeface="Poppins"/>
              </a:rPr>
              <a:t>nefficient and outdated management of medical supplies</a:t>
            </a:r>
            <a:r>
              <a:rPr sz="2400">
                <a:latin typeface="Poppins"/>
                <a:ea typeface="Poppins"/>
                <a:cs typeface="Poppins"/>
              </a:rPr>
              <a:t>. This situati</a:t>
            </a:r>
            <a:r>
              <a:rPr sz="2400">
                <a:latin typeface="Poppins"/>
                <a:ea typeface="Poppins"/>
                <a:cs typeface="Poppins"/>
              </a:rPr>
              <a:t>on leads to financial losses from unnecessary purchases and </a:t>
            </a:r>
            <a:r>
              <a:rPr sz="2400" b="1">
                <a:latin typeface="Poppins"/>
                <a:ea typeface="Poppins"/>
                <a:cs typeface="Poppins"/>
              </a:rPr>
              <a:t>interruptions in patient care</a:t>
            </a:r>
            <a:r>
              <a:rPr sz="2400">
                <a:latin typeface="Poppins"/>
                <a:ea typeface="Poppins"/>
                <a:cs typeface="Poppins"/>
              </a:rPr>
              <a:t> due to the lack of supplies that were not properly recorded in the inventory. All of this </a:t>
            </a:r>
            <a:r>
              <a:rPr sz="2500">
                <a:latin typeface="Poppins"/>
                <a:ea typeface="Poppins"/>
                <a:cs typeface="Poppins"/>
              </a:rPr>
              <a:t>negatively </a:t>
            </a:r>
            <a:r>
              <a:rPr sz="2400">
                <a:latin typeface="Poppins"/>
                <a:ea typeface="Poppins"/>
                <a:cs typeface="Poppins"/>
              </a:rPr>
              <a:t>impacts the </a:t>
            </a:r>
            <a:r>
              <a:rPr sz="2400" b="1">
                <a:latin typeface="Poppins"/>
                <a:ea typeface="Poppins"/>
                <a:cs typeface="Poppins"/>
              </a:rPr>
              <a:t>quality of services provided by the hospital</a:t>
            </a:r>
            <a:r>
              <a:rPr sz="2400">
                <a:latin typeface="Poppins"/>
                <a:ea typeface="Poppins"/>
                <a:cs typeface="Poppins"/>
              </a:rPr>
              <a:t>.</a:t>
            </a:r>
            <a:endParaRPr/>
          </a:p>
          <a:p>
            <a:pPr marL="0" marR="0" indent="0">
              <a:lnSpc>
                <a:spcPct val="114999"/>
              </a:lnSpc>
              <a:defRPr/>
            </a:pPr>
            <a:endParaRPr sz="2500">
              <a:latin typeface="Poppins"/>
              <a:cs typeface="Poppins"/>
            </a:endParaRPr>
          </a:p>
          <a:p>
            <a:pPr marL="360978" marR="0" indent="-360978">
              <a:lnSpc>
                <a:spcPct val="114999"/>
              </a:lnSpc>
              <a:buFont typeface="Arial"/>
              <a:buChar char="•"/>
              <a:defRPr/>
            </a:pPr>
            <a:r>
              <a:rPr sz="2500" b="1">
                <a:latin typeface="Poppins"/>
                <a:ea typeface="Poppins"/>
                <a:cs typeface="Poppins"/>
              </a:rPr>
              <a:t>Eliminating financial losses </a:t>
            </a:r>
            <a:r>
              <a:rPr sz="2500">
                <a:latin typeface="Poppins"/>
                <a:ea typeface="Poppins"/>
                <a:cs typeface="Poppins"/>
              </a:rPr>
              <a:t>caused by the mismanagement of medical supplies.</a:t>
            </a:r>
            <a:endParaRPr sz="2500">
              <a:latin typeface="Poppins"/>
              <a:cs typeface="Poppins"/>
            </a:endParaRPr>
          </a:p>
          <a:p>
            <a:pPr marL="360978" marR="0" indent="-360978">
              <a:lnSpc>
                <a:spcPct val="114999"/>
              </a:lnSpc>
              <a:buFont typeface="Arial"/>
              <a:buChar char="•"/>
              <a:defRPr/>
            </a:pPr>
            <a:r>
              <a:rPr sz="2500" b="1">
                <a:latin typeface="Poppins"/>
                <a:ea typeface="Poppins"/>
                <a:cs typeface="Poppins"/>
              </a:rPr>
              <a:t>Ensuring the continuous availability of critical supplies</a:t>
            </a:r>
            <a:r>
              <a:rPr sz="2500">
                <a:latin typeface="Poppins"/>
                <a:ea typeface="Poppins"/>
                <a:cs typeface="Poppins"/>
              </a:rPr>
              <a:t>, avoiding interruptions in medical care.</a:t>
            </a:r>
            <a:endParaRPr sz="2500">
              <a:latin typeface="Poppins"/>
              <a:cs typeface="Poppins"/>
            </a:endParaRPr>
          </a:p>
          <a:p>
            <a:pPr marL="360978" indent="-360978" algn="just">
              <a:lnSpc>
                <a:spcPts val="2998"/>
              </a:lnSpc>
              <a:buFont typeface="Arial"/>
              <a:buChar char="•"/>
              <a:defRPr/>
            </a:pPr>
            <a:r>
              <a:rPr sz="2500" b="1">
                <a:latin typeface="Poppins"/>
                <a:ea typeface="Poppins"/>
                <a:cs typeface="Poppins"/>
              </a:rPr>
              <a:t>Optimizing the time</a:t>
            </a:r>
            <a:r>
              <a:rPr sz="2500">
                <a:latin typeface="Poppins"/>
                <a:ea typeface="Poppins"/>
                <a:cs typeface="Poppins"/>
              </a:rPr>
              <a:t> of administrative and clinical staff by automating manual registration and tracking processes.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 rot="-1808903">
            <a:off x="16273763" y="-7454181"/>
            <a:ext cx="1971074" cy="17171291"/>
            <a:chOff x="0" y="0"/>
            <a:chExt cx="519131" cy="4522480"/>
          </a:xfrm>
        </p:grpSpPr>
        <p:sp>
          <p:nvSpPr>
            <p:cNvPr id="3" name="Freeform 3"/>
            <p:cNvSpPr/>
            <p:nvPr/>
          </p:nvSpPr>
          <p:spPr bwMode="auto">
            <a:xfrm rot="0" flipH="0" flipV="0">
              <a:off x="0" y="0"/>
              <a:ext cx="519131" cy="4522480"/>
            </a:xfrm>
            <a:custGeom>
              <a:avLst/>
              <a:gdLst/>
              <a:ahLst/>
              <a:cxnLst/>
              <a:rect l="l" t="t" r="r" b="b"/>
              <a:pathLst>
                <a:path w="519131" h="4522480" fill="norm" stroke="1" extrusionOk="0">
                  <a:moveTo>
                    <a:pt x="0" y="0"/>
                  </a:moveTo>
                  <a:lnTo>
                    <a:pt x="519131" y="0"/>
                  </a:lnTo>
                  <a:lnTo>
                    <a:pt x="519131" y="4522480"/>
                  </a:lnTo>
                  <a:lnTo>
                    <a:pt x="0" y="4522480"/>
                  </a:lnTo>
                  <a:close/>
                </a:path>
              </a:pathLst>
            </a:custGeom>
            <a:solidFill>
              <a:srgbClr val="F1B04E"/>
            </a:solidFill>
          </p:spPr>
        </p:sp>
        <p:sp>
          <p:nvSpPr>
            <p:cNvPr id="4" name="TextBox 4"/>
            <p:cNvSpPr txBox="1"/>
            <p:nvPr/>
          </p:nvSpPr>
          <p:spPr bwMode="auto">
            <a:xfrm>
              <a:off x="0" y="-57150"/>
              <a:ext cx="519131" cy="4579630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defRPr/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 bwMode="auto">
          <a:xfrm rot="1521197">
            <a:off x="17343967" y="-938573"/>
            <a:ext cx="2571887" cy="17171291"/>
            <a:chOff x="0" y="0"/>
            <a:chExt cx="677369" cy="4522480"/>
          </a:xfrm>
        </p:grpSpPr>
        <p:sp>
          <p:nvSpPr>
            <p:cNvPr id="6" name="Freeform 6"/>
            <p:cNvSpPr/>
            <p:nvPr/>
          </p:nvSpPr>
          <p:spPr bwMode="auto">
            <a:xfrm rot="0" flipH="0" flipV="0">
              <a:off x="0" y="0"/>
              <a:ext cx="677369" cy="4522480"/>
            </a:xfrm>
            <a:custGeom>
              <a:avLst/>
              <a:gdLst/>
              <a:ahLst/>
              <a:cxnLst/>
              <a:rect l="l" t="t" r="r" b="b"/>
              <a:pathLst>
                <a:path w="677369" h="4522480" fill="norm" stroke="1" extrusionOk="0">
                  <a:moveTo>
                    <a:pt x="0" y="0"/>
                  </a:moveTo>
                  <a:lnTo>
                    <a:pt x="677369" y="0"/>
                  </a:lnTo>
                  <a:lnTo>
                    <a:pt x="677369" y="4522480"/>
                  </a:lnTo>
                  <a:lnTo>
                    <a:pt x="0" y="4522480"/>
                  </a:lnTo>
                  <a:close/>
                </a:path>
              </a:pathLst>
            </a:custGeom>
            <a:solidFill>
              <a:srgbClr val="487BA2"/>
            </a:solidFill>
          </p:spPr>
        </p:sp>
        <p:sp>
          <p:nvSpPr>
            <p:cNvPr id="7" name="TextBox 7"/>
            <p:cNvSpPr txBox="1"/>
            <p:nvPr/>
          </p:nvSpPr>
          <p:spPr bwMode="auto">
            <a:xfrm>
              <a:off x="0" y="-57150"/>
              <a:ext cx="677369" cy="4579630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defRPr/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 bwMode="auto">
          <a:xfrm rot="0" flipH="0" flipV="0">
            <a:off x="776840" y="2432493"/>
            <a:ext cx="489553" cy="438149"/>
          </a:xfrm>
          <a:custGeom>
            <a:avLst/>
            <a:gdLst/>
            <a:ahLst/>
            <a:cxnLst/>
            <a:rect l="l" t="t" r="r" b="b"/>
            <a:pathLst>
              <a:path w="489553" h="438150" fill="norm" stroke="1" extrusionOk="0">
                <a:moveTo>
                  <a:pt x="0" y="0"/>
                </a:moveTo>
                <a:lnTo>
                  <a:pt x="489553" y="0"/>
                </a:lnTo>
                <a:lnTo>
                  <a:pt x="489553" y="438150"/>
                </a:lnTo>
                <a:lnTo>
                  <a:pt x="0" y="4381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rcRect l="0" t="0" r="0" b="0"/>
            <a:stretch/>
          </a:blipFill>
        </p:spPr>
      </p:sp>
      <p:sp>
        <p:nvSpPr>
          <p:cNvPr id="9" name="Freeform 9"/>
          <p:cNvSpPr/>
          <p:nvPr/>
        </p:nvSpPr>
        <p:spPr bwMode="auto">
          <a:xfrm rot="0" flipH="0" flipV="0">
            <a:off x="776840" y="4223193"/>
            <a:ext cx="489553" cy="438149"/>
          </a:xfrm>
          <a:custGeom>
            <a:avLst/>
            <a:gdLst/>
            <a:ahLst/>
            <a:cxnLst/>
            <a:rect l="l" t="t" r="r" b="b"/>
            <a:pathLst>
              <a:path w="489553" h="438150" fill="norm" stroke="1" extrusionOk="0">
                <a:moveTo>
                  <a:pt x="0" y="0"/>
                </a:moveTo>
                <a:lnTo>
                  <a:pt x="489553" y="0"/>
                </a:lnTo>
                <a:lnTo>
                  <a:pt x="489553" y="438150"/>
                </a:lnTo>
                <a:lnTo>
                  <a:pt x="0" y="4381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rcRect l="0" t="0" r="0" b="0"/>
            <a:stretch/>
          </a:blipFill>
        </p:spPr>
      </p:sp>
      <p:sp>
        <p:nvSpPr>
          <p:cNvPr id="10" name="Freeform 10"/>
          <p:cNvSpPr/>
          <p:nvPr/>
        </p:nvSpPr>
        <p:spPr bwMode="auto">
          <a:xfrm rot="0" flipH="0" flipV="0">
            <a:off x="776840" y="6015612"/>
            <a:ext cx="489553" cy="438149"/>
          </a:xfrm>
          <a:custGeom>
            <a:avLst/>
            <a:gdLst/>
            <a:ahLst/>
            <a:cxnLst/>
            <a:rect l="l" t="t" r="r" b="b"/>
            <a:pathLst>
              <a:path w="489553" h="438150" fill="norm" stroke="1" extrusionOk="0">
                <a:moveTo>
                  <a:pt x="0" y="0"/>
                </a:moveTo>
                <a:lnTo>
                  <a:pt x="489553" y="0"/>
                </a:lnTo>
                <a:lnTo>
                  <a:pt x="489553" y="438150"/>
                </a:lnTo>
                <a:lnTo>
                  <a:pt x="0" y="4381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rcRect l="0" t="0" r="0" b="0"/>
            <a:stretch/>
          </a:blipFill>
        </p:spPr>
      </p:sp>
      <p:sp>
        <p:nvSpPr>
          <p:cNvPr id="11" name="TextBox 11"/>
          <p:cNvSpPr txBox="1"/>
          <p:nvPr/>
        </p:nvSpPr>
        <p:spPr bwMode="auto">
          <a:xfrm rot="0">
            <a:off x="776840" y="627683"/>
            <a:ext cx="9657185" cy="933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  <a:defRPr/>
            </a:pPr>
            <a:r>
              <a:rPr lang="en-US" sz="6000" b="1">
                <a:solidFill>
                  <a:srgbClr val="1B517B"/>
                </a:solidFill>
                <a:latin typeface="Barlow Ultra-Bold"/>
                <a:ea typeface="Barlow Ultra-Bold"/>
                <a:cs typeface="Barlow Ultra-Bold"/>
              </a:rPr>
              <a:t>OBJETIVOS</a:t>
            </a:r>
            <a:endParaRPr/>
          </a:p>
        </p:txBody>
      </p:sp>
      <p:sp>
        <p:nvSpPr>
          <p:cNvPr id="12" name="TextBox 12"/>
          <p:cNvSpPr txBox="1"/>
          <p:nvPr/>
        </p:nvSpPr>
        <p:spPr bwMode="auto">
          <a:xfrm rot="0">
            <a:off x="1695608" y="2413443"/>
            <a:ext cx="8738417" cy="457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79"/>
              </a:lnSpc>
              <a:defRPr/>
            </a:pPr>
            <a:r>
              <a:rPr lang="en-US" sz="2900" b="1">
                <a:solidFill>
                  <a:srgbClr val="1B517B"/>
                </a:solidFill>
                <a:latin typeface="Poppins Bold"/>
                <a:ea typeface="Poppins Bold"/>
                <a:cs typeface="Poppins Bold"/>
              </a:rPr>
              <a:t>AGILIZACIÓN DEL REGISTRO DE INVENTARIO</a:t>
            </a:r>
            <a:endParaRPr/>
          </a:p>
        </p:txBody>
      </p:sp>
      <p:sp>
        <p:nvSpPr>
          <p:cNvPr id="13" name="TextBox 13"/>
          <p:cNvSpPr txBox="1"/>
          <p:nvPr/>
        </p:nvSpPr>
        <p:spPr bwMode="auto">
          <a:xfrm rot="0">
            <a:off x="1695607" y="3975543"/>
            <a:ext cx="7771212" cy="457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79"/>
              </a:lnSpc>
              <a:defRPr/>
            </a:pPr>
            <a:r>
              <a:rPr lang="en-US" sz="2900" b="1">
                <a:solidFill>
                  <a:srgbClr val="1B517B"/>
                </a:solidFill>
                <a:latin typeface="Poppins Bold"/>
                <a:ea typeface="Poppins Bold"/>
                <a:cs typeface="Poppins Bold"/>
              </a:rPr>
              <a:t>PREDICCIÓN INTELIGENTE DE LA DEMANDA</a:t>
            </a:r>
            <a:endParaRPr/>
          </a:p>
        </p:txBody>
      </p:sp>
      <p:sp>
        <p:nvSpPr>
          <p:cNvPr id="14" name="TextBox 14"/>
          <p:cNvSpPr txBox="1"/>
          <p:nvPr/>
        </p:nvSpPr>
        <p:spPr bwMode="auto">
          <a:xfrm rot="0">
            <a:off x="1695608" y="2975418"/>
            <a:ext cx="14118346" cy="695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760"/>
              </a:lnSpc>
              <a:defRPr/>
            </a:pP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</a:rPr>
              <a:t>Implementar un módulo de visión artificial complementado con un modelo OCR para transcribir información visual a texto digital, facilitando así el registro automatizado de insumos.</a:t>
            </a:r>
            <a:endParaRPr/>
          </a:p>
        </p:txBody>
      </p:sp>
      <p:sp>
        <p:nvSpPr>
          <p:cNvPr id="15" name="TextBox 15"/>
          <p:cNvSpPr txBox="1"/>
          <p:nvPr/>
        </p:nvSpPr>
        <p:spPr bwMode="auto">
          <a:xfrm rot="0">
            <a:off x="1695608" y="4766118"/>
            <a:ext cx="14118346" cy="695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760"/>
              </a:lnSpc>
              <a:defRPr/>
            </a:pP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</a:rPr>
              <a:t> Desarrollar un modelo de machine learning que analice datos históricos con el fin de anticipar necesidades de insumos médicos y optimizar la planificación.</a:t>
            </a:r>
            <a:endParaRPr/>
          </a:p>
        </p:txBody>
      </p:sp>
      <p:sp>
        <p:nvSpPr>
          <p:cNvPr id="16" name="TextBox 16"/>
          <p:cNvSpPr txBox="1"/>
          <p:nvPr/>
        </p:nvSpPr>
        <p:spPr bwMode="auto">
          <a:xfrm rot="0">
            <a:off x="1695608" y="5999999"/>
            <a:ext cx="8472495" cy="457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79"/>
              </a:lnSpc>
              <a:defRPr/>
            </a:pPr>
            <a:r>
              <a:rPr lang="en-US" sz="2900" b="1">
                <a:solidFill>
                  <a:srgbClr val="1B517B"/>
                </a:solidFill>
                <a:latin typeface="Poppins Bold"/>
                <a:ea typeface="Poppins Bold"/>
                <a:cs typeface="Poppins Bold"/>
              </a:rPr>
              <a:t>GESTIÓN PROACTIVA DEL INVENTARIO</a:t>
            </a:r>
            <a:endParaRPr/>
          </a:p>
        </p:txBody>
      </p:sp>
      <p:sp>
        <p:nvSpPr>
          <p:cNvPr id="17" name="TextBox 17"/>
          <p:cNvSpPr txBox="1"/>
          <p:nvPr/>
        </p:nvSpPr>
        <p:spPr bwMode="auto">
          <a:xfrm rot="0">
            <a:off x="1695608" y="6561974"/>
            <a:ext cx="14118346" cy="695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760"/>
              </a:lnSpc>
              <a:defRPr/>
            </a:pP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</a:rPr>
              <a:t>Automatizar la generación de informes diarios y alertas en tiempo real dirigidas al personal administrativo para notificar quiebres de stock o niveles críticos de insumos.</a:t>
            </a:r>
            <a:endParaRPr/>
          </a:p>
        </p:txBody>
      </p:sp>
      <p:sp>
        <p:nvSpPr>
          <p:cNvPr id="18" name="Freeform 18"/>
          <p:cNvSpPr/>
          <p:nvPr/>
        </p:nvSpPr>
        <p:spPr bwMode="auto">
          <a:xfrm rot="0" flipH="0" flipV="0">
            <a:off x="776840" y="7809749"/>
            <a:ext cx="489553" cy="438149"/>
          </a:xfrm>
          <a:custGeom>
            <a:avLst/>
            <a:gdLst/>
            <a:ahLst/>
            <a:cxnLst/>
            <a:rect l="l" t="t" r="r" b="b"/>
            <a:pathLst>
              <a:path w="489553" h="438150" fill="norm" stroke="1" extrusionOk="0">
                <a:moveTo>
                  <a:pt x="0" y="0"/>
                </a:moveTo>
                <a:lnTo>
                  <a:pt x="489553" y="0"/>
                </a:lnTo>
                <a:lnTo>
                  <a:pt x="489553" y="438150"/>
                </a:lnTo>
                <a:lnTo>
                  <a:pt x="0" y="4381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rcRect l="0" t="0" r="0" b="0"/>
            <a:stretch/>
          </a:blipFill>
        </p:spPr>
      </p:sp>
      <p:sp>
        <p:nvSpPr>
          <p:cNvPr id="19" name="TextBox 19"/>
          <p:cNvSpPr txBox="1"/>
          <p:nvPr/>
        </p:nvSpPr>
        <p:spPr bwMode="auto">
          <a:xfrm rot="0">
            <a:off x="1695608" y="7790699"/>
            <a:ext cx="8472495" cy="457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79"/>
              </a:lnSpc>
              <a:defRPr/>
            </a:pPr>
            <a:r>
              <a:rPr lang="en-US" sz="2900" b="1">
                <a:solidFill>
                  <a:srgbClr val="1B517B"/>
                </a:solidFill>
                <a:latin typeface="Poppins Bold"/>
                <a:ea typeface="Poppins Bold"/>
                <a:cs typeface="Poppins Bold"/>
              </a:rPr>
              <a:t>APOYO A LA TOMA DE DECISIONES</a:t>
            </a:r>
            <a:endParaRPr/>
          </a:p>
        </p:txBody>
      </p:sp>
      <p:sp>
        <p:nvSpPr>
          <p:cNvPr id="20" name="TextBox 20"/>
          <p:cNvSpPr txBox="1"/>
          <p:nvPr/>
        </p:nvSpPr>
        <p:spPr bwMode="auto">
          <a:xfrm rot="0">
            <a:off x="1695608" y="8352673"/>
            <a:ext cx="14118346" cy="695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760"/>
              </a:lnSpc>
              <a:defRPr/>
            </a:pPr>
            <a:r>
              <a:rPr lang="en-US" sz="2300">
                <a:solidFill>
                  <a:srgbClr val="000000"/>
                </a:solidFill>
                <a:latin typeface="Poppins"/>
                <a:ea typeface="Poppins"/>
                <a:cs typeface="Poppins"/>
              </a:rPr>
              <a:t>Integrar un dashboard interactivo con visualización de datos , que facilite el análisis y permita una gestión más informada sobre compras y redistribución de recursos.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 rot="-1165655">
            <a:off x="16688269" y="-1574676"/>
            <a:ext cx="3949924" cy="17171291"/>
            <a:chOff x="0" y="0"/>
            <a:chExt cx="1040309" cy="4522480"/>
          </a:xfrm>
        </p:grpSpPr>
        <p:sp>
          <p:nvSpPr>
            <p:cNvPr id="3" name="Freeform 3"/>
            <p:cNvSpPr/>
            <p:nvPr/>
          </p:nvSpPr>
          <p:spPr bwMode="auto">
            <a:xfrm rot="0" flipH="0" flipV="0">
              <a:off x="0" y="0"/>
              <a:ext cx="1040309" cy="4522480"/>
            </a:xfrm>
            <a:custGeom>
              <a:avLst/>
              <a:gdLst/>
              <a:ahLst/>
              <a:cxnLst/>
              <a:rect l="l" t="t" r="r" b="b"/>
              <a:pathLst>
                <a:path w="1040309" h="4522480" fill="norm" stroke="1" extrusionOk="0">
                  <a:moveTo>
                    <a:pt x="0" y="0"/>
                  </a:moveTo>
                  <a:lnTo>
                    <a:pt x="1040309" y="0"/>
                  </a:lnTo>
                  <a:lnTo>
                    <a:pt x="1040309" y="4522480"/>
                  </a:lnTo>
                  <a:lnTo>
                    <a:pt x="0" y="4522480"/>
                  </a:lnTo>
                  <a:close/>
                </a:path>
              </a:pathLst>
            </a:custGeom>
            <a:solidFill>
              <a:srgbClr val="DF8D11"/>
            </a:solidFill>
          </p:spPr>
        </p:sp>
        <p:sp>
          <p:nvSpPr>
            <p:cNvPr id="4" name="TextBox 4"/>
            <p:cNvSpPr txBox="1"/>
            <p:nvPr/>
          </p:nvSpPr>
          <p:spPr bwMode="auto">
            <a:xfrm>
              <a:off x="0" y="-57150"/>
              <a:ext cx="1040309" cy="4579630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defRPr/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 bwMode="auto">
          <a:xfrm rot="-1867605">
            <a:off x="13851963" y="-9481934"/>
            <a:ext cx="3949924" cy="17171291"/>
            <a:chOff x="0" y="0"/>
            <a:chExt cx="1040309" cy="4522480"/>
          </a:xfrm>
        </p:grpSpPr>
        <p:sp>
          <p:nvSpPr>
            <p:cNvPr id="6" name="Freeform 6"/>
            <p:cNvSpPr/>
            <p:nvPr/>
          </p:nvSpPr>
          <p:spPr bwMode="auto">
            <a:xfrm rot="0" flipH="0" flipV="0">
              <a:off x="0" y="0"/>
              <a:ext cx="1040309" cy="4522480"/>
            </a:xfrm>
            <a:custGeom>
              <a:avLst/>
              <a:gdLst/>
              <a:ahLst/>
              <a:cxnLst/>
              <a:rect l="l" t="t" r="r" b="b"/>
              <a:pathLst>
                <a:path w="1040309" h="4522480" fill="norm" stroke="1" extrusionOk="0">
                  <a:moveTo>
                    <a:pt x="0" y="0"/>
                  </a:moveTo>
                  <a:lnTo>
                    <a:pt x="1040309" y="0"/>
                  </a:lnTo>
                  <a:lnTo>
                    <a:pt x="1040309" y="4522480"/>
                  </a:lnTo>
                  <a:lnTo>
                    <a:pt x="0" y="4522480"/>
                  </a:lnTo>
                  <a:close/>
                </a:path>
              </a:pathLst>
            </a:custGeom>
            <a:solidFill>
              <a:srgbClr val="F1B04E"/>
            </a:solidFill>
          </p:spPr>
        </p:sp>
        <p:sp>
          <p:nvSpPr>
            <p:cNvPr id="7" name="TextBox 7"/>
            <p:cNvSpPr txBox="1"/>
            <p:nvPr/>
          </p:nvSpPr>
          <p:spPr bwMode="auto">
            <a:xfrm>
              <a:off x="0" y="-57150"/>
              <a:ext cx="1040309" cy="4579630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defRPr/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 bwMode="auto">
          <a:xfrm rot="1774928">
            <a:off x="16640644" y="-1289701"/>
            <a:ext cx="3949924" cy="17171291"/>
            <a:chOff x="0" y="0"/>
            <a:chExt cx="1040309" cy="4522480"/>
          </a:xfrm>
        </p:grpSpPr>
        <p:sp>
          <p:nvSpPr>
            <p:cNvPr id="9" name="Freeform 9"/>
            <p:cNvSpPr/>
            <p:nvPr/>
          </p:nvSpPr>
          <p:spPr bwMode="auto">
            <a:xfrm rot="0" flipH="0" flipV="0">
              <a:off x="0" y="0"/>
              <a:ext cx="1040309" cy="4522480"/>
            </a:xfrm>
            <a:custGeom>
              <a:avLst/>
              <a:gdLst/>
              <a:ahLst/>
              <a:cxnLst/>
              <a:rect l="l" t="t" r="r" b="b"/>
              <a:pathLst>
                <a:path w="1040309" h="4522480" fill="norm" stroke="1" extrusionOk="0">
                  <a:moveTo>
                    <a:pt x="0" y="0"/>
                  </a:moveTo>
                  <a:lnTo>
                    <a:pt x="1040309" y="0"/>
                  </a:lnTo>
                  <a:lnTo>
                    <a:pt x="1040309" y="4522480"/>
                  </a:lnTo>
                  <a:lnTo>
                    <a:pt x="0" y="4522480"/>
                  </a:lnTo>
                  <a:close/>
                </a:path>
              </a:pathLst>
            </a:custGeom>
            <a:solidFill>
              <a:srgbClr val="1B517B"/>
            </a:solidFill>
          </p:spPr>
        </p:sp>
        <p:sp>
          <p:nvSpPr>
            <p:cNvPr id="10" name="TextBox 10"/>
            <p:cNvSpPr txBox="1"/>
            <p:nvPr/>
          </p:nvSpPr>
          <p:spPr bwMode="auto">
            <a:xfrm>
              <a:off x="0" y="-57150"/>
              <a:ext cx="1040309" cy="4579630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defRPr/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 bwMode="auto">
          <a:xfrm rot="1774928">
            <a:off x="17190238" y="94462"/>
            <a:ext cx="3949924" cy="17171291"/>
            <a:chOff x="0" y="0"/>
            <a:chExt cx="1040309" cy="4522480"/>
          </a:xfrm>
        </p:grpSpPr>
        <p:sp>
          <p:nvSpPr>
            <p:cNvPr id="12" name="Freeform 12"/>
            <p:cNvSpPr/>
            <p:nvPr/>
          </p:nvSpPr>
          <p:spPr bwMode="auto">
            <a:xfrm rot="0" flipH="0" flipV="0">
              <a:off x="0" y="0"/>
              <a:ext cx="1040309" cy="4522480"/>
            </a:xfrm>
            <a:custGeom>
              <a:avLst/>
              <a:gdLst/>
              <a:ahLst/>
              <a:cxnLst/>
              <a:rect l="l" t="t" r="r" b="b"/>
              <a:pathLst>
                <a:path w="1040309" h="4522480" fill="norm" stroke="1" extrusionOk="0">
                  <a:moveTo>
                    <a:pt x="0" y="0"/>
                  </a:moveTo>
                  <a:lnTo>
                    <a:pt x="1040309" y="0"/>
                  </a:lnTo>
                  <a:lnTo>
                    <a:pt x="1040309" y="4522480"/>
                  </a:lnTo>
                  <a:lnTo>
                    <a:pt x="0" y="4522480"/>
                  </a:lnTo>
                  <a:close/>
                </a:path>
              </a:pathLst>
            </a:custGeom>
            <a:solidFill>
              <a:srgbClr val="487BA2"/>
            </a:solidFill>
          </p:spPr>
        </p:sp>
        <p:sp>
          <p:nvSpPr>
            <p:cNvPr id="13" name="TextBox 13"/>
            <p:cNvSpPr txBox="1"/>
            <p:nvPr/>
          </p:nvSpPr>
          <p:spPr bwMode="auto">
            <a:xfrm>
              <a:off x="0" y="-57150"/>
              <a:ext cx="1040309" cy="4579630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defRPr/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 bwMode="auto">
          <a:xfrm rot="0">
            <a:off x="1667923" y="3796618"/>
            <a:ext cx="312837" cy="312837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 bwMode="auto">
            <a:xfrm rot="0" flipH="0" flipV="0"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fill="norm" stroke="1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B507A"/>
            </a:solidFill>
          </p:spPr>
        </p:sp>
        <p:sp>
          <p:nvSpPr>
            <p:cNvPr id="16" name="TextBox 16"/>
            <p:cNvSpPr txBox="1"/>
            <p:nvPr/>
          </p:nvSpPr>
          <p:spPr bwMode="auto">
            <a:xfrm>
              <a:off x="76200" y="19050"/>
              <a:ext cx="660400" cy="717550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defRPr/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 bwMode="auto">
          <a:xfrm rot="0">
            <a:off x="1667923" y="5125569"/>
            <a:ext cx="312837" cy="312837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 bwMode="auto">
            <a:xfrm rot="0" flipH="0" flipV="0"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fill="norm" stroke="1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B507A"/>
            </a:solidFill>
          </p:spPr>
        </p:sp>
        <p:sp>
          <p:nvSpPr>
            <p:cNvPr id="19" name="TextBox 19"/>
            <p:cNvSpPr txBox="1"/>
            <p:nvPr/>
          </p:nvSpPr>
          <p:spPr bwMode="auto">
            <a:xfrm>
              <a:off x="76200" y="19050"/>
              <a:ext cx="660400" cy="717550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defRPr/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 bwMode="auto">
          <a:xfrm rot="0">
            <a:off x="1693636" y="6229920"/>
            <a:ext cx="316197" cy="316197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 bwMode="auto">
            <a:xfrm rot="0" flipH="0" flipV="0"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fill="norm" stroke="1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B507A"/>
            </a:solidFill>
          </p:spPr>
        </p:sp>
        <p:sp>
          <p:nvSpPr>
            <p:cNvPr id="22" name="TextBox 22"/>
            <p:cNvSpPr txBox="1"/>
            <p:nvPr/>
          </p:nvSpPr>
          <p:spPr bwMode="auto">
            <a:xfrm>
              <a:off x="76200" y="19050"/>
              <a:ext cx="660400" cy="717550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defRPr/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 bwMode="auto">
          <a:xfrm rot="0">
            <a:off x="1943100" y="1398182"/>
            <a:ext cx="8149058" cy="89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80"/>
              </a:lnSpc>
              <a:defRPr/>
            </a:pPr>
            <a:r>
              <a:rPr lang="en-US" sz="5900" b="1">
                <a:solidFill>
                  <a:srgbClr val="1B517B"/>
                </a:solidFill>
                <a:latin typeface="Barlow Ultra-Bold"/>
                <a:ea typeface="Barlow Ultra-Bold"/>
                <a:cs typeface="Barlow Ultra-Bold"/>
              </a:rPr>
              <a:t>BENEFICIOS</a:t>
            </a:r>
            <a:endParaRPr/>
          </a:p>
        </p:txBody>
      </p:sp>
      <p:sp>
        <p:nvSpPr>
          <p:cNvPr id="24" name="TextBox 24"/>
          <p:cNvSpPr txBox="1"/>
          <p:nvPr/>
        </p:nvSpPr>
        <p:spPr bwMode="auto">
          <a:xfrm rot="0">
            <a:off x="2282638" y="3699879"/>
            <a:ext cx="9254705" cy="800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119"/>
              </a:lnSpc>
              <a:defRPr/>
            </a:pPr>
            <a:r>
              <a:rPr lang="en-US" sz="2600">
                <a:solidFill>
                  <a:srgbClr val="000000"/>
                </a:solidFill>
                <a:latin typeface="Poppins"/>
                <a:ea typeface="Poppins"/>
                <a:cs typeface="Poppins"/>
              </a:rPr>
              <a:t>Reducción de costos y mejora en la gestión de insumos.</a:t>
            </a:r>
            <a:endParaRPr/>
          </a:p>
        </p:txBody>
      </p:sp>
      <p:sp>
        <p:nvSpPr>
          <p:cNvPr id="25" name="TextBox 25"/>
          <p:cNvSpPr txBox="1"/>
          <p:nvPr/>
        </p:nvSpPr>
        <p:spPr bwMode="auto">
          <a:xfrm rot="0">
            <a:off x="2282638" y="5057904"/>
            <a:ext cx="9254705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119"/>
              </a:lnSpc>
              <a:defRPr/>
            </a:pPr>
            <a:r>
              <a:rPr lang="en-US" sz="2600">
                <a:solidFill>
                  <a:srgbClr val="000000"/>
                </a:solidFill>
                <a:latin typeface="Poppins"/>
                <a:ea typeface="Poppins"/>
                <a:cs typeface="Poppins"/>
              </a:rPr>
              <a:t>Atención sin interrupciones por desabastecimiento</a:t>
            </a:r>
            <a:endParaRPr/>
          </a:p>
        </p:txBody>
      </p:sp>
      <p:sp>
        <p:nvSpPr>
          <p:cNvPr id="26" name="TextBox 26"/>
          <p:cNvSpPr txBox="1"/>
          <p:nvPr/>
        </p:nvSpPr>
        <p:spPr bwMode="auto">
          <a:xfrm rot="0">
            <a:off x="2282638" y="6210870"/>
            <a:ext cx="9161046" cy="800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119"/>
              </a:lnSpc>
              <a:defRPr/>
            </a:pPr>
            <a:r>
              <a:rPr lang="en-US" sz="2600">
                <a:solidFill>
                  <a:srgbClr val="000000"/>
                </a:solidFill>
                <a:latin typeface="Poppins"/>
                <a:ea typeface="Poppins"/>
                <a:cs typeface="Poppins"/>
              </a:rPr>
              <a:t>Liberación de tiempo administrativo para tareas médicas. de los beneficios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 bwMode="auto">
          <a:xfrm rot="0">
            <a:off x="4063259" y="963756"/>
            <a:ext cx="8608205" cy="876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59"/>
              </a:lnSpc>
              <a:defRPr/>
            </a:pPr>
            <a:r>
              <a:rPr lang="en-US" sz="5800" b="1">
                <a:solidFill>
                  <a:srgbClr val="1B517B"/>
                </a:solidFill>
                <a:latin typeface="Barlow Ultra-Bold"/>
                <a:ea typeface="Barlow Ultra-Bold"/>
                <a:cs typeface="Barlow Ultra-Bold"/>
              </a:rPr>
              <a:t>TECNOLOGÍAS A OCUPAR</a:t>
            </a:r>
            <a:endParaRPr/>
          </a:p>
        </p:txBody>
      </p:sp>
      <p:sp>
        <p:nvSpPr>
          <p:cNvPr id="3" name="TextBox 3"/>
          <p:cNvSpPr txBox="1"/>
          <p:nvPr/>
        </p:nvSpPr>
        <p:spPr bwMode="auto">
          <a:xfrm rot="0">
            <a:off x="10262128" y="2439610"/>
            <a:ext cx="3700045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00"/>
              </a:lnSpc>
              <a:defRPr/>
            </a:pPr>
            <a:r>
              <a:rPr lang="en-US" sz="3000" b="1">
                <a:solidFill>
                  <a:srgbClr val="000000"/>
                </a:solidFill>
                <a:latin typeface="Poppins Bold"/>
                <a:ea typeface="Poppins Bold"/>
                <a:cs typeface="Poppins Bold"/>
              </a:rPr>
              <a:t>SOFTWARE</a:t>
            </a:r>
            <a:endParaRPr/>
          </a:p>
        </p:txBody>
      </p:sp>
      <p:sp>
        <p:nvSpPr>
          <p:cNvPr id="4" name="TextBox 4"/>
          <p:cNvSpPr txBox="1"/>
          <p:nvPr/>
        </p:nvSpPr>
        <p:spPr bwMode="auto">
          <a:xfrm rot="0">
            <a:off x="10042714" y="2772545"/>
            <a:ext cx="6672687" cy="4362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879"/>
              </a:lnSpc>
              <a:defRPr/>
            </a:pPr>
            <a:endParaRPr/>
          </a:p>
          <a:p>
            <a:pPr algn="just">
              <a:lnSpc>
                <a:spcPts val="2879"/>
              </a:lnSpc>
              <a:defRPr/>
            </a:pPr>
            <a:endParaRPr/>
          </a:p>
          <a:p>
            <a:pPr marL="518160" lvl="1" indent="-259080" algn="just">
              <a:lnSpc>
                <a:spcPts val="2879"/>
              </a:lnSpc>
              <a:buFont typeface="Arial"/>
              <a:buChar char="•"/>
              <a:defRPr/>
            </a:pP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</a:rPr>
              <a:t>Lenguajes: Python (Django, Librerias), JavaScript , SQL.</a:t>
            </a:r>
            <a:endParaRPr/>
          </a:p>
          <a:p>
            <a:pPr algn="just">
              <a:lnSpc>
                <a:spcPts val="2879"/>
              </a:lnSpc>
              <a:defRPr/>
            </a:pPr>
            <a:endParaRPr/>
          </a:p>
          <a:p>
            <a:pPr marL="518160" lvl="1" indent="-259080" algn="just">
              <a:lnSpc>
                <a:spcPts val="2879"/>
              </a:lnSpc>
              <a:buFont typeface="Arial"/>
              <a:buChar char="•"/>
              <a:defRPr/>
            </a:pP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</a:rPr>
              <a:t>Herramientas: Git, VS Code, Apache, Postgresql, Trello.</a:t>
            </a:r>
            <a:endParaRPr/>
          </a:p>
          <a:p>
            <a:pPr algn="just">
              <a:lnSpc>
                <a:spcPts val="2879"/>
              </a:lnSpc>
              <a:defRPr/>
            </a:pPr>
            <a:endParaRPr/>
          </a:p>
          <a:p>
            <a:pPr marL="518160" lvl="1" indent="-259080" algn="just">
              <a:lnSpc>
                <a:spcPts val="2879"/>
              </a:lnSpc>
              <a:buFont typeface="Arial"/>
              <a:buChar char="•"/>
              <a:defRPr/>
            </a:pP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</a:rPr>
              <a:t>Datos: Usaremos datos históricos del inventario del hospital.</a:t>
            </a:r>
            <a:endParaRPr/>
          </a:p>
          <a:p>
            <a:pPr algn="just">
              <a:lnSpc>
                <a:spcPts val="2879"/>
              </a:lnSpc>
              <a:defRPr/>
            </a:pPr>
            <a:endParaRPr/>
          </a:p>
          <a:p>
            <a:pPr algn="just">
              <a:lnSpc>
                <a:spcPts val="2879"/>
              </a:lnSpc>
              <a:defRPr/>
            </a:pPr>
            <a:endParaRPr/>
          </a:p>
        </p:txBody>
      </p:sp>
      <p:grpSp>
        <p:nvGrpSpPr>
          <p:cNvPr id="5" name="Group 5"/>
          <p:cNvGrpSpPr/>
          <p:nvPr/>
        </p:nvGrpSpPr>
        <p:grpSpPr bwMode="auto">
          <a:xfrm rot="5100464">
            <a:off x="5270878" y="-8472144"/>
            <a:ext cx="4546206" cy="13623969"/>
            <a:chOff x="0" y="0"/>
            <a:chExt cx="1197355" cy="3588206"/>
          </a:xfrm>
        </p:grpSpPr>
        <p:sp>
          <p:nvSpPr>
            <p:cNvPr id="6" name="Freeform 6"/>
            <p:cNvSpPr/>
            <p:nvPr/>
          </p:nvSpPr>
          <p:spPr bwMode="auto">
            <a:xfrm rot="0" flipH="0" flipV="0">
              <a:off x="0" y="0"/>
              <a:ext cx="1197355" cy="3588206"/>
            </a:xfrm>
            <a:custGeom>
              <a:avLst/>
              <a:gdLst/>
              <a:ahLst/>
              <a:cxnLst/>
              <a:rect l="l" t="t" r="r" b="b"/>
              <a:pathLst>
                <a:path w="1197355" h="3588206" fill="norm" stroke="1" extrusionOk="0">
                  <a:moveTo>
                    <a:pt x="0" y="0"/>
                  </a:moveTo>
                  <a:lnTo>
                    <a:pt x="1197355" y="0"/>
                  </a:lnTo>
                  <a:lnTo>
                    <a:pt x="1197355" y="3588206"/>
                  </a:lnTo>
                  <a:lnTo>
                    <a:pt x="0" y="3588206"/>
                  </a:lnTo>
                  <a:close/>
                </a:path>
              </a:pathLst>
            </a:custGeom>
            <a:solidFill>
              <a:srgbClr val="1B517B"/>
            </a:solidFill>
          </p:spPr>
        </p:sp>
        <p:sp>
          <p:nvSpPr>
            <p:cNvPr id="7" name="TextBox 7"/>
            <p:cNvSpPr txBox="1"/>
            <p:nvPr/>
          </p:nvSpPr>
          <p:spPr bwMode="auto">
            <a:xfrm>
              <a:off x="0" y="-57150"/>
              <a:ext cx="1197355" cy="3645356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defRPr/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 bwMode="auto">
          <a:xfrm rot="-6433443">
            <a:off x="1142085" y="-5758470"/>
            <a:ext cx="4063084" cy="9197401"/>
            <a:chOff x="0" y="0"/>
            <a:chExt cx="1070113" cy="2422361"/>
          </a:xfrm>
        </p:grpSpPr>
        <p:sp>
          <p:nvSpPr>
            <p:cNvPr id="9" name="Freeform 9"/>
            <p:cNvSpPr/>
            <p:nvPr/>
          </p:nvSpPr>
          <p:spPr bwMode="auto">
            <a:xfrm rot="0" flipH="0" flipV="0">
              <a:off x="0" y="0"/>
              <a:ext cx="1070113" cy="2422361"/>
            </a:xfrm>
            <a:custGeom>
              <a:avLst/>
              <a:gdLst/>
              <a:ahLst/>
              <a:cxnLst/>
              <a:rect l="l" t="t" r="r" b="b"/>
              <a:pathLst>
                <a:path w="1070113" h="2422361" fill="norm" stroke="1" extrusionOk="0">
                  <a:moveTo>
                    <a:pt x="0" y="0"/>
                  </a:moveTo>
                  <a:lnTo>
                    <a:pt x="1070113" y="0"/>
                  </a:lnTo>
                  <a:lnTo>
                    <a:pt x="1070113" y="2422361"/>
                  </a:lnTo>
                  <a:lnTo>
                    <a:pt x="0" y="2422361"/>
                  </a:lnTo>
                  <a:close/>
                </a:path>
              </a:pathLst>
            </a:custGeom>
            <a:solidFill>
              <a:srgbClr val="F1B04E"/>
            </a:solidFill>
          </p:spPr>
        </p:sp>
        <p:sp>
          <p:nvSpPr>
            <p:cNvPr id="10" name="TextBox 10"/>
            <p:cNvSpPr txBox="1"/>
            <p:nvPr/>
          </p:nvSpPr>
          <p:spPr bwMode="auto">
            <a:xfrm>
              <a:off x="0" y="-57150"/>
              <a:ext cx="1070113" cy="2479511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  <a:defRPr/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 bwMode="auto">
          <a:xfrm rot="0">
            <a:off x="2314837" y="2439610"/>
            <a:ext cx="3700045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00"/>
              </a:lnSpc>
              <a:defRPr/>
            </a:pPr>
            <a:r>
              <a:rPr lang="en-US" sz="3000" b="1">
                <a:solidFill>
                  <a:srgbClr val="000000"/>
                </a:solidFill>
                <a:latin typeface="Poppins Bold"/>
                <a:ea typeface="Poppins Bold"/>
                <a:cs typeface="Poppins Bold"/>
              </a:rPr>
              <a:t>HARDWARE</a:t>
            </a:r>
            <a:endParaRPr/>
          </a:p>
        </p:txBody>
      </p:sp>
      <p:sp>
        <p:nvSpPr>
          <p:cNvPr id="12" name="TextBox 12"/>
          <p:cNvSpPr txBox="1"/>
          <p:nvPr/>
        </p:nvSpPr>
        <p:spPr bwMode="auto">
          <a:xfrm rot="0">
            <a:off x="2026254" y="3396901"/>
            <a:ext cx="7132611" cy="1828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just">
              <a:lnSpc>
                <a:spcPts val="2879"/>
              </a:lnSpc>
              <a:buFont typeface="Arial"/>
              <a:buChar char="•"/>
              <a:defRPr/>
            </a:pP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</a:rPr>
              <a:t>Computadoras personales con capacidad para ejecutar modelos de ML y Software.</a:t>
            </a:r>
            <a:endParaRPr/>
          </a:p>
          <a:p>
            <a:pPr algn="just">
              <a:lnSpc>
                <a:spcPts val="2879"/>
              </a:lnSpc>
              <a:defRPr/>
            </a:pPr>
            <a:endParaRPr/>
          </a:p>
          <a:p>
            <a:pPr marL="518160" lvl="1" indent="-259080" algn="just">
              <a:lnSpc>
                <a:spcPts val="2879"/>
              </a:lnSpc>
              <a:buFont typeface="Arial"/>
              <a:buChar char="•"/>
              <a:defRPr/>
            </a:pP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</a:rPr>
              <a:t>Webcam USB</a:t>
            </a:r>
            <a:endParaRPr/>
          </a:p>
          <a:p>
            <a:pPr algn="just">
              <a:lnSpc>
                <a:spcPts val="2879"/>
              </a:lnSpc>
              <a:defRPr/>
            </a:pPr>
            <a:endParaRPr/>
          </a:p>
        </p:txBody>
      </p:sp>
      <p:sp>
        <p:nvSpPr>
          <p:cNvPr id="13" name="TextBox 13"/>
          <p:cNvSpPr txBox="1"/>
          <p:nvPr/>
        </p:nvSpPr>
        <p:spPr bwMode="auto">
          <a:xfrm rot="0">
            <a:off x="2314837" y="5580006"/>
            <a:ext cx="3700045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00"/>
              </a:lnSpc>
              <a:defRPr/>
            </a:pPr>
            <a:r>
              <a:rPr lang="en-US" sz="3000" b="1">
                <a:solidFill>
                  <a:srgbClr val="000000"/>
                </a:solidFill>
                <a:latin typeface="Poppins Bold"/>
                <a:ea typeface="Poppins Bold"/>
                <a:cs typeface="Poppins Bold"/>
              </a:rPr>
              <a:t>SEGURIDAD</a:t>
            </a:r>
            <a:endParaRPr/>
          </a:p>
        </p:txBody>
      </p:sp>
      <p:sp>
        <p:nvSpPr>
          <p:cNvPr id="14" name="TextBox 14"/>
          <p:cNvSpPr txBox="1"/>
          <p:nvPr/>
        </p:nvSpPr>
        <p:spPr bwMode="auto">
          <a:xfrm rot="0">
            <a:off x="2026253" y="6537296"/>
            <a:ext cx="7133690" cy="25597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1" algn="just">
              <a:lnSpc>
                <a:spcPts val="2879"/>
              </a:lnSpc>
              <a:defRPr/>
            </a:pPr>
            <a:endParaRPr/>
          </a:p>
          <a:p>
            <a:pPr algn="just">
              <a:lnSpc>
                <a:spcPts val="2879"/>
              </a:lnSpc>
              <a:defRPr/>
            </a:pPr>
            <a:endParaRPr/>
          </a:p>
          <a:p>
            <a:pPr marL="518160" lvl="1" indent="-259080" algn="just">
              <a:lnSpc>
                <a:spcPts val="2879"/>
              </a:lnSpc>
              <a:buFont typeface="Arial"/>
              <a:buChar char="•"/>
              <a:defRPr/>
            </a:pP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</a:rPr>
              <a:t>OWASP ZAP → Pruebas de vulnerabilidad.</a:t>
            </a:r>
            <a:endParaRPr/>
          </a:p>
          <a:p>
            <a:pPr algn="just">
              <a:lnSpc>
                <a:spcPts val="2879"/>
              </a:lnSpc>
              <a:defRPr/>
            </a:pPr>
            <a:endParaRPr/>
          </a:p>
          <a:p>
            <a:pPr marL="518160" lvl="1" indent="-259080" algn="just">
              <a:lnSpc>
                <a:spcPts val="2879"/>
              </a:lnSpc>
              <a:buFont typeface="Arial"/>
              <a:buChar char="•"/>
              <a:defRPr/>
            </a:pP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</a:rPr>
              <a:t>ISO 27001 / HL7 FHIR → Estándares de seguridad e interoperabilidad médica.</a:t>
            </a:r>
            <a:endParaRPr/>
          </a:p>
          <a:p>
            <a:pPr algn="just">
              <a:lnSpc>
                <a:spcPts val="2879"/>
              </a:lnSpc>
              <a:defRPr/>
            </a:pPr>
            <a:endParaRPr/>
          </a:p>
        </p:txBody>
      </p:sp>
      <p:pic>
        <p:nvPicPr>
          <p:cNvPr id="104641115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10477499" y="6819033"/>
            <a:ext cx="1318334" cy="1318334"/>
          </a:xfrm>
          <a:prstGeom prst="rect">
            <a:avLst/>
          </a:prstGeom>
        </p:spPr>
      </p:pic>
      <p:pic>
        <p:nvPicPr>
          <p:cNvPr id="1511487447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0" flipH="0" flipV="0">
            <a:off x="12671463" y="6819033"/>
            <a:ext cx="2339931" cy="1318412"/>
          </a:xfrm>
          <a:prstGeom prst="rect">
            <a:avLst/>
          </a:prstGeom>
        </p:spPr>
      </p:pic>
      <p:pic>
        <p:nvPicPr>
          <p:cNvPr id="684830092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rot="0" flipH="0" flipV="0">
            <a:off x="15716250" y="6742711"/>
            <a:ext cx="1319460" cy="1471059"/>
          </a:xfrm>
          <a:prstGeom prst="rect">
            <a:avLst/>
          </a:prstGeom>
        </p:spPr>
      </p:pic>
      <p:pic>
        <p:nvPicPr>
          <p:cNvPr id="320646529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rot="0" flipH="0" flipV="0">
            <a:off x="10477499" y="8408792"/>
            <a:ext cx="2443184" cy="1376589"/>
          </a:xfrm>
          <a:prstGeom prst="rect">
            <a:avLst/>
          </a:prstGeom>
        </p:spPr>
      </p:pic>
      <p:pic>
        <p:nvPicPr>
          <p:cNvPr id="794757446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 rot="0" flipH="0" flipV="0">
            <a:off x="13053579" y="8213770"/>
            <a:ext cx="2594754" cy="1461989"/>
          </a:xfrm>
          <a:prstGeom prst="rect">
            <a:avLst/>
          </a:prstGeom>
        </p:spPr>
      </p:pic>
      <p:pic>
        <p:nvPicPr>
          <p:cNvPr id="2006648101" name="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 rot="0" flipH="0" flipV="0">
            <a:off x="15362850" y="8420812"/>
            <a:ext cx="2705099" cy="13525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 rot="-1165655">
            <a:off x="16688269" y="-1574676"/>
            <a:ext cx="3949924" cy="17171291"/>
            <a:chOff x="0" y="0"/>
            <a:chExt cx="1040309" cy="4522480"/>
          </a:xfrm>
        </p:grpSpPr>
        <p:sp>
          <p:nvSpPr>
            <p:cNvPr id="3" name="Freeform 3"/>
            <p:cNvSpPr/>
            <p:nvPr/>
          </p:nvSpPr>
          <p:spPr bwMode="auto">
            <a:xfrm rot="0" flipH="0" flipV="0">
              <a:off x="0" y="0"/>
              <a:ext cx="1040309" cy="4522480"/>
            </a:xfrm>
            <a:custGeom>
              <a:avLst/>
              <a:gdLst/>
              <a:ahLst/>
              <a:cxnLst/>
              <a:rect l="l" t="t" r="r" b="b"/>
              <a:pathLst>
                <a:path w="1040309" h="4522480" fill="norm" stroke="1" extrusionOk="0">
                  <a:moveTo>
                    <a:pt x="0" y="0"/>
                  </a:moveTo>
                  <a:lnTo>
                    <a:pt x="1040309" y="0"/>
                  </a:lnTo>
                  <a:lnTo>
                    <a:pt x="1040309" y="4522480"/>
                  </a:lnTo>
                  <a:lnTo>
                    <a:pt x="0" y="4522480"/>
                  </a:lnTo>
                  <a:close/>
                </a:path>
              </a:pathLst>
            </a:custGeom>
            <a:solidFill>
              <a:srgbClr val="DF8D11"/>
            </a:solidFill>
          </p:spPr>
        </p:sp>
        <p:sp>
          <p:nvSpPr>
            <p:cNvPr id="4" name="TextBox 4"/>
            <p:cNvSpPr txBox="1"/>
            <p:nvPr/>
          </p:nvSpPr>
          <p:spPr bwMode="auto">
            <a:xfrm>
              <a:off x="0" y="-57150"/>
              <a:ext cx="1040309" cy="4579630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defRPr/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 bwMode="auto">
          <a:xfrm rot="-1867605">
            <a:off x="13851963" y="-9481934"/>
            <a:ext cx="3949924" cy="17171291"/>
            <a:chOff x="0" y="0"/>
            <a:chExt cx="1040309" cy="4522480"/>
          </a:xfrm>
        </p:grpSpPr>
        <p:sp>
          <p:nvSpPr>
            <p:cNvPr id="6" name="Freeform 6"/>
            <p:cNvSpPr/>
            <p:nvPr/>
          </p:nvSpPr>
          <p:spPr bwMode="auto">
            <a:xfrm rot="0" flipH="0" flipV="0">
              <a:off x="0" y="0"/>
              <a:ext cx="1040309" cy="4522480"/>
            </a:xfrm>
            <a:custGeom>
              <a:avLst/>
              <a:gdLst/>
              <a:ahLst/>
              <a:cxnLst/>
              <a:rect l="l" t="t" r="r" b="b"/>
              <a:pathLst>
                <a:path w="1040309" h="4522480" fill="norm" stroke="1" extrusionOk="0">
                  <a:moveTo>
                    <a:pt x="0" y="0"/>
                  </a:moveTo>
                  <a:lnTo>
                    <a:pt x="1040309" y="0"/>
                  </a:lnTo>
                  <a:lnTo>
                    <a:pt x="1040309" y="4522480"/>
                  </a:lnTo>
                  <a:lnTo>
                    <a:pt x="0" y="4522480"/>
                  </a:lnTo>
                  <a:close/>
                </a:path>
              </a:pathLst>
            </a:custGeom>
            <a:solidFill>
              <a:srgbClr val="F1B04E"/>
            </a:solidFill>
          </p:spPr>
        </p:sp>
        <p:sp>
          <p:nvSpPr>
            <p:cNvPr id="7" name="TextBox 7"/>
            <p:cNvSpPr txBox="1"/>
            <p:nvPr/>
          </p:nvSpPr>
          <p:spPr bwMode="auto">
            <a:xfrm>
              <a:off x="0" y="-57150"/>
              <a:ext cx="1040309" cy="4579630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defRPr/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 bwMode="auto">
          <a:xfrm rot="1774928">
            <a:off x="16640644" y="-1289701"/>
            <a:ext cx="3949924" cy="17171291"/>
            <a:chOff x="0" y="0"/>
            <a:chExt cx="1040309" cy="4522480"/>
          </a:xfrm>
        </p:grpSpPr>
        <p:sp>
          <p:nvSpPr>
            <p:cNvPr id="9" name="Freeform 9"/>
            <p:cNvSpPr/>
            <p:nvPr/>
          </p:nvSpPr>
          <p:spPr bwMode="auto">
            <a:xfrm rot="0" flipH="0" flipV="0">
              <a:off x="0" y="0"/>
              <a:ext cx="1040309" cy="4522480"/>
            </a:xfrm>
            <a:custGeom>
              <a:avLst/>
              <a:gdLst/>
              <a:ahLst/>
              <a:cxnLst/>
              <a:rect l="l" t="t" r="r" b="b"/>
              <a:pathLst>
                <a:path w="1040309" h="4522480" fill="norm" stroke="1" extrusionOk="0">
                  <a:moveTo>
                    <a:pt x="0" y="0"/>
                  </a:moveTo>
                  <a:lnTo>
                    <a:pt x="1040309" y="0"/>
                  </a:lnTo>
                  <a:lnTo>
                    <a:pt x="1040309" y="4522480"/>
                  </a:lnTo>
                  <a:lnTo>
                    <a:pt x="0" y="4522480"/>
                  </a:lnTo>
                  <a:close/>
                </a:path>
              </a:pathLst>
            </a:custGeom>
            <a:solidFill>
              <a:srgbClr val="1B517B"/>
            </a:solidFill>
          </p:spPr>
        </p:sp>
        <p:sp>
          <p:nvSpPr>
            <p:cNvPr id="10" name="TextBox 10"/>
            <p:cNvSpPr txBox="1"/>
            <p:nvPr/>
          </p:nvSpPr>
          <p:spPr bwMode="auto">
            <a:xfrm>
              <a:off x="0" y="-57150"/>
              <a:ext cx="1040309" cy="4579630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defRPr/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 bwMode="auto">
          <a:xfrm rot="1774928">
            <a:off x="17190238" y="94462"/>
            <a:ext cx="3949924" cy="17171291"/>
            <a:chOff x="0" y="0"/>
            <a:chExt cx="1040309" cy="4522480"/>
          </a:xfrm>
        </p:grpSpPr>
        <p:sp>
          <p:nvSpPr>
            <p:cNvPr id="12" name="Freeform 12"/>
            <p:cNvSpPr/>
            <p:nvPr/>
          </p:nvSpPr>
          <p:spPr bwMode="auto">
            <a:xfrm rot="0" flipH="0" flipV="0">
              <a:off x="0" y="0"/>
              <a:ext cx="1040309" cy="4522480"/>
            </a:xfrm>
            <a:custGeom>
              <a:avLst/>
              <a:gdLst/>
              <a:ahLst/>
              <a:cxnLst/>
              <a:rect l="l" t="t" r="r" b="b"/>
              <a:pathLst>
                <a:path w="1040309" h="4522480" fill="norm" stroke="1" extrusionOk="0">
                  <a:moveTo>
                    <a:pt x="0" y="0"/>
                  </a:moveTo>
                  <a:lnTo>
                    <a:pt x="1040309" y="0"/>
                  </a:lnTo>
                  <a:lnTo>
                    <a:pt x="1040309" y="4522480"/>
                  </a:lnTo>
                  <a:lnTo>
                    <a:pt x="0" y="4522480"/>
                  </a:lnTo>
                  <a:close/>
                </a:path>
              </a:pathLst>
            </a:custGeom>
            <a:solidFill>
              <a:srgbClr val="487BA2"/>
            </a:solidFill>
          </p:spPr>
        </p:sp>
        <p:sp>
          <p:nvSpPr>
            <p:cNvPr id="13" name="TextBox 13"/>
            <p:cNvSpPr txBox="1"/>
            <p:nvPr/>
          </p:nvSpPr>
          <p:spPr bwMode="auto">
            <a:xfrm>
              <a:off x="0" y="-57150"/>
              <a:ext cx="1040309" cy="4579630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defRPr/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 bwMode="auto">
          <a:xfrm rot="0">
            <a:off x="1342953" y="1413048"/>
            <a:ext cx="9769414" cy="89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80"/>
              </a:lnSpc>
              <a:defRPr/>
            </a:pPr>
            <a:r>
              <a:rPr lang="en-US" sz="5900" b="1">
                <a:solidFill>
                  <a:srgbClr val="1B517B"/>
                </a:solidFill>
                <a:latin typeface="Barlow Ultra-Bold"/>
                <a:ea typeface="Barlow Ultra-Bold"/>
                <a:cs typeface="Barlow Ultra-Bold"/>
              </a:rPr>
              <a:t>METODOLOGÍA</a:t>
            </a:r>
            <a:endParaRPr/>
          </a:p>
        </p:txBody>
      </p:sp>
      <p:sp>
        <p:nvSpPr>
          <p:cNvPr id="15" name="TextBox 15"/>
          <p:cNvSpPr txBox="1"/>
          <p:nvPr/>
        </p:nvSpPr>
        <p:spPr bwMode="auto">
          <a:xfrm rot="0">
            <a:off x="1342953" y="2685570"/>
            <a:ext cx="10520859" cy="1133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999"/>
              </a:lnSpc>
              <a:defRPr/>
            </a:pPr>
            <a:r>
              <a:rPr lang="en-US" sz="2500">
                <a:solidFill>
                  <a:srgbClr val="000000"/>
                </a:solidFill>
                <a:latin typeface="Poppins"/>
                <a:ea typeface="Poppins"/>
                <a:cs typeface="Poppins"/>
              </a:rPr>
              <a:t>La metodología Scrum nos aporta flexibilidad, es práctico y nos permite  adaptarnos al cambio en la fase de Sprint que lo requiera.</a:t>
            </a:r>
            <a:endParaRPr/>
          </a:p>
        </p:txBody>
      </p:sp>
      <p:sp>
        <p:nvSpPr>
          <p:cNvPr id="16" name="TextBox 16"/>
          <p:cNvSpPr txBox="1"/>
          <p:nvPr/>
        </p:nvSpPr>
        <p:spPr bwMode="auto">
          <a:xfrm rot="0">
            <a:off x="1342953" y="4623202"/>
            <a:ext cx="9769414" cy="89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80"/>
              </a:lnSpc>
              <a:defRPr/>
            </a:pPr>
            <a:r>
              <a:rPr lang="en-US" sz="5900" b="1">
                <a:solidFill>
                  <a:srgbClr val="1B517B"/>
                </a:solidFill>
                <a:latin typeface="Barlow Ultra-Bold"/>
                <a:ea typeface="Barlow Ultra-Bold"/>
                <a:cs typeface="Barlow Ultra-Bold"/>
              </a:rPr>
              <a:t>SPRINT</a:t>
            </a:r>
            <a:endParaRPr/>
          </a:p>
        </p:txBody>
      </p:sp>
      <p:sp>
        <p:nvSpPr>
          <p:cNvPr id="17" name="TextBox 17"/>
          <p:cNvSpPr txBox="1"/>
          <p:nvPr/>
        </p:nvSpPr>
        <p:spPr bwMode="auto">
          <a:xfrm rot="0">
            <a:off x="1342953" y="5943267"/>
            <a:ext cx="12219140" cy="30473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 algn="just">
              <a:lnSpc>
                <a:spcPts val="2999"/>
              </a:lnSpc>
              <a:buFont typeface="Arial"/>
              <a:buChar char="•"/>
              <a:defRPr/>
            </a:pPr>
            <a:r>
              <a:rPr lang="en-US" sz="2500">
                <a:solidFill>
                  <a:srgbClr val="000000"/>
                </a:solidFill>
                <a:latin typeface="Poppins"/>
                <a:ea typeface="Poppins"/>
                <a:cs typeface="Poppins"/>
              </a:rPr>
              <a:t>Sprint 1: Análisis de requisitos y prototipo de visión artificial (</a:t>
            </a:r>
            <a:r>
              <a:rPr lang="es-ES" sz="2500">
                <a:solidFill>
                  <a:srgbClr val="000000"/>
                </a:solidFill>
                <a:latin typeface="Poppins"/>
                <a:ea typeface="Poppins"/>
                <a:cs typeface="Poppins"/>
              </a:rPr>
              <a:t>4</a:t>
            </a:r>
            <a:r>
              <a:rPr lang="en-US" sz="2500">
                <a:solidFill>
                  <a:srgbClr val="000000"/>
                </a:solidFill>
                <a:latin typeface="Poppins"/>
                <a:ea typeface="Poppins"/>
                <a:cs typeface="Poppins"/>
              </a:rPr>
              <a:t> semanas).</a:t>
            </a:r>
            <a:endParaRPr/>
          </a:p>
          <a:p>
            <a:pPr algn="just">
              <a:lnSpc>
                <a:spcPts val="2999"/>
              </a:lnSpc>
              <a:defRPr/>
            </a:pPr>
            <a:endParaRPr/>
          </a:p>
          <a:p>
            <a:pPr marL="539749" lvl="1" indent="-269875" algn="just">
              <a:lnSpc>
                <a:spcPts val="2999"/>
              </a:lnSpc>
              <a:buFont typeface="Arial"/>
              <a:buChar char="•"/>
              <a:defRPr/>
            </a:pPr>
            <a:r>
              <a:rPr lang="en-US" sz="2500">
                <a:solidFill>
                  <a:srgbClr val="000000"/>
                </a:solidFill>
                <a:latin typeface="Poppins"/>
                <a:ea typeface="Poppins"/>
                <a:cs typeface="Poppins"/>
              </a:rPr>
              <a:t>Sprint 2: Desarrollo del backend y base de datos (</a:t>
            </a:r>
            <a:r>
              <a:rPr lang="es-ES" sz="2500">
                <a:solidFill>
                  <a:srgbClr val="000000"/>
                </a:solidFill>
                <a:latin typeface="Poppins"/>
                <a:ea typeface="Poppins"/>
                <a:cs typeface="Poppins"/>
              </a:rPr>
              <a:t>3</a:t>
            </a:r>
            <a:r>
              <a:rPr lang="en-US" sz="2500">
                <a:solidFill>
                  <a:srgbClr val="000000"/>
                </a:solidFill>
                <a:latin typeface="Poppins"/>
                <a:ea typeface="Poppins"/>
                <a:cs typeface="Poppins"/>
              </a:rPr>
              <a:t> semanas).</a:t>
            </a:r>
            <a:endParaRPr/>
          </a:p>
          <a:p>
            <a:pPr algn="just">
              <a:lnSpc>
                <a:spcPts val="2999"/>
              </a:lnSpc>
              <a:defRPr/>
            </a:pPr>
            <a:endParaRPr/>
          </a:p>
          <a:p>
            <a:pPr marL="539749" lvl="1" indent="-269875" algn="just">
              <a:lnSpc>
                <a:spcPts val="2999"/>
              </a:lnSpc>
              <a:buFont typeface="Arial"/>
              <a:buChar char="•"/>
              <a:defRPr/>
            </a:pPr>
            <a:r>
              <a:rPr lang="en-US" sz="2500">
                <a:solidFill>
                  <a:srgbClr val="000000"/>
                </a:solidFill>
                <a:latin typeface="Poppins"/>
                <a:ea typeface="Poppins"/>
                <a:cs typeface="Poppins"/>
              </a:rPr>
              <a:t>Sprint 3: Implementación de ML y dashboards (</a:t>
            </a:r>
            <a:r>
              <a:rPr lang="es-ES" sz="2500">
                <a:solidFill>
                  <a:srgbClr val="000000"/>
                </a:solidFill>
                <a:latin typeface="Poppins"/>
                <a:ea typeface="Poppins"/>
                <a:cs typeface="Poppins"/>
              </a:rPr>
              <a:t>3</a:t>
            </a:r>
            <a:r>
              <a:rPr lang="en-US" sz="2500">
                <a:solidFill>
                  <a:srgbClr val="000000"/>
                </a:solidFill>
                <a:latin typeface="Poppins"/>
                <a:ea typeface="Poppins"/>
                <a:cs typeface="Poppins"/>
              </a:rPr>
              <a:t> semanas).</a:t>
            </a:r>
            <a:endParaRPr/>
          </a:p>
          <a:p>
            <a:pPr algn="just">
              <a:lnSpc>
                <a:spcPts val="2999"/>
              </a:lnSpc>
              <a:defRPr/>
            </a:pPr>
            <a:endParaRPr/>
          </a:p>
          <a:p>
            <a:pPr marL="539749" lvl="1" indent="-269875" algn="just">
              <a:lnSpc>
                <a:spcPts val="2999"/>
              </a:lnSpc>
              <a:buFont typeface="Arial"/>
              <a:buChar char="•"/>
              <a:defRPr/>
            </a:pPr>
            <a:r>
              <a:rPr lang="en-US" sz="2500">
                <a:solidFill>
                  <a:srgbClr val="000000"/>
                </a:solidFill>
                <a:latin typeface="Poppins"/>
                <a:ea typeface="Poppins"/>
                <a:cs typeface="Poppins"/>
              </a:rPr>
              <a:t>Sprint 4: Pruebas, documentación y entrega final (3 semanas).</a:t>
            </a:r>
            <a:endParaRPr/>
          </a:p>
          <a:p>
            <a:pPr algn="just">
              <a:lnSpc>
                <a:spcPts val="2999"/>
              </a:lnSpc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840500599" name="Group 2"/>
          <p:cNvGrpSpPr/>
          <p:nvPr/>
        </p:nvGrpSpPr>
        <p:grpSpPr bwMode="auto">
          <a:xfrm rot="-1165636">
            <a:off x="16688268" y="-1574676"/>
            <a:ext cx="3949923" cy="17171290"/>
            <a:chOff x="0" y="0"/>
            <a:chExt cx="1040308" cy="4522479"/>
          </a:xfrm>
        </p:grpSpPr>
        <p:sp>
          <p:nvSpPr>
            <p:cNvPr id="1377317283" name="Freeform 3"/>
            <p:cNvSpPr/>
            <p:nvPr/>
          </p:nvSpPr>
          <p:spPr bwMode="auto">
            <a:xfrm rot="0" flipH="0" flipV="0">
              <a:off x="0" y="0"/>
              <a:ext cx="1040308" cy="4522479"/>
            </a:xfrm>
            <a:custGeom>
              <a:avLst/>
              <a:gdLst/>
              <a:ahLst/>
              <a:cxnLst/>
              <a:rect l="l" t="t" r="r" b="b"/>
              <a:pathLst>
                <a:path w="1040309" h="4522480" fill="norm" stroke="1" extrusionOk="0">
                  <a:moveTo>
                    <a:pt x="0" y="0"/>
                  </a:moveTo>
                  <a:lnTo>
                    <a:pt x="1040309" y="0"/>
                  </a:lnTo>
                  <a:lnTo>
                    <a:pt x="1040309" y="4522480"/>
                  </a:lnTo>
                  <a:lnTo>
                    <a:pt x="0" y="4522480"/>
                  </a:lnTo>
                  <a:close/>
                </a:path>
              </a:pathLst>
            </a:custGeom>
            <a:solidFill>
              <a:srgbClr val="DF8D11"/>
            </a:solidFill>
          </p:spPr>
        </p:sp>
        <p:sp>
          <p:nvSpPr>
            <p:cNvPr id="405303038" name="TextBox 4"/>
            <p:cNvSpPr txBox="1"/>
            <p:nvPr/>
          </p:nvSpPr>
          <p:spPr bwMode="auto">
            <a:xfrm>
              <a:off x="0" y="-57150"/>
              <a:ext cx="1040308" cy="4579629"/>
            </a:xfrm>
            <a:prstGeom prst="rect">
              <a:avLst/>
            </a:prstGeom>
            <a:grpFill/>
          </p:spPr>
          <p:txBody>
            <a:bodyPr lIns="50799" tIns="50799" rIns="50799" bIns="50799" rtlCol="0" anchor="ctr"/>
            <a:lstStyle/>
            <a:p>
              <a:pPr algn="ctr">
                <a:lnSpc>
                  <a:spcPts val="2658"/>
                </a:lnSpc>
                <a:defRPr/>
              </a:pPr>
              <a:endParaRPr/>
            </a:p>
          </p:txBody>
        </p:sp>
      </p:grpSp>
      <p:grpSp>
        <p:nvGrpSpPr>
          <p:cNvPr id="751460285" name="Group 5"/>
          <p:cNvGrpSpPr/>
          <p:nvPr/>
        </p:nvGrpSpPr>
        <p:grpSpPr bwMode="auto">
          <a:xfrm rot="-1867590">
            <a:off x="13851963" y="-9481933"/>
            <a:ext cx="3949923" cy="17171290"/>
            <a:chOff x="0" y="0"/>
            <a:chExt cx="1040308" cy="4522479"/>
          </a:xfrm>
        </p:grpSpPr>
        <p:sp>
          <p:nvSpPr>
            <p:cNvPr id="1723523003" name="Freeform 6"/>
            <p:cNvSpPr/>
            <p:nvPr/>
          </p:nvSpPr>
          <p:spPr bwMode="auto">
            <a:xfrm rot="0" flipH="0" flipV="0">
              <a:off x="0" y="0"/>
              <a:ext cx="1040308" cy="4522479"/>
            </a:xfrm>
            <a:custGeom>
              <a:avLst/>
              <a:gdLst/>
              <a:ahLst/>
              <a:cxnLst/>
              <a:rect l="l" t="t" r="r" b="b"/>
              <a:pathLst>
                <a:path w="1040309" h="4522480" fill="norm" stroke="1" extrusionOk="0">
                  <a:moveTo>
                    <a:pt x="0" y="0"/>
                  </a:moveTo>
                  <a:lnTo>
                    <a:pt x="1040309" y="0"/>
                  </a:lnTo>
                  <a:lnTo>
                    <a:pt x="1040309" y="4522480"/>
                  </a:lnTo>
                  <a:lnTo>
                    <a:pt x="0" y="4522480"/>
                  </a:lnTo>
                  <a:close/>
                </a:path>
              </a:pathLst>
            </a:custGeom>
            <a:solidFill>
              <a:srgbClr val="F1B04E"/>
            </a:solidFill>
          </p:spPr>
        </p:sp>
        <p:sp>
          <p:nvSpPr>
            <p:cNvPr id="170347501" name="TextBox 7"/>
            <p:cNvSpPr txBox="1"/>
            <p:nvPr/>
          </p:nvSpPr>
          <p:spPr bwMode="auto">
            <a:xfrm>
              <a:off x="0" y="-57150"/>
              <a:ext cx="1040308" cy="4579629"/>
            </a:xfrm>
            <a:prstGeom prst="rect">
              <a:avLst/>
            </a:prstGeom>
            <a:grpFill/>
          </p:spPr>
          <p:txBody>
            <a:bodyPr lIns="50799" tIns="50799" rIns="50799" bIns="50799" rtlCol="0" anchor="ctr"/>
            <a:lstStyle/>
            <a:p>
              <a:pPr algn="ctr">
                <a:lnSpc>
                  <a:spcPts val="2658"/>
                </a:lnSpc>
                <a:defRPr/>
              </a:pPr>
              <a:endParaRPr/>
            </a:p>
          </p:txBody>
        </p:sp>
      </p:grpSp>
      <p:grpSp>
        <p:nvGrpSpPr>
          <p:cNvPr id="757182281" name="Group 8"/>
          <p:cNvGrpSpPr/>
          <p:nvPr/>
        </p:nvGrpSpPr>
        <p:grpSpPr bwMode="auto">
          <a:xfrm rot="1774908">
            <a:off x="16640643" y="-1289700"/>
            <a:ext cx="3949923" cy="17171290"/>
            <a:chOff x="0" y="0"/>
            <a:chExt cx="1040308" cy="4522479"/>
          </a:xfrm>
        </p:grpSpPr>
        <p:sp>
          <p:nvSpPr>
            <p:cNvPr id="184678803" name="Freeform 9"/>
            <p:cNvSpPr/>
            <p:nvPr/>
          </p:nvSpPr>
          <p:spPr bwMode="auto">
            <a:xfrm rot="0" flipH="0" flipV="0">
              <a:off x="0" y="0"/>
              <a:ext cx="1040308" cy="4522479"/>
            </a:xfrm>
            <a:custGeom>
              <a:avLst/>
              <a:gdLst/>
              <a:ahLst/>
              <a:cxnLst/>
              <a:rect l="l" t="t" r="r" b="b"/>
              <a:pathLst>
                <a:path w="1040309" h="4522480" fill="norm" stroke="1" extrusionOk="0">
                  <a:moveTo>
                    <a:pt x="0" y="0"/>
                  </a:moveTo>
                  <a:lnTo>
                    <a:pt x="1040309" y="0"/>
                  </a:lnTo>
                  <a:lnTo>
                    <a:pt x="1040309" y="4522480"/>
                  </a:lnTo>
                  <a:lnTo>
                    <a:pt x="0" y="4522480"/>
                  </a:lnTo>
                  <a:close/>
                </a:path>
              </a:pathLst>
            </a:custGeom>
            <a:solidFill>
              <a:srgbClr val="1B517B"/>
            </a:solidFill>
          </p:spPr>
        </p:sp>
        <p:sp>
          <p:nvSpPr>
            <p:cNvPr id="56454263" name="TextBox 10"/>
            <p:cNvSpPr txBox="1"/>
            <p:nvPr/>
          </p:nvSpPr>
          <p:spPr bwMode="auto">
            <a:xfrm>
              <a:off x="0" y="-57150"/>
              <a:ext cx="1040308" cy="4579629"/>
            </a:xfrm>
            <a:prstGeom prst="rect">
              <a:avLst/>
            </a:prstGeom>
            <a:grpFill/>
          </p:spPr>
          <p:txBody>
            <a:bodyPr lIns="50799" tIns="50799" rIns="50799" bIns="50799" rtlCol="0" anchor="ctr"/>
            <a:lstStyle/>
            <a:p>
              <a:pPr algn="ctr">
                <a:lnSpc>
                  <a:spcPts val="2658"/>
                </a:lnSpc>
                <a:defRPr/>
              </a:pPr>
              <a:endParaRPr/>
            </a:p>
          </p:txBody>
        </p:sp>
      </p:grpSp>
      <p:grpSp>
        <p:nvGrpSpPr>
          <p:cNvPr id="1342333767" name="Group 11"/>
          <p:cNvGrpSpPr/>
          <p:nvPr/>
        </p:nvGrpSpPr>
        <p:grpSpPr bwMode="auto">
          <a:xfrm rot="1774908">
            <a:off x="17190237" y="94461"/>
            <a:ext cx="3949923" cy="17171290"/>
            <a:chOff x="0" y="0"/>
            <a:chExt cx="1040308" cy="4522479"/>
          </a:xfrm>
        </p:grpSpPr>
        <p:sp>
          <p:nvSpPr>
            <p:cNvPr id="932059705" name="Freeform 12"/>
            <p:cNvSpPr/>
            <p:nvPr/>
          </p:nvSpPr>
          <p:spPr bwMode="auto">
            <a:xfrm rot="0" flipH="0" flipV="0">
              <a:off x="0" y="0"/>
              <a:ext cx="1040308" cy="4522479"/>
            </a:xfrm>
            <a:custGeom>
              <a:avLst/>
              <a:gdLst/>
              <a:ahLst/>
              <a:cxnLst/>
              <a:rect l="l" t="t" r="r" b="b"/>
              <a:pathLst>
                <a:path w="1040309" h="4522480" fill="norm" stroke="1" extrusionOk="0">
                  <a:moveTo>
                    <a:pt x="0" y="0"/>
                  </a:moveTo>
                  <a:lnTo>
                    <a:pt x="1040309" y="0"/>
                  </a:lnTo>
                  <a:lnTo>
                    <a:pt x="1040309" y="4522480"/>
                  </a:lnTo>
                  <a:lnTo>
                    <a:pt x="0" y="4522480"/>
                  </a:lnTo>
                  <a:close/>
                </a:path>
              </a:pathLst>
            </a:custGeom>
            <a:solidFill>
              <a:srgbClr val="487BA2"/>
            </a:solidFill>
          </p:spPr>
        </p:sp>
        <p:sp>
          <p:nvSpPr>
            <p:cNvPr id="95029769" name="TextBox 13"/>
            <p:cNvSpPr txBox="1"/>
            <p:nvPr/>
          </p:nvSpPr>
          <p:spPr bwMode="auto">
            <a:xfrm>
              <a:off x="0" y="-57150"/>
              <a:ext cx="1040308" cy="4579629"/>
            </a:xfrm>
            <a:prstGeom prst="rect">
              <a:avLst/>
            </a:prstGeom>
            <a:grpFill/>
          </p:spPr>
          <p:txBody>
            <a:bodyPr lIns="50799" tIns="50799" rIns="50799" bIns="50799" rtlCol="0" anchor="ctr"/>
            <a:lstStyle/>
            <a:p>
              <a:pPr algn="ctr">
                <a:lnSpc>
                  <a:spcPts val="2658"/>
                </a:lnSpc>
                <a:defRPr/>
              </a:pPr>
              <a:endParaRPr/>
            </a:p>
          </p:txBody>
        </p:sp>
      </p:grpSp>
      <p:sp>
        <p:nvSpPr>
          <p:cNvPr id="931719750" name="TextBox 14"/>
          <p:cNvSpPr txBox="1"/>
          <p:nvPr/>
        </p:nvSpPr>
        <p:spPr bwMode="auto">
          <a:xfrm rot="0">
            <a:off x="1342953" y="1413047"/>
            <a:ext cx="9777333" cy="8995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79"/>
              </a:lnSpc>
              <a:defRPr/>
            </a:pPr>
            <a:r>
              <a:rPr lang="es-ES" sz="5900" b="1">
                <a:solidFill>
                  <a:srgbClr val="1B517B"/>
                </a:solidFill>
                <a:latin typeface="Barlow Ultra-Bold"/>
                <a:ea typeface="Barlow Ultra-Bold"/>
                <a:cs typeface="Barlow Ultra-Bold"/>
              </a:rPr>
              <a:t>Integrantes</a:t>
            </a:r>
            <a:endParaRPr/>
          </a:p>
        </p:txBody>
      </p:sp>
      <p:sp>
        <p:nvSpPr>
          <p:cNvPr id="61587067" name=""/>
          <p:cNvSpPr txBox="1"/>
          <p:nvPr/>
        </p:nvSpPr>
        <p:spPr bwMode="auto">
          <a:xfrm flipH="0" flipV="0">
            <a:off x="1342952" y="2554431"/>
            <a:ext cx="12405246" cy="69269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371994" marR="0" indent="-371994" algn="l">
              <a:lnSpc>
                <a:spcPct val="114999"/>
              </a:lnSpc>
              <a:buFont typeface="Arial"/>
              <a:buChar char="•"/>
              <a:defRPr/>
            </a:pPr>
            <a:r>
              <a:rPr sz="2600" b="1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Scrum Master / Coordinador General</a:t>
            </a:r>
            <a:r>
              <a:rPr lang="es-ES" sz="2600" b="1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/ Desarrollador Full-Stack</a:t>
            </a:r>
            <a:r>
              <a:rPr sz="2600" b="1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:</a:t>
            </a:r>
            <a:br>
              <a:rPr sz="2600" b="1">
                <a:solidFill>
                  <a:schemeClr val="tx1"/>
                </a:solidFill>
                <a:latin typeface="Calibri"/>
                <a:ea typeface="Calibri"/>
                <a:cs typeface="Calibri"/>
              </a:rPr>
            </a:br>
            <a:r>
              <a:rPr sz="260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Responsable de facilitar las ceremonias Scrum (reuniones diarias, planificación, revisión y retrospectiva), remover obstáculos y asegurar el cumplimiento del cronograma.</a:t>
            </a:r>
            <a:br>
              <a:rPr sz="2600">
                <a:solidFill>
                  <a:schemeClr val="tx1"/>
                </a:solidFill>
                <a:latin typeface="Calibri"/>
                <a:ea typeface="Calibri"/>
                <a:cs typeface="Calibri"/>
              </a:rPr>
            </a:br>
            <a:r>
              <a:rPr sz="2600" i="1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Integrante: </a:t>
            </a:r>
            <a:r>
              <a:rPr lang="es-ES" sz="2600" i="1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Patricio Jose Valdebenito Leyva</a:t>
            </a:r>
            <a:endParaRPr sz="2600">
              <a:solidFill>
                <a:schemeClr val="tx1"/>
              </a:solidFill>
              <a:latin typeface="Calibri"/>
              <a:cs typeface="Calibri"/>
            </a:endParaRPr>
          </a:p>
          <a:p>
            <a:pPr marL="1328870" marR="0" indent="-878655" algn="l">
              <a:lnSpc>
                <a:spcPct val="114999"/>
              </a:lnSpc>
              <a:buFont typeface="Arial"/>
              <a:buChar char="•"/>
              <a:defRPr/>
            </a:pPr>
            <a:endParaRPr sz="2600">
              <a:solidFill>
                <a:schemeClr val="tx1"/>
              </a:solidFill>
              <a:latin typeface="Calibri"/>
              <a:cs typeface="Calibri"/>
            </a:endParaRPr>
          </a:p>
          <a:p>
            <a:pPr marL="371994" marR="0" indent="-371994" algn="l">
              <a:lnSpc>
                <a:spcPct val="114999"/>
              </a:lnSpc>
              <a:buFont typeface="Arial"/>
              <a:buChar char="•"/>
              <a:defRPr/>
            </a:pPr>
            <a:r>
              <a:rPr sz="2600" b="1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Desarrollador Full-Stack:</a:t>
            </a:r>
            <a:br>
              <a:rPr sz="2600" b="1">
                <a:solidFill>
                  <a:schemeClr val="tx1"/>
                </a:solidFill>
                <a:latin typeface="Calibri"/>
                <a:ea typeface="Calibri"/>
                <a:cs typeface="Calibri"/>
              </a:rPr>
            </a:br>
            <a:r>
              <a:rPr sz="260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Encargado del diseño e implementación del backend (Django + PostgreSQL), desarrollo del frontend y la integración del dashboard interactivo.</a:t>
            </a:r>
            <a:br>
              <a:rPr sz="2600">
                <a:solidFill>
                  <a:schemeClr val="tx1"/>
                </a:solidFill>
                <a:latin typeface="Calibri"/>
                <a:ea typeface="Calibri"/>
                <a:cs typeface="Calibri"/>
              </a:rPr>
            </a:br>
            <a:r>
              <a:rPr sz="2600" i="1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Integrante: </a:t>
            </a:r>
            <a:r>
              <a:rPr lang="es-ES" sz="2600" i="1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Gabriela Guiselle Campomanes Panuera</a:t>
            </a:r>
            <a:endParaRPr sz="2600">
              <a:solidFill>
                <a:schemeClr val="tx1"/>
              </a:solidFill>
              <a:latin typeface="Calibri"/>
              <a:cs typeface="Calibri"/>
            </a:endParaRPr>
          </a:p>
          <a:p>
            <a:pPr marL="1328870" marR="0" indent="-878655" algn="l">
              <a:lnSpc>
                <a:spcPct val="114999"/>
              </a:lnSpc>
              <a:buFont typeface="Arial"/>
              <a:buChar char="•"/>
              <a:defRPr/>
            </a:pPr>
            <a:endParaRPr sz="2600">
              <a:solidFill>
                <a:schemeClr val="tx1"/>
              </a:solidFill>
              <a:latin typeface="Calibri"/>
              <a:cs typeface="Calibri"/>
            </a:endParaRPr>
          </a:p>
          <a:p>
            <a:pPr marL="371994" marR="0" indent="-371994" algn="l">
              <a:lnSpc>
                <a:spcPct val="114999"/>
              </a:lnSpc>
              <a:buFont typeface="Arial"/>
              <a:buChar char="•"/>
              <a:defRPr/>
            </a:pPr>
            <a:r>
              <a:rPr sz="2600" b="1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Especialista en Machine Learning y Visión Artificial:</a:t>
            </a:r>
            <a:br>
              <a:rPr sz="2600" b="1">
                <a:solidFill>
                  <a:schemeClr val="tx1"/>
                </a:solidFill>
                <a:latin typeface="Calibri"/>
                <a:ea typeface="Calibri"/>
                <a:cs typeface="Calibri"/>
              </a:rPr>
            </a:br>
            <a:r>
              <a:rPr sz="260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Responsable del desarrollo del sistema OCR, el modelo predictivo de demanda, y la integración con el sistema de alertas. También se encargará de las pruebas de rendimiento y entrenamiento de modelos en Google Colab.</a:t>
            </a:r>
            <a:br>
              <a:rPr sz="2600">
                <a:solidFill>
                  <a:schemeClr val="tx1"/>
                </a:solidFill>
                <a:latin typeface="Calibri"/>
                <a:ea typeface="Calibri"/>
                <a:cs typeface="Calibri"/>
              </a:rPr>
            </a:br>
            <a:r>
              <a:rPr sz="2600" i="1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Integrante: </a:t>
            </a:r>
            <a:r>
              <a:rPr lang="es-ES" sz="2600" i="1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Alejandro Nicolas Valdivia De Las Riberas</a:t>
            </a:r>
            <a:endParaRPr sz="1100">
              <a:solidFill>
                <a:schemeClr val="tx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ONLYOFFICE/8.3.2.19</Application>
  <PresentationFormat>On-screen Show (4:3)</PresentationFormat>
  <Paragraphs>0</Paragraphs>
  <Slides>30</Slides>
  <Notes>30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</vt:vector>
  </TitlesOfParts>
  <Company/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MEDITRACK</dc:title>
  <dc:identifier>DAGj-t-abRQ</dc:identifier>
  <cp:lastModifiedBy/>
  <cp:revision>3</cp:revision>
  <dcterms:created xsi:type="dcterms:W3CDTF">2006-08-16T00:00:00Z</dcterms:created>
  <dcterms:modified xsi:type="dcterms:W3CDTF">2025-04-16T21:57:00Z</dcterms:modified>
</cp:coreProperties>
</file>