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8288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8C0206-CE3C-97CB-4188-E050CAAFC67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CCF96C-CB19-8287-C0D8-B076CCE3003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6F1D43-71EC-CD18-3956-EAB226E7F74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A50DBA-0152-9A43-1379-F35E76B563E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95501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90196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86293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677DDF-E3F2-DB10-DE7F-358ED7A9519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476B61-D96F-8AD8-FCD3-9C3FE87AD01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7BE7E2-B0FC-315A-8515-36BAB49604F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B8C622-CC15-A7A0-56C7-F5E947F3818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40E7E7-9BFB-467F-31F8-0F7CA6A2789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580C75-8C29-E2E3-C3D6-A823C5C2F0B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Relationship Id="rId6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media2.sv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7103679" y="0"/>
            <a:ext cx="11184321" cy="10287000"/>
          </a:xfrm>
          <a:custGeom>
            <a:avLst/>
            <a:gdLst/>
            <a:ahLst/>
            <a:cxnLst/>
            <a:rect l="l" t="t" r="r" b="b"/>
            <a:pathLst>
              <a:path w="11184321" h="10287000" fill="norm" stroke="1" extrusionOk="0">
                <a:moveTo>
                  <a:pt x="0" y="0"/>
                </a:moveTo>
                <a:lnTo>
                  <a:pt x="11184321" y="0"/>
                </a:lnTo>
                <a:lnTo>
                  <a:pt x="1118432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4492" t="0" r="13965" b="0"/>
            <a:stretch/>
          </a:blipFill>
        </p:spPr>
      </p:sp>
      <p:grpSp>
        <p:nvGrpSpPr>
          <p:cNvPr id="3" name="Group 3"/>
          <p:cNvGrpSpPr/>
          <p:nvPr/>
        </p:nvGrpSpPr>
        <p:grpSpPr bwMode="auto">
          <a:xfrm rot="4288751">
            <a:off x="5974197" y="2639091"/>
            <a:ext cx="9351839" cy="2039065"/>
            <a:chOff x="0" y="0"/>
            <a:chExt cx="2795831" cy="609600"/>
          </a:xfrm>
        </p:grpSpPr>
        <p:sp>
          <p:nvSpPr>
            <p:cNvPr id="4" name="Freeform 4"/>
            <p:cNvSpPr/>
            <p:nvPr/>
          </p:nvSpPr>
          <p:spPr bwMode="auto">
            <a:xfrm rot="0" flipH="0" flipV="0">
              <a:off x="0" y="0"/>
              <a:ext cx="2795831" cy="609600"/>
            </a:xfrm>
            <a:custGeom>
              <a:avLst/>
              <a:gdLst/>
              <a:ahLst/>
              <a:cxnLst/>
              <a:rect l="l" t="t" r="r" b="b"/>
              <a:pathLst>
                <a:path w="2795831" h="609600" fill="norm" stroke="1" extrusionOk="0">
                  <a:moveTo>
                    <a:pt x="203200" y="0"/>
                  </a:moveTo>
                  <a:lnTo>
                    <a:pt x="2592631" y="0"/>
                  </a:lnTo>
                  <a:lnTo>
                    <a:pt x="279583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</p:sp>
        <p:sp>
          <p:nvSpPr>
            <p:cNvPr id="5" name="TextBox 5"/>
            <p:cNvSpPr txBox="1"/>
            <p:nvPr/>
          </p:nvSpPr>
          <p:spPr bwMode="auto">
            <a:xfrm>
              <a:off x="127000" y="-38100"/>
              <a:ext cx="2541831" cy="6477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 bwMode="auto">
          <a:xfrm rot="0">
            <a:off x="-4743524" y="-360314"/>
            <a:ext cx="18049165" cy="13536873"/>
            <a:chOff x="0" y="0"/>
            <a:chExt cx="812800" cy="609600"/>
          </a:xfrm>
        </p:grpSpPr>
        <p:sp>
          <p:nvSpPr>
            <p:cNvPr id="7" name="Freeform 7"/>
            <p:cNvSpPr/>
            <p:nvPr/>
          </p:nvSpPr>
          <p:spPr bwMode="auto">
            <a:xfrm rot="0" flipH="0" flipV="0"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fill="norm" stroke="1" extrusionOk="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 bwMode="auto">
            <a:xfrm>
              <a:off x="101600" y="-38100"/>
              <a:ext cx="609600" cy="6477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ts val="0"/>
                </a:spcBef>
                <a:defRPr/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 bwMode="auto">
          <a:xfrm rot="4288751">
            <a:off x="6209673" y="2829271"/>
            <a:ext cx="8519102" cy="1096115"/>
            <a:chOff x="0" y="0"/>
            <a:chExt cx="2795831" cy="359727"/>
          </a:xfrm>
        </p:grpSpPr>
        <p:sp>
          <p:nvSpPr>
            <p:cNvPr id="10" name="Freeform 10"/>
            <p:cNvSpPr/>
            <p:nvPr/>
          </p:nvSpPr>
          <p:spPr bwMode="auto">
            <a:xfrm rot="0" flipH="0" flipV="0">
              <a:off x="0" y="0"/>
              <a:ext cx="2795831" cy="359727"/>
            </a:xfrm>
            <a:custGeom>
              <a:avLst/>
              <a:gdLst/>
              <a:ahLst/>
              <a:cxnLst/>
              <a:rect l="l" t="t" r="r" b="b"/>
              <a:pathLst>
                <a:path w="2795831" h="359727" fill="norm" stroke="1" extrusionOk="0">
                  <a:moveTo>
                    <a:pt x="203200" y="0"/>
                  </a:moveTo>
                  <a:lnTo>
                    <a:pt x="2592631" y="0"/>
                  </a:lnTo>
                  <a:lnTo>
                    <a:pt x="2795831" y="359727"/>
                  </a:lnTo>
                  <a:lnTo>
                    <a:pt x="0" y="35972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11" name="TextBox 11"/>
            <p:cNvSpPr txBox="1"/>
            <p:nvPr/>
          </p:nvSpPr>
          <p:spPr bwMode="auto">
            <a:xfrm>
              <a:off x="127000" y="-38100"/>
              <a:ext cx="2541831" cy="39782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 bwMode="auto">
          <a:xfrm rot="8569794">
            <a:off x="5001559" y="8934193"/>
            <a:ext cx="8519102" cy="1857496"/>
            <a:chOff x="0" y="0"/>
            <a:chExt cx="2795831" cy="609600"/>
          </a:xfrm>
        </p:grpSpPr>
        <p:sp>
          <p:nvSpPr>
            <p:cNvPr id="13" name="Freeform 13"/>
            <p:cNvSpPr/>
            <p:nvPr/>
          </p:nvSpPr>
          <p:spPr bwMode="auto">
            <a:xfrm rot="0" flipH="0" flipV="0">
              <a:off x="0" y="0"/>
              <a:ext cx="2795831" cy="609600"/>
            </a:xfrm>
            <a:custGeom>
              <a:avLst/>
              <a:gdLst/>
              <a:ahLst/>
              <a:cxnLst/>
              <a:rect l="l" t="t" r="r" b="b"/>
              <a:pathLst>
                <a:path w="2795831" h="609600" fill="norm" stroke="1" extrusionOk="0">
                  <a:moveTo>
                    <a:pt x="203200" y="0"/>
                  </a:moveTo>
                  <a:lnTo>
                    <a:pt x="2592631" y="0"/>
                  </a:lnTo>
                  <a:lnTo>
                    <a:pt x="279583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14" name="TextBox 14"/>
            <p:cNvSpPr txBox="1"/>
            <p:nvPr/>
          </p:nvSpPr>
          <p:spPr bwMode="auto">
            <a:xfrm>
              <a:off x="127000" y="-38100"/>
              <a:ext cx="2541831" cy="6477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 bwMode="auto">
          <a:xfrm rot="0" flipH="0" flipV="0">
            <a:off x="1028700" y="818326"/>
            <a:ext cx="935880" cy="890256"/>
          </a:xfrm>
          <a:custGeom>
            <a:avLst/>
            <a:gdLst/>
            <a:ahLst/>
            <a:cxnLst/>
            <a:rect l="l" t="t" r="r" b="b"/>
            <a:pathLst>
              <a:path w="935880" h="890256" fill="norm" stroke="1" extrusionOk="0">
                <a:moveTo>
                  <a:pt x="0" y="0"/>
                </a:moveTo>
                <a:lnTo>
                  <a:pt x="935880" y="0"/>
                </a:lnTo>
                <a:lnTo>
                  <a:pt x="935880" y="890256"/>
                </a:lnTo>
                <a:lnTo>
                  <a:pt x="0" y="890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  <p:sp>
        <p:nvSpPr>
          <p:cNvPr id="16" name="TextBox 16"/>
          <p:cNvSpPr txBox="1"/>
          <p:nvPr/>
        </p:nvSpPr>
        <p:spPr bwMode="auto">
          <a:xfrm rot="0">
            <a:off x="2218977" y="926163"/>
            <a:ext cx="345019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2"/>
              </a:lnSpc>
              <a:defRPr/>
            </a:pPr>
            <a:r>
              <a:rPr lang="en-US" sz="3950" b="1">
                <a:solidFill>
                  <a:srgbClr val="1B517B"/>
                </a:solidFill>
                <a:latin typeface="Poppins Semi-Bold"/>
                <a:ea typeface="Poppins Semi-Bold"/>
                <a:cs typeface="Poppins Semi-Bold"/>
              </a:rPr>
              <a:t>CAPSTONE</a:t>
            </a:r>
            <a:endParaRPr/>
          </a:p>
        </p:txBody>
      </p:sp>
      <p:sp>
        <p:nvSpPr>
          <p:cNvPr id="17" name="TextBox 17"/>
          <p:cNvSpPr txBox="1"/>
          <p:nvPr/>
        </p:nvSpPr>
        <p:spPr bwMode="auto">
          <a:xfrm rot="0">
            <a:off x="916053" y="3215456"/>
            <a:ext cx="9506228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25"/>
              </a:lnSpc>
              <a:defRPr/>
            </a:pPr>
            <a:r>
              <a:rPr lang="en-US" sz="7750" b="1" spc="528">
                <a:solidFill>
                  <a:srgbClr val="487BA2"/>
                </a:solidFill>
                <a:latin typeface="Barlow Semi-Bold"/>
                <a:ea typeface="Barlow Semi-Bold"/>
                <a:cs typeface="Barlow Semi-Bold"/>
              </a:rPr>
              <a:t>PROYECTO</a:t>
            </a:r>
            <a:endParaRPr/>
          </a:p>
          <a:p>
            <a:pPr algn="l">
              <a:lnSpc>
                <a:spcPts val="9325"/>
              </a:lnSpc>
              <a:defRPr/>
            </a:pPr>
            <a:endParaRPr/>
          </a:p>
        </p:txBody>
      </p:sp>
      <p:sp>
        <p:nvSpPr>
          <p:cNvPr id="18" name="TextBox 18"/>
          <p:cNvSpPr txBox="1"/>
          <p:nvPr/>
        </p:nvSpPr>
        <p:spPr bwMode="auto">
          <a:xfrm rot="0" flipH="0" flipV="0">
            <a:off x="846047" y="4118059"/>
            <a:ext cx="9291264" cy="182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0"/>
              </a:lnSpc>
              <a:defRPr/>
            </a:pPr>
            <a:endParaRPr/>
          </a:p>
        </p:txBody>
      </p:sp>
      <p:sp>
        <p:nvSpPr>
          <p:cNvPr id="19" name="TextBox 19"/>
          <p:cNvSpPr txBox="1"/>
          <p:nvPr/>
        </p:nvSpPr>
        <p:spPr bwMode="auto">
          <a:xfrm rot="0">
            <a:off x="916053" y="7282183"/>
            <a:ext cx="6188880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  <a:defRPr/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Gabriela Campomanes</a:t>
            </a:r>
            <a:endParaRPr/>
          </a:p>
          <a:p>
            <a:pPr algn="l">
              <a:lnSpc>
                <a:spcPts val="3920"/>
              </a:lnSpc>
              <a:defRPr/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Alejandro Valdivia</a:t>
            </a:r>
            <a:endParaRPr/>
          </a:p>
          <a:p>
            <a:pPr algn="l">
              <a:lnSpc>
                <a:spcPts val="3920"/>
              </a:lnSpc>
              <a:defRPr/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Patricio Valdebenito</a:t>
            </a:r>
            <a:endParaRPr/>
          </a:p>
        </p:txBody>
      </p:sp>
      <p:pic>
        <p:nvPicPr>
          <p:cNvPr id="131470528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447753" y="4247234"/>
            <a:ext cx="8076333" cy="3034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808903">
            <a:off x="15759241" y="-7988482"/>
            <a:ext cx="1971074" cy="17171291"/>
            <a:chOff x="0" y="0"/>
            <a:chExt cx="519131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519131" cy="4522480"/>
            </a:xfrm>
            <a:custGeom>
              <a:avLst/>
              <a:gdLst/>
              <a:ahLst/>
              <a:cxnLst/>
              <a:rect l="l" t="t" r="r" b="b"/>
              <a:pathLst>
                <a:path w="519131" h="4522480" fill="norm" stroke="1" extrusionOk="0">
                  <a:moveTo>
                    <a:pt x="0" y="0"/>
                  </a:moveTo>
                  <a:lnTo>
                    <a:pt x="519131" y="0"/>
                  </a:lnTo>
                  <a:lnTo>
                    <a:pt x="519131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519131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1521197">
            <a:off x="16612798" y="-2424361"/>
            <a:ext cx="2571887" cy="17171291"/>
            <a:chOff x="0" y="0"/>
            <a:chExt cx="67736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677369" cy="4522480"/>
            </a:xfrm>
            <a:custGeom>
              <a:avLst/>
              <a:gdLst/>
              <a:ahLst/>
              <a:cxnLst/>
              <a:rect l="l" t="t" r="r" b="b"/>
              <a:pathLst>
                <a:path w="677369" h="4522480" fill="norm" stroke="1" extrusionOk="0">
                  <a:moveTo>
                    <a:pt x="0" y="0"/>
                  </a:moveTo>
                  <a:lnTo>
                    <a:pt x="677369" y="0"/>
                  </a:lnTo>
                  <a:lnTo>
                    <a:pt x="67736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67736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 bwMode="auto">
          <a:xfrm rot="0">
            <a:off x="4100908" y="1292097"/>
            <a:ext cx="834294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CONCLUSIÓN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2380161" y="2921665"/>
            <a:ext cx="12215542" cy="477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99"/>
              </a:lnSpc>
              <a:defRPr/>
            </a:pPr>
            <a:r>
              <a:rPr lang="en-US" sz="2500" spc="-104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El proyecto MediTrack representa una solución innovadora y pertinente para enfrentar la gestión ineficiente de insumos médicos en entornos hospitalarios.</a:t>
            </a:r>
            <a:endParaRPr/>
          </a:p>
          <a:p>
            <a:pPr algn="just">
              <a:lnSpc>
                <a:spcPts val="4299"/>
              </a:lnSpc>
              <a:defRPr/>
            </a:pPr>
            <a:r>
              <a:rPr lang="en-US" sz="2500" spc="-104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La propuesta no solo responde a una necesidad real del Hospital Félix Bulnes, sino que además se alinea con las competencias del perfil de egreso del estudiante de Ingeniería en Informática.</a:t>
            </a:r>
            <a:endParaRPr/>
          </a:p>
          <a:p>
            <a:pPr algn="just">
              <a:lnSpc>
                <a:spcPts val="4299"/>
              </a:lnSpc>
              <a:defRPr/>
            </a:pPr>
            <a:r>
              <a:rPr lang="en-US" sz="2500" spc="-104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MediTrack tiene el potencial de mejorar significativamente la eficiencia operativa de centros de salud, marcando una contribución concreta a la transformación digital del sector salud.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 bwMode="auto">
          <a:xfrm rot="0">
            <a:off x="3829749" y="779827"/>
            <a:ext cx="10628501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  <a:defRPr/>
            </a:pPr>
            <a:r>
              <a:rPr lang="en-US" sz="85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ÍNDICE</a:t>
            </a:r>
            <a:endParaRPr/>
          </a:p>
        </p:txBody>
      </p:sp>
      <p:sp>
        <p:nvSpPr>
          <p:cNvPr id="3" name="TextBox 3"/>
          <p:cNvSpPr txBox="1"/>
          <p:nvPr/>
        </p:nvSpPr>
        <p:spPr bwMode="auto">
          <a:xfrm rot="0">
            <a:off x="4365370" y="2650970"/>
            <a:ext cx="5182671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Introducción</a:t>
            </a:r>
            <a:endParaRPr/>
          </a:p>
        </p:txBody>
      </p:sp>
      <p:sp>
        <p:nvSpPr>
          <p:cNvPr id="4" name="TextBox 4"/>
          <p:cNvSpPr txBox="1"/>
          <p:nvPr/>
        </p:nvSpPr>
        <p:spPr bwMode="auto">
          <a:xfrm rot="0">
            <a:off x="4365370" y="5967651"/>
            <a:ext cx="425560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Beneficios</a:t>
            </a:r>
            <a:endParaRPr/>
          </a:p>
        </p:txBody>
      </p:sp>
      <p:sp>
        <p:nvSpPr>
          <p:cNvPr id="5" name="TextBox 5"/>
          <p:cNvSpPr txBox="1"/>
          <p:nvPr/>
        </p:nvSpPr>
        <p:spPr bwMode="auto">
          <a:xfrm rot="0">
            <a:off x="4365370" y="4313298"/>
            <a:ext cx="503626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Objetivos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 rot="0">
            <a:off x="3502100" y="2574770"/>
            <a:ext cx="502887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1.</a:t>
            </a:r>
            <a:endParaRPr/>
          </a:p>
        </p:txBody>
      </p:sp>
      <p:sp>
        <p:nvSpPr>
          <p:cNvPr id="7" name="TextBox 7"/>
          <p:cNvSpPr txBox="1"/>
          <p:nvPr/>
        </p:nvSpPr>
        <p:spPr bwMode="auto">
          <a:xfrm rot="0">
            <a:off x="3592264" y="4233111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2.</a:t>
            </a:r>
            <a:endParaRPr/>
          </a:p>
        </p:txBody>
      </p:sp>
      <p:sp>
        <p:nvSpPr>
          <p:cNvPr id="8" name="TextBox 8"/>
          <p:cNvSpPr txBox="1"/>
          <p:nvPr/>
        </p:nvSpPr>
        <p:spPr bwMode="auto">
          <a:xfrm rot="0">
            <a:off x="3592264" y="5891451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3.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3537195" y="7545482"/>
            <a:ext cx="52286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ts val="0"/>
              </a:spcBef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4.</a:t>
            </a:r>
            <a:endParaRPr/>
          </a:p>
        </p:txBody>
      </p:sp>
      <p:sp>
        <p:nvSpPr>
          <p:cNvPr id="10" name="TextBox 10"/>
          <p:cNvSpPr txBox="1"/>
          <p:nvPr/>
        </p:nvSpPr>
        <p:spPr bwMode="auto">
          <a:xfrm rot="0">
            <a:off x="10539430" y="2578717"/>
            <a:ext cx="567667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ts val="0"/>
              </a:spcBef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5.</a:t>
            </a:r>
            <a:endParaRPr/>
          </a:p>
        </p:txBody>
      </p:sp>
      <p:sp>
        <p:nvSpPr>
          <p:cNvPr id="11" name="TextBox 11"/>
          <p:cNvSpPr txBox="1"/>
          <p:nvPr/>
        </p:nvSpPr>
        <p:spPr bwMode="auto">
          <a:xfrm rot="0">
            <a:off x="10694375" y="4237057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ts val="0"/>
              </a:spcBef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6.</a:t>
            </a:r>
            <a:endParaRPr/>
          </a:p>
        </p:txBody>
      </p:sp>
      <p:sp>
        <p:nvSpPr>
          <p:cNvPr id="12" name="TextBox 12"/>
          <p:cNvSpPr txBox="1"/>
          <p:nvPr/>
        </p:nvSpPr>
        <p:spPr bwMode="auto">
          <a:xfrm rot="0">
            <a:off x="4365370" y="7634526"/>
            <a:ext cx="44435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Tecnologías a ocupar</a:t>
            </a:r>
            <a:endParaRPr/>
          </a:p>
        </p:txBody>
      </p:sp>
      <p:sp>
        <p:nvSpPr>
          <p:cNvPr id="13" name="TextBox 13"/>
          <p:cNvSpPr txBox="1"/>
          <p:nvPr/>
        </p:nvSpPr>
        <p:spPr bwMode="auto">
          <a:xfrm rot="0">
            <a:off x="11427531" y="2658904"/>
            <a:ext cx="417598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Metodología y Sprint</a:t>
            </a:r>
            <a:endParaRPr/>
          </a:p>
        </p:txBody>
      </p:sp>
      <p:sp>
        <p:nvSpPr>
          <p:cNvPr id="14" name="TextBox 14"/>
          <p:cNvSpPr txBox="1"/>
          <p:nvPr/>
        </p:nvSpPr>
        <p:spPr bwMode="auto">
          <a:xfrm rot="0">
            <a:off x="11427531" y="4313257"/>
            <a:ext cx="335837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Mockups</a:t>
            </a:r>
            <a:endParaRPr/>
          </a:p>
        </p:txBody>
      </p:sp>
      <p:grpSp>
        <p:nvGrpSpPr>
          <p:cNvPr id="15" name="Group 15"/>
          <p:cNvGrpSpPr/>
          <p:nvPr/>
        </p:nvGrpSpPr>
        <p:grpSpPr bwMode="auto">
          <a:xfrm rot="-1807183">
            <a:off x="15856045" y="-6896868"/>
            <a:ext cx="2573468" cy="12701748"/>
            <a:chOff x="0" y="0"/>
            <a:chExt cx="677786" cy="3345315"/>
          </a:xfrm>
        </p:grpSpPr>
        <p:sp>
          <p:nvSpPr>
            <p:cNvPr id="16" name="Freeform 16"/>
            <p:cNvSpPr/>
            <p:nvPr/>
          </p:nvSpPr>
          <p:spPr bwMode="auto">
            <a:xfrm rot="0" flipH="0" flipV="0">
              <a:off x="0" y="0"/>
              <a:ext cx="677786" cy="3345315"/>
            </a:xfrm>
            <a:custGeom>
              <a:avLst/>
              <a:gdLst/>
              <a:ahLst/>
              <a:cxnLst/>
              <a:rect l="l" t="t" r="r" b="b"/>
              <a:pathLst>
                <a:path w="677786" h="3345316" fill="norm" stroke="1" extrusionOk="0">
                  <a:moveTo>
                    <a:pt x="0" y="0"/>
                  </a:moveTo>
                  <a:lnTo>
                    <a:pt x="677786" y="0"/>
                  </a:lnTo>
                  <a:lnTo>
                    <a:pt x="677786" y="3345316"/>
                  </a:lnTo>
                  <a:lnTo>
                    <a:pt x="0" y="3345316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17" name="TextBox 17"/>
            <p:cNvSpPr txBox="1"/>
            <p:nvPr/>
          </p:nvSpPr>
          <p:spPr bwMode="auto">
            <a:xfrm>
              <a:off x="0" y="-57150"/>
              <a:ext cx="677786" cy="340246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 bwMode="auto">
          <a:xfrm rot="1812373">
            <a:off x="-1390769" y="-9323688"/>
            <a:ext cx="4063084" cy="17171291"/>
            <a:chOff x="0" y="0"/>
            <a:chExt cx="1070113" cy="4522480"/>
          </a:xfrm>
        </p:grpSpPr>
        <p:sp>
          <p:nvSpPr>
            <p:cNvPr id="19" name="Freeform 19"/>
            <p:cNvSpPr/>
            <p:nvPr/>
          </p:nvSpPr>
          <p:spPr bwMode="auto">
            <a:xfrm rot="0" flipH="0" flipV="0">
              <a:off x="0" y="0"/>
              <a:ext cx="1070113" cy="4522480"/>
            </a:xfrm>
            <a:custGeom>
              <a:avLst/>
              <a:gdLst/>
              <a:ahLst/>
              <a:cxnLst/>
              <a:rect l="l" t="t" r="r" b="b"/>
              <a:pathLst>
                <a:path w="1070113" h="4522480" fill="norm" stroke="1" extrusionOk="0">
                  <a:moveTo>
                    <a:pt x="0" y="0"/>
                  </a:moveTo>
                  <a:lnTo>
                    <a:pt x="1070113" y="0"/>
                  </a:lnTo>
                  <a:lnTo>
                    <a:pt x="1070113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20" name="TextBox 20"/>
            <p:cNvSpPr txBox="1"/>
            <p:nvPr/>
          </p:nvSpPr>
          <p:spPr bwMode="auto">
            <a:xfrm>
              <a:off x="0" y="-57150"/>
              <a:ext cx="1070113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 bwMode="auto">
          <a:xfrm rot="-6914997">
            <a:off x="6503" y="-5051696"/>
            <a:ext cx="4063084" cy="8262910"/>
            <a:chOff x="0" y="0"/>
            <a:chExt cx="1070113" cy="2176240"/>
          </a:xfrm>
        </p:grpSpPr>
        <p:sp>
          <p:nvSpPr>
            <p:cNvPr id="22" name="Freeform 22"/>
            <p:cNvSpPr/>
            <p:nvPr/>
          </p:nvSpPr>
          <p:spPr bwMode="auto">
            <a:xfrm rot="0" flipH="0" flipV="0"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 fill="norm" stroke="1" extrusionOk="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23" name="TextBox 23"/>
            <p:cNvSpPr txBox="1"/>
            <p:nvPr/>
          </p:nvSpPr>
          <p:spPr bwMode="auto">
            <a:xfrm>
              <a:off x="0" y="-57150"/>
              <a:ext cx="1070113" cy="223339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 bwMode="auto">
          <a:xfrm rot="-3889723">
            <a:off x="14218520" y="-5051696"/>
            <a:ext cx="4063084" cy="8262910"/>
            <a:chOff x="0" y="0"/>
            <a:chExt cx="1070113" cy="2176240"/>
          </a:xfrm>
        </p:grpSpPr>
        <p:sp>
          <p:nvSpPr>
            <p:cNvPr id="25" name="Freeform 25"/>
            <p:cNvSpPr/>
            <p:nvPr/>
          </p:nvSpPr>
          <p:spPr bwMode="auto">
            <a:xfrm rot="0" flipH="0" flipV="0"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 fill="norm" stroke="1" extrusionOk="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26" name="TextBox 26"/>
            <p:cNvSpPr txBox="1"/>
            <p:nvPr/>
          </p:nvSpPr>
          <p:spPr bwMode="auto">
            <a:xfrm>
              <a:off x="0" y="-57150"/>
              <a:ext cx="1070113" cy="223339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 bwMode="auto">
          <a:xfrm rot="0">
            <a:off x="10694375" y="5818571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ts val="0"/>
              </a:spcBef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7.</a:t>
            </a:r>
            <a:endParaRPr/>
          </a:p>
        </p:txBody>
      </p:sp>
      <p:sp>
        <p:nvSpPr>
          <p:cNvPr id="28" name="TextBox 28"/>
          <p:cNvSpPr txBox="1"/>
          <p:nvPr/>
        </p:nvSpPr>
        <p:spPr bwMode="auto">
          <a:xfrm rot="0">
            <a:off x="11427531" y="5894771"/>
            <a:ext cx="335837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Conclusión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808903">
            <a:off x="15759241" y="-7988482"/>
            <a:ext cx="1971074" cy="17171291"/>
            <a:chOff x="0" y="0"/>
            <a:chExt cx="519131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519131" cy="4522480"/>
            </a:xfrm>
            <a:custGeom>
              <a:avLst/>
              <a:gdLst/>
              <a:ahLst/>
              <a:cxnLst/>
              <a:rect l="l" t="t" r="r" b="b"/>
              <a:pathLst>
                <a:path w="519131" h="4522480" fill="norm" stroke="1" extrusionOk="0">
                  <a:moveTo>
                    <a:pt x="0" y="0"/>
                  </a:moveTo>
                  <a:lnTo>
                    <a:pt x="519131" y="0"/>
                  </a:lnTo>
                  <a:lnTo>
                    <a:pt x="519131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519131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1521197">
            <a:off x="16612798" y="-2424361"/>
            <a:ext cx="2571887" cy="17171291"/>
            <a:chOff x="0" y="0"/>
            <a:chExt cx="67736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677369" cy="4522480"/>
            </a:xfrm>
            <a:custGeom>
              <a:avLst/>
              <a:gdLst/>
              <a:ahLst/>
              <a:cxnLst/>
              <a:rect l="l" t="t" r="r" b="b"/>
              <a:pathLst>
                <a:path w="677369" h="4522480" fill="norm" stroke="1" extrusionOk="0">
                  <a:moveTo>
                    <a:pt x="0" y="0"/>
                  </a:moveTo>
                  <a:lnTo>
                    <a:pt x="677369" y="0"/>
                  </a:lnTo>
                  <a:lnTo>
                    <a:pt x="67736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67736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 bwMode="auto">
          <a:xfrm rot="0">
            <a:off x="4100908" y="1292097"/>
            <a:ext cx="834294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INTRODUCCIÓN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2380161" y="3045490"/>
            <a:ext cx="12215542" cy="484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9"/>
              </a:lnSpc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El Hospital Clínico Félix Bulnes enfrenta pérdidas económicas y desabastecimiento de insumos médicos debido a una gestión manual y desactualizada de inventarios, lo cual afecta la atención al paciente, genera perdidas económicas y produce una mala distribución del tiempo por parte del personal.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algn="just">
              <a:lnSpc>
                <a:spcPts val="2999"/>
              </a:lnSpc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Meditrack propone un sistema web inteligente que consiste en integrar: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Visión artificial para escaneo automático de insumos (QR/OCR).</a:t>
            </a: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Machine Learning para predecir demandas y evitar quiebres de stock.</a:t>
            </a: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Alertas en tiempo real en caso de quiebres de stock.</a:t>
            </a: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D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ashboards interactivos para la toma de decisiones.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93170814" name="Group 2"/>
          <p:cNvGrpSpPr/>
          <p:nvPr/>
        </p:nvGrpSpPr>
        <p:grpSpPr bwMode="auto">
          <a:xfrm rot="-1808873">
            <a:off x="15759240" y="-7988481"/>
            <a:ext cx="1971073" cy="17171290"/>
            <a:chOff x="0" y="0"/>
            <a:chExt cx="519130" cy="4522479"/>
          </a:xfrm>
        </p:grpSpPr>
        <p:sp>
          <p:nvSpPr>
            <p:cNvPr id="1146596021" name="Freeform 3"/>
            <p:cNvSpPr/>
            <p:nvPr/>
          </p:nvSpPr>
          <p:spPr bwMode="auto">
            <a:xfrm rot="0" flipH="0" flipV="0">
              <a:off x="0" y="0"/>
              <a:ext cx="519130" cy="4522479"/>
            </a:xfrm>
            <a:custGeom>
              <a:avLst/>
              <a:gdLst/>
              <a:ahLst/>
              <a:cxnLst/>
              <a:rect l="l" t="t" r="r" b="b"/>
              <a:pathLst>
                <a:path w="519131" h="4522480" fill="norm" stroke="1" extrusionOk="0">
                  <a:moveTo>
                    <a:pt x="0" y="0"/>
                  </a:moveTo>
                  <a:lnTo>
                    <a:pt x="519131" y="0"/>
                  </a:lnTo>
                  <a:lnTo>
                    <a:pt x="519131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2045133543" name="TextBox 4"/>
            <p:cNvSpPr txBox="1"/>
            <p:nvPr/>
          </p:nvSpPr>
          <p:spPr bwMode="auto">
            <a:xfrm>
              <a:off x="0" y="-57150"/>
              <a:ext cx="519130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742596615" name="Group 5"/>
          <p:cNvGrpSpPr/>
          <p:nvPr/>
        </p:nvGrpSpPr>
        <p:grpSpPr bwMode="auto">
          <a:xfrm rot="1521168">
            <a:off x="16612797" y="-2424360"/>
            <a:ext cx="2571886" cy="17171290"/>
            <a:chOff x="0" y="0"/>
            <a:chExt cx="677368" cy="4522479"/>
          </a:xfrm>
        </p:grpSpPr>
        <p:sp>
          <p:nvSpPr>
            <p:cNvPr id="1414408918" name="Freeform 6"/>
            <p:cNvSpPr/>
            <p:nvPr/>
          </p:nvSpPr>
          <p:spPr bwMode="auto">
            <a:xfrm rot="0" flipH="0" flipV="0">
              <a:off x="0" y="0"/>
              <a:ext cx="677368" cy="4522479"/>
            </a:xfrm>
            <a:custGeom>
              <a:avLst/>
              <a:gdLst/>
              <a:ahLst/>
              <a:cxnLst/>
              <a:rect l="l" t="t" r="r" b="b"/>
              <a:pathLst>
                <a:path w="677369" h="4522480" fill="norm" stroke="1" extrusionOk="0">
                  <a:moveTo>
                    <a:pt x="0" y="0"/>
                  </a:moveTo>
                  <a:lnTo>
                    <a:pt x="677369" y="0"/>
                  </a:lnTo>
                  <a:lnTo>
                    <a:pt x="67736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243037056" name="TextBox 7"/>
            <p:cNvSpPr txBox="1"/>
            <p:nvPr/>
          </p:nvSpPr>
          <p:spPr bwMode="auto">
            <a:xfrm>
              <a:off x="0" y="-57150"/>
              <a:ext cx="67736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sp>
        <p:nvSpPr>
          <p:cNvPr id="303834400" name="TextBox 8"/>
          <p:cNvSpPr txBox="1"/>
          <p:nvPr/>
        </p:nvSpPr>
        <p:spPr bwMode="auto">
          <a:xfrm rot="0">
            <a:off x="4100907" y="1292096"/>
            <a:ext cx="8354104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INTROD</a:t>
            </a: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UCTION</a:t>
            </a:r>
            <a:r>
              <a:rPr lang="es-ES"/>
              <a:t> </a:t>
            </a:r>
            <a:endParaRPr/>
          </a:p>
        </p:txBody>
      </p:sp>
      <p:sp>
        <p:nvSpPr>
          <p:cNvPr id="869399207" name="TextBox 9"/>
          <p:cNvSpPr txBox="1"/>
          <p:nvPr/>
        </p:nvSpPr>
        <p:spPr bwMode="auto">
          <a:xfrm rot="0">
            <a:off x="2380160" y="3045489"/>
            <a:ext cx="12220221" cy="472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sz="2400">
                <a:latin typeface="Poppins"/>
                <a:ea typeface="Poppins"/>
                <a:cs typeface="Poppins"/>
              </a:rPr>
              <a:t>The Félix Bulnes Clinical Hospital, as a public healthcare and teaching institution committed to training healthcare professionals and providing humanized care, faces difficulties due to </a:t>
            </a:r>
            <a:r>
              <a:rPr sz="2400" b="1">
                <a:latin typeface="Poppins"/>
                <a:ea typeface="Poppins"/>
                <a:cs typeface="Poppins"/>
              </a:rPr>
              <a:t>i</a:t>
            </a:r>
            <a:r>
              <a:rPr sz="2400" b="1">
                <a:latin typeface="Poppins"/>
                <a:ea typeface="Poppins"/>
                <a:cs typeface="Poppins"/>
              </a:rPr>
              <a:t>nefficient and outdated management of medical supplies</a:t>
            </a:r>
            <a:r>
              <a:rPr sz="2400">
                <a:latin typeface="Poppins"/>
                <a:ea typeface="Poppins"/>
                <a:cs typeface="Poppins"/>
              </a:rPr>
              <a:t>. This situati</a:t>
            </a:r>
            <a:r>
              <a:rPr sz="2400">
                <a:latin typeface="Poppins"/>
                <a:ea typeface="Poppins"/>
                <a:cs typeface="Poppins"/>
              </a:rPr>
              <a:t>on leads to financial losses from unnecessary purchases and </a:t>
            </a:r>
            <a:r>
              <a:rPr sz="2400" b="1">
                <a:latin typeface="Poppins"/>
                <a:ea typeface="Poppins"/>
                <a:cs typeface="Poppins"/>
              </a:rPr>
              <a:t>interruptions in patient care</a:t>
            </a:r>
            <a:r>
              <a:rPr sz="2400">
                <a:latin typeface="Poppins"/>
                <a:ea typeface="Poppins"/>
                <a:cs typeface="Poppins"/>
              </a:rPr>
              <a:t> due to the lack of supplies that were not properly recorded in the inventory. All of this </a:t>
            </a:r>
            <a:r>
              <a:rPr sz="2500">
                <a:latin typeface="Poppins"/>
                <a:ea typeface="Poppins"/>
                <a:cs typeface="Poppins"/>
              </a:rPr>
              <a:t>negatively </a:t>
            </a:r>
            <a:r>
              <a:rPr sz="2400">
                <a:latin typeface="Poppins"/>
                <a:ea typeface="Poppins"/>
                <a:cs typeface="Poppins"/>
              </a:rPr>
              <a:t>impacts the </a:t>
            </a:r>
            <a:r>
              <a:rPr sz="2400" b="1">
                <a:latin typeface="Poppins"/>
                <a:ea typeface="Poppins"/>
                <a:cs typeface="Poppins"/>
              </a:rPr>
              <a:t>quality of services provided by the hospital</a:t>
            </a:r>
            <a:r>
              <a:rPr sz="2400">
                <a:latin typeface="Poppins"/>
                <a:ea typeface="Poppins"/>
                <a:cs typeface="Poppins"/>
              </a:rPr>
              <a:t>.</a:t>
            </a:r>
            <a:endParaRPr/>
          </a:p>
          <a:p>
            <a:pPr marL="0" marR="0" indent="0">
              <a:lnSpc>
                <a:spcPct val="114999"/>
              </a:lnSpc>
              <a:defRPr/>
            </a:pPr>
            <a:endParaRPr sz="2500">
              <a:latin typeface="Poppins"/>
              <a:cs typeface="Poppins"/>
            </a:endParaRPr>
          </a:p>
          <a:p>
            <a:pPr marL="360979" marR="0" indent="-360979">
              <a:lnSpc>
                <a:spcPct val="114999"/>
              </a:lnSpc>
              <a:buFont typeface="Arial"/>
              <a:buChar char="•"/>
              <a:defRPr/>
            </a:pPr>
            <a:r>
              <a:rPr sz="2500" b="1">
                <a:latin typeface="Poppins"/>
                <a:ea typeface="Poppins"/>
                <a:cs typeface="Poppins"/>
              </a:rPr>
              <a:t>Eliminating financial losses </a:t>
            </a:r>
            <a:r>
              <a:rPr sz="2500">
                <a:latin typeface="Poppins"/>
                <a:ea typeface="Poppins"/>
                <a:cs typeface="Poppins"/>
              </a:rPr>
              <a:t>caused by the mismanagement of medical supplies.</a:t>
            </a:r>
            <a:endParaRPr sz="2500">
              <a:latin typeface="Poppins"/>
              <a:cs typeface="Poppins"/>
            </a:endParaRPr>
          </a:p>
          <a:p>
            <a:pPr marL="360979" marR="0" indent="-360979">
              <a:lnSpc>
                <a:spcPct val="114999"/>
              </a:lnSpc>
              <a:buFont typeface="Arial"/>
              <a:buChar char="•"/>
              <a:defRPr/>
            </a:pPr>
            <a:r>
              <a:rPr sz="2500" b="1">
                <a:latin typeface="Poppins"/>
                <a:ea typeface="Poppins"/>
                <a:cs typeface="Poppins"/>
              </a:rPr>
              <a:t>Ensuring the continuous availability of critical supplies</a:t>
            </a:r>
            <a:r>
              <a:rPr sz="2500">
                <a:latin typeface="Poppins"/>
                <a:ea typeface="Poppins"/>
                <a:cs typeface="Poppins"/>
              </a:rPr>
              <a:t>, avoiding interruptions in medical care.</a:t>
            </a:r>
            <a:endParaRPr sz="2500">
              <a:latin typeface="Poppins"/>
              <a:cs typeface="Poppins"/>
            </a:endParaRPr>
          </a:p>
          <a:p>
            <a:pPr marL="360979" indent="-360979" algn="just">
              <a:lnSpc>
                <a:spcPts val="2998"/>
              </a:lnSpc>
              <a:buFont typeface="Arial"/>
              <a:buChar char="•"/>
              <a:defRPr/>
            </a:pPr>
            <a:r>
              <a:rPr sz="2500" b="1">
                <a:latin typeface="Poppins"/>
                <a:ea typeface="Poppins"/>
                <a:cs typeface="Poppins"/>
              </a:rPr>
              <a:t>Optimizing the time</a:t>
            </a:r>
            <a:r>
              <a:rPr sz="2500">
                <a:latin typeface="Poppins"/>
                <a:ea typeface="Poppins"/>
                <a:cs typeface="Poppins"/>
              </a:rPr>
              <a:t> of administrative and clinical staff by automating manual registration and tracking processes.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808903">
            <a:off x="16273763" y="-7454181"/>
            <a:ext cx="1971074" cy="17171291"/>
            <a:chOff x="0" y="0"/>
            <a:chExt cx="519131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519131" cy="4522480"/>
            </a:xfrm>
            <a:custGeom>
              <a:avLst/>
              <a:gdLst/>
              <a:ahLst/>
              <a:cxnLst/>
              <a:rect l="l" t="t" r="r" b="b"/>
              <a:pathLst>
                <a:path w="519131" h="4522480" fill="norm" stroke="1" extrusionOk="0">
                  <a:moveTo>
                    <a:pt x="0" y="0"/>
                  </a:moveTo>
                  <a:lnTo>
                    <a:pt x="519131" y="0"/>
                  </a:lnTo>
                  <a:lnTo>
                    <a:pt x="519131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519131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1521197">
            <a:off x="17343967" y="-938573"/>
            <a:ext cx="2571887" cy="17171291"/>
            <a:chOff x="0" y="0"/>
            <a:chExt cx="67736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677369" cy="4522480"/>
            </a:xfrm>
            <a:custGeom>
              <a:avLst/>
              <a:gdLst/>
              <a:ahLst/>
              <a:cxnLst/>
              <a:rect l="l" t="t" r="r" b="b"/>
              <a:pathLst>
                <a:path w="677369" h="4522480" fill="norm" stroke="1" extrusionOk="0">
                  <a:moveTo>
                    <a:pt x="0" y="0"/>
                  </a:moveTo>
                  <a:lnTo>
                    <a:pt x="677369" y="0"/>
                  </a:lnTo>
                  <a:lnTo>
                    <a:pt x="67736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67736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 bwMode="auto">
          <a:xfrm rot="0" flipH="0" flipV="0">
            <a:off x="776840" y="2432493"/>
            <a:ext cx="489553" cy="438149"/>
          </a:xfrm>
          <a:custGeom>
            <a:avLst/>
            <a:gdLst/>
            <a:ahLst/>
            <a:cxnLst/>
            <a:rect l="l" t="t" r="r" b="b"/>
            <a:pathLst>
              <a:path w="489553" h="438150" fill="norm" stroke="1" extrusionOk="0">
                <a:moveTo>
                  <a:pt x="0" y="0"/>
                </a:moveTo>
                <a:lnTo>
                  <a:pt x="489553" y="0"/>
                </a:lnTo>
                <a:lnTo>
                  <a:pt x="489553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9" name="Freeform 9"/>
          <p:cNvSpPr/>
          <p:nvPr/>
        </p:nvSpPr>
        <p:spPr bwMode="auto">
          <a:xfrm rot="0" flipH="0" flipV="0">
            <a:off x="776840" y="4223193"/>
            <a:ext cx="489553" cy="438149"/>
          </a:xfrm>
          <a:custGeom>
            <a:avLst/>
            <a:gdLst/>
            <a:ahLst/>
            <a:cxnLst/>
            <a:rect l="l" t="t" r="r" b="b"/>
            <a:pathLst>
              <a:path w="489553" h="438150" fill="norm" stroke="1" extrusionOk="0">
                <a:moveTo>
                  <a:pt x="0" y="0"/>
                </a:moveTo>
                <a:lnTo>
                  <a:pt x="489553" y="0"/>
                </a:lnTo>
                <a:lnTo>
                  <a:pt x="489553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10" name="Freeform 10"/>
          <p:cNvSpPr/>
          <p:nvPr/>
        </p:nvSpPr>
        <p:spPr bwMode="auto">
          <a:xfrm rot="0" flipH="0" flipV="0">
            <a:off x="776840" y="6015612"/>
            <a:ext cx="489553" cy="438149"/>
          </a:xfrm>
          <a:custGeom>
            <a:avLst/>
            <a:gdLst/>
            <a:ahLst/>
            <a:cxnLst/>
            <a:rect l="l" t="t" r="r" b="b"/>
            <a:pathLst>
              <a:path w="489553" h="438150" fill="norm" stroke="1" extrusionOk="0">
                <a:moveTo>
                  <a:pt x="0" y="0"/>
                </a:moveTo>
                <a:lnTo>
                  <a:pt x="489553" y="0"/>
                </a:lnTo>
                <a:lnTo>
                  <a:pt x="489553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11" name="TextBox 11"/>
          <p:cNvSpPr txBox="1"/>
          <p:nvPr/>
        </p:nvSpPr>
        <p:spPr bwMode="auto">
          <a:xfrm rot="0">
            <a:off x="776840" y="627683"/>
            <a:ext cx="965718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OBJETIVOS</a:t>
            </a:r>
            <a:endParaRPr/>
          </a:p>
        </p:txBody>
      </p:sp>
      <p:sp>
        <p:nvSpPr>
          <p:cNvPr id="12" name="TextBox 12"/>
          <p:cNvSpPr txBox="1"/>
          <p:nvPr/>
        </p:nvSpPr>
        <p:spPr bwMode="auto">
          <a:xfrm rot="0">
            <a:off x="1695608" y="2413443"/>
            <a:ext cx="873841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  <a:defRPr/>
            </a:pPr>
            <a:r>
              <a:rPr lang="en-US" sz="2900" b="1">
                <a:solidFill>
                  <a:srgbClr val="1B517B"/>
                </a:solidFill>
                <a:latin typeface="Poppins Bold"/>
                <a:ea typeface="Poppins Bold"/>
                <a:cs typeface="Poppins Bold"/>
              </a:rPr>
              <a:t>AGILIZACIÓN DEL REGISTRO DE INVENTARIO</a:t>
            </a:r>
            <a:endParaRPr/>
          </a:p>
        </p:txBody>
      </p:sp>
      <p:sp>
        <p:nvSpPr>
          <p:cNvPr id="13" name="TextBox 13"/>
          <p:cNvSpPr txBox="1"/>
          <p:nvPr/>
        </p:nvSpPr>
        <p:spPr bwMode="auto">
          <a:xfrm rot="0">
            <a:off x="1695607" y="3975543"/>
            <a:ext cx="7771212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  <a:defRPr/>
            </a:pPr>
            <a:r>
              <a:rPr lang="en-US" sz="2900" b="1">
                <a:solidFill>
                  <a:srgbClr val="1B517B"/>
                </a:solidFill>
                <a:latin typeface="Poppins Bold"/>
                <a:ea typeface="Poppins Bold"/>
                <a:cs typeface="Poppins Bold"/>
              </a:rPr>
              <a:t>PREDICCIÓN INTELIGENTE DE LA DEMANDA</a:t>
            </a:r>
            <a:endParaRPr/>
          </a:p>
        </p:txBody>
      </p:sp>
      <p:sp>
        <p:nvSpPr>
          <p:cNvPr id="14" name="TextBox 14"/>
          <p:cNvSpPr txBox="1"/>
          <p:nvPr/>
        </p:nvSpPr>
        <p:spPr bwMode="auto">
          <a:xfrm rot="0">
            <a:off x="1695608" y="2975418"/>
            <a:ext cx="141183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Implementar un módulo de visión artificial complementado con un modelo OCR para transcribir información visual a texto digital, facilitando así el registro automatizado de insumos.</a:t>
            </a:r>
            <a:endParaRPr/>
          </a:p>
        </p:txBody>
      </p:sp>
      <p:sp>
        <p:nvSpPr>
          <p:cNvPr id="15" name="TextBox 15"/>
          <p:cNvSpPr txBox="1"/>
          <p:nvPr/>
        </p:nvSpPr>
        <p:spPr bwMode="auto">
          <a:xfrm rot="0">
            <a:off x="1695608" y="4766118"/>
            <a:ext cx="141183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 Desarrollar un modelo de machine learning que analice datos históricos con el fin de anticipar necesidades de insumos médicos y optimizar la planificación.</a:t>
            </a:r>
            <a:endParaRPr/>
          </a:p>
        </p:txBody>
      </p:sp>
      <p:sp>
        <p:nvSpPr>
          <p:cNvPr id="16" name="TextBox 16"/>
          <p:cNvSpPr txBox="1"/>
          <p:nvPr/>
        </p:nvSpPr>
        <p:spPr bwMode="auto">
          <a:xfrm rot="0">
            <a:off x="1695608" y="5999999"/>
            <a:ext cx="847249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  <a:defRPr/>
            </a:pPr>
            <a:r>
              <a:rPr lang="en-US" sz="2900" b="1">
                <a:solidFill>
                  <a:srgbClr val="1B517B"/>
                </a:solidFill>
                <a:latin typeface="Poppins Bold"/>
                <a:ea typeface="Poppins Bold"/>
                <a:cs typeface="Poppins Bold"/>
              </a:rPr>
              <a:t>GESTIÓN PROACTIVA DEL INVENTARIO</a:t>
            </a:r>
            <a:endParaRPr/>
          </a:p>
        </p:txBody>
      </p:sp>
      <p:sp>
        <p:nvSpPr>
          <p:cNvPr id="17" name="TextBox 17"/>
          <p:cNvSpPr txBox="1"/>
          <p:nvPr/>
        </p:nvSpPr>
        <p:spPr bwMode="auto">
          <a:xfrm rot="0">
            <a:off x="1695608" y="6561974"/>
            <a:ext cx="141183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Automatizar la generación de informes diarios y alertas en tiempo real dirigidas al personal administrativo para notificar quiebres de stock o niveles críticos de insumos.</a:t>
            </a:r>
            <a:endParaRPr/>
          </a:p>
        </p:txBody>
      </p:sp>
      <p:sp>
        <p:nvSpPr>
          <p:cNvPr id="18" name="Freeform 18"/>
          <p:cNvSpPr/>
          <p:nvPr/>
        </p:nvSpPr>
        <p:spPr bwMode="auto">
          <a:xfrm rot="0" flipH="0" flipV="0">
            <a:off x="776840" y="7809749"/>
            <a:ext cx="489553" cy="438149"/>
          </a:xfrm>
          <a:custGeom>
            <a:avLst/>
            <a:gdLst/>
            <a:ahLst/>
            <a:cxnLst/>
            <a:rect l="l" t="t" r="r" b="b"/>
            <a:pathLst>
              <a:path w="489553" h="438150" fill="norm" stroke="1" extrusionOk="0">
                <a:moveTo>
                  <a:pt x="0" y="0"/>
                </a:moveTo>
                <a:lnTo>
                  <a:pt x="489553" y="0"/>
                </a:lnTo>
                <a:lnTo>
                  <a:pt x="489553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19" name="TextBox 19"/>
          <p:cNvSpPr txBox="1"/>
          <p:nvPr/>
        </p:nvSpPr>
        <p:spPr bwMode="auto">
          <a:xfrm rot="0">
            <a:off x="1695608" y="7790699"/>
            <a:ext cx="847249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  <a:defRPr/>
            </a:pPr>
            <a:r>
              <a:rPr lang="en-US" sz="2900" b="1">
                <a:solidFill>
                  <a:srgbClr val="1B517B"/>
                </a:solidFill>
                <a:latin typeface="Poppins Bold"/>
                <a:ea typeface="Poppins Bold"/>
                <a:cs typeface="Poppins Bold"/>
              </a:rPr>
              <a:t>APOYO A LA TOMA DE DECISIONES</a:t>
            </a:r>
            <a:endParaRPr/>
          </a:p>
        </p:txBody>
      </p:sp>
      <p:sp>
        <p:nvSpPr>
          <p:cNvPr id="20" name="TextBox 20"/>
          <p:cNvSpPr txBox="1"/>
          <p:nvPr/>
        </p:nvSpPr>
        <p:spPr bwMode="auto">
          <a:xfrm rot="0">
            <a:off x="1695608" y="8352673"/>
            <a:ext cx="141183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Integrar un dashboard interactivo con visualización de datos , que facilite el análisis y permita una gestión más informada sobre compras y redistribución de recursos.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165655">
            <a:off x="16688269" y="-1574676"/>
            <a:ext cx="3949924" cy="17171291"/>
            <a:chOff x="0" y="0"/>
            <a:chExt cx="1040309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DF8D11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-1867606">
            <a:off x="13851963" y="-9481934"/>
            <a:ext cx="3949924" cy="17171291"/>
            <a:chOff x="0" y="0"/>
            <a:chExt cx="104030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 bwMode="auto">
          <a:xfrm rot="1774929">
            <a:off x="16640644" y="-1289701"/>
            <a:ext cx="3949924" cy="17171291"/>
            <a:chOff x="0" y="0"/>
            <a:chExt cx="1040309" cy="4522480"/>
          </a:xfrm>
        </p:grpSpPr>
        <p:sp>
          <p:nvSpPr>
            <p:cNvPr id="9" name="Freeform 9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10" name="TextBox 10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 bwMode="auto">
          <a:xfrm rot="1774929">
            <a:off x="17190238" y="94462"/>
            <a:ext cx="3949924" cy="17171291"/>
            <a:chOff x="0" y="0"/>
            <a:chExt cx="1040309" cy="4522480"/>
          </a:xfrm>
        </p:grpSpPr>
        <p:sp>
          <p:nvSpPr>
            <p:cNvPr id="12" name="Freeform 12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13" name="TextBox 13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 bwMode="auto">
          <a:xfrm rot="0">
            <a:off x="1667923" y="3796618"/>
            <a:ext cx="312837" cy="31283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 bwMode="auto">
            <a:xfrm rot="0" flipH="0" flipV="0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fill="norm" stroke="1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</p:sp>
        <p:sp>
          <p:nvSpPr>
            <p:cNvPr id="16" name="TextBox 16"/>
            <p:cNvSpPr txBox="1"/>
            <p:nvPr/>
          </p:nvSpPr>
          <p:spPr bwMode="auto">
            <a:xfrm>
              <a:off x="76200" y="19050"/>
              <a:ext cx="660400" cy="7175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 bwMode="auto">
          <a:xfrm rot="0">
            <a:off x="1667923" y="5125569"/>
            <a:ext cx="312837" cy="31283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 bwMode="auto">
            <a:xfrm rot="0" flipH="0" flipV="0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fill="norm" stroke="1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</p:sp>
        <p:sp>
          <p:nvSpPr>
            <p:cNvPr id="19" name="TextBox 19"/>
            <p:cNvSpPr txBox="1"/>
            <p:nvPr/>
          </p:nvSpPr>
          <p:spPr bwMode="auto">
            <a:xfrm>
              <a:off x="76200" y="19050"/>
              <a:ext cx="660400" cy="7175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 bwMode="auto">
          <a:xfrm rot="0">
            <a:off x="1693636" y="6229920"/>
            <a:ext cx="316197" cy="31619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 bwMode="auto">
            <a:xfrm rot="0" flipH="0" flipV="0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fill="norm" stroke="1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</p:sp>
        <p:sp>
          <p:nvSpPr>
            <p:cNvPr id="22" name="TextBox 22"/>
            <p:cNvSpPr txBox="1"/>
            <p:nvPr/>
          </p:nvSpPr>
          <p:spPr bwMode="auto">
            <a:xfrm>
              <a:off x="76200" y="19050"/>
              <a:ext cx="660400" cy="7175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 bwMode="auto">
          <a:xfrm rot="0">
            <a:off x="1943100" y="1398182"/>
            <a:ext cx="8149058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  <a:defRPr/>
            </a:pPr>
            <a:r>
              <a:rPr lang="en-US" sz="59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BENEFICIOS</a:t>
            </a:r>
            <a:endParaRPr/>
          </a:p>
        </p:txBody>
      </p:sp>
      <p:sp>
        <p:nvSpPr>
          <p:cNvPr id="24" name="TextBox 24"/>
          <p:cNvSpPr txBox="1"/>
          <p:nvPr/>
        </p:nvSpPr>
        <p:spPr bwMode="auto">
          <a:xfrm rot="0">
            <a:off x="2282638" y="3699879"/>
            <a:ext cx="9254705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defRPr/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Reducción de costos y mejora en la gestión de insumos.</a:t>
            </a:r>
            <a:endParaRPr/>
          </a:p>
        </p:txBody>
      </p:sp>
      <p:sp>
        <p:nvSpPr>
          <p:cNvPr id="25" name="TextBox 25"/>
          <p:cNvSpPr txBox="1"/>
          <p:nvPr/>
        </p:nvSpPr>
        <p:spPr bwMode="auto">
          <a:xfrm rot="0">
            <a:off x="2282638" y="5057904"/>
            <a:ext cx="925470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defRPr/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Atención sin interrupciones por desabastecimiento</a:t>
            </a:r>
            <a:endParaRPr/>
          </a:p>
        </p:txBody>
      </p:sp>
      <p:sp>
        <p:nvSpPr>
          <p:cNvPr id="26" name="TextBox 26"/>
          <p:cNvSpPr txBox="1"/>
          <p:nvPr/>
        </p:nvSpPr>
        <p:spPr bwMode="auto">
          <a:xfrm rot="0">
            <a:off x="2282638" y="6210870"/>
            <a:ext cx="916104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defRPr/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Liberación de tiempo administrativo para tareas médicas. de los beneficios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 bwMode="auto">
          <a:xfrm rot="0">
            <a:off x="4063259" y="963756"/>
            <a:ext cx="8608205" cy="87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9"/>
              </a:lnSpc>
              <a:defRPr/>
            </a:pPr>
            <a:r>
              <a:rPr lang="en-US" sz="58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TECNOLOGÍAS A OCUPAR</a:t>
            </a:r>
            <a:endParaRPr/>
          </a:p>
        </p:txBody>
      </p:sp>
      <p:sp>
        <p:nvSpPr>
          <p:cNvPr id="3" name="TextBox 3"/>
          <p:cNvSpPr txBox="1"/>
          <p:nvPr/>
        </p:nvSpPr>
        <p:spPr bwMode="auto">
          <a:xfrm rot="0">
            <a:off x="10262128" y="2439610"/>
            <a:ext cx="370004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SOFTWARE</a:t>
            </a:r>
            <a:endParaRPr/>
          </a:p>
        </p:txBody>
      </p:sp>
      <p:sp>
        <p:nvSpPr>
          <p:cNvPr id="4" name="TextBox 4"/>
          <p:cNvSpPr txBox="1"/>
          <p:nvPr/>
        </p:nvSpPr>
        <p:spPr bwMode="auto">
          <a:xfrm rot="0">
            <a:off x="10042714" y="2772545"/>
            <a:ext cx="6672687" cy="436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  <a:defRPr/>
            </a:pP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Lenguajes: Python (Django, Librerias), JavaScript , SQL.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Herramientas: Git, VS Code, Apache, Postgresql, Trello.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Datos: Usaremos datos históricos del inventario del hospital.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</p:txBody>
      </p:sp>
      <p:grpSp>
        <p:nvGrpSpPr>
          <p:cNvPr id="5" name="Group 5"/>
          <p:cNvGrpSpPr/>
          <p:nvPr/>
        </p:nvGrpSpPr>
        <p:grpSpPr bwMode="auto">
          <a:xfrm rot="5100464">
            <a:off x="5270878" y="-8472144"/>
            <a:ext cx="4546206" cy="13623969"/>
            <a:chOff x="0" y="0"/>
            <a:chExt cx="1197355" cy="3588206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1197355" cy="3588206"/>
            </a:xfrm>
            <a:custGeom>
              <a:avLst/>
              <a:gdLst/>
              <a:ahLst/>
              <a:cxnLst/>
              <a:rect l="l" t="t" r="r" b="b"/>
              <a:pathLst>
                <a:path w="1197355" h="3588206" fill="norm" stroke="1" extrusionOk="0">
                  <a:moveTo>
                    <a:pt x="0" y="0"/>
                  </a:moveTo>
                  <a:lnTo>
                    <a:pt x="1197355" y="0"/>
                  </a:lnTo>
                  <a:lnTo>
                    <a:pt x="1197355" y="3588206"/>
                  </a:lnTo>
                  <a:lnTo>
                    <a:pt x="0" y="3588206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1197355" cy="364535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 bwMode="auto">
          <a:xfrm rot="-6433443">
            <a:off x="1142085" y="-5758470"/>
            <a:ext cx="4063084" cy="9197401"/>
            <a:chOff x="0" y="0"/>
            <a:chExt cx="1070113" cy="2422361"/>
          </a:xfrm>
        </p:grpSpPr>
        <p:sp>
          <p:nvSpPr>
            <p:cNvPr id="9" name="Freeform 9"/>
            <p:cNvSpPr/>
            <p:nvPr/>
          </p:nvSpPr>
          <p:spPr bwMode="auto">
            <a:xfrm rot="0" flipH="0" flipV="0">
              <a:off x="0" y="0"/>
              <a:ext cx="1070113" cy="2422361"/>
            </a:xfrm>
            <a:custGeom>
              <a:avLst/>
              <a:gdLst/>
              <a:ahLst/>
              <a:cxnLst/>
              <a:rect l="l" t="t" r="r" b="b"/>
              <a:pathLst>
                <a:path w="1070113" h="2422361" fill="norm" stroke="1" extrusionOk="0">
                  <a:moveTo>
                    <a:pt x="0" y="0"/>
                  </a:moveTo>
                  <a:lnTo>
                    <a:pt x="1070113" y="0"/>
                  </a:lnTo>
                  <a:lnTo>
                    <a:pt x="1070113" y="2422361"/>
                  </a:lnTo>
                  <a:lnTo>
                    <a:pt x="0" y="2422361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10" name="TextBox 10"/>
            <p:cNvSpPr txBox="1"/>
            <p:nvPr/>
          </p:nvSpPr>
          <p:spPr bwMode="auto">
            <a:xfrm>
              <a:off x="0" y="-57150"/>
              <a:ext cx="1070113" cy="247951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defRPr/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 bwMode="auto">
          <a:xfrm rot="0">
            <a:off x="2314837" y="2439610"/>
            <a:ext cx="370004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HARDWARE</a:t>
            </a:r>
            <a:endParaRPr/>
          </a:p>
        </p:txBody>
      </p:sp>
      <p:sp>
        <p:nvSpPr>
          <p:cNvPr id="12" name="TextBox 12"/>
          <p:cNvSpPr txBox="1"/>
          <p:nvPr/>
        </p:nvSpPr>
        <p:spPr bwMode="auto">
          <a:xfrm rot="0">
            <a:off x="2026254" y="3396901"/>
            <a:ext cx="7132611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Computadoras personales con capacidad para ejecutar modelos de ML y Software.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Webcam USB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</p:txBody>
      </p:sp>
      <p:sp>
        <p:nvSpPr>
          <p:cNvPr id="13" name="TextBox 13"/>
          <p:cNvSpPr txBox="1"/>
          <p:nvPr/>
        </p:nvSpPr>
        <p:spPr bwMode="auto">
          <a:xfrm rot="0">
            <a:off x="2314837" y="5580006"/>
            <a:ext cx="370004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SEGURIDAD</a:t>
            </a:r>
            <a:endParaRPr/>
          </a:p>
        </p:txBody>
      </p:sp>
      <p:sp>
        <p:nvSpPr>
          <p:cNvPr id="14" name="TextBox 14"/>
          <p:cNvSpPr txBox="1"/>
          <p:nvPr/>
        </p:nvSpPr>
        <p:spPr bwMode="auto">
          <a:xfrm rot="0">
            <a:off x="2026254" y="6537297"/>
            <a:ext cx="7132611" cy="291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Cifrado AES-256 → Para información sensible.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OWASP ZAP → Pruebas de vulnerabilidad.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ISO 27001 / HL7 FHIR → Estándares de seguridad e interoperabilidad médica.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165655">
            <a:off x="16688269" y="-1574676"/>
            <a:ext cx="3949924" cy="17171291"/>
            <a:chOff x="0" y="0"/>
            <a:chExt cx="1040309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DF8D11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-1867606">
            <a:off x="13851963" y="-9481934"/>
            <a:ext cx="3949924" cy="17171291"/>
            <a:chOff x="0" y="0"/>
            <a:chExt cx="104030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 bwMode="auto">
          <a:xfrm rot="1774929">
            <a:off x="16640644" y="-1289701"/>
            <a:ext cx="3949924" cy="17171291"/>
            <a:chOff x="0" y="0"/>
            <a:chExt cx="1040309" cy="4522480"/>
          </a:xfrm>
        </p:grpSpPr>
        <p:sp>
          <p:nvSpPr>
            <p:cNvPr id="9" name="Freeform 9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10" name="TextBox 10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 bwMode="auto">
          <a:xfrm rot="1774929">
            <a:off x="17190238" y="94462"/>
            <a:ext cx="3949924" cy="17171291"/>
            <a:chOff x="0" y="0"/>
            <a:chExt cx="1040309" cy="4522480"/>
          </a:xfrm>
        </p:grpSpPr>
        <p:sp>
          <p:nvSpPr>
            <p:cNvPr id="12" name="Freeform 12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13" name="TextBox 13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 bwMode="auto">
          <a:xfrm rot="0">
            <a:off x="1342953" y="1413048"/>
            <a:ext cx="976941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  <a:defRPr/>
            </a:pPr>
            <a:r>
              <a:rPr lang="en-US" sz="59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METODOLOGÍA</a:t>
            </a:r>
            <a:endParaRPr/>
          </a:p>
        </p:txBody>
      </p:sp>
      <p:sp>
        <p:nvSpPr>
          <p:cNvPr id="15" name="TextBox 15"/>
          <p:cNvSpPr txBox="1"/>
          <p:nvPr/>
        </p:nvSpPr>
        <p:spPr bwMode="auto">
          <a:xfrm rot="0">
            <a:off x="1342953" y="2685570"/>
            <a:ext cx="1052085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9"/>
              </a:lnSpc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La metodología Scrum nos aporta flexibilidad, es práctico y nos permite  adaptarnos al cambio en la fase de Sprint que lo requiera.</a:t>
            </a:r>
            <a:endParaRPr/>
          </a:p>
        </p:txBody>
      </p:sp>
      <p:sp>
        <p:nvSpPr>
          <p:cNvPr id="16" name="TextBox 16"/>
          <p:cNvSpPr txBox="1"/>
          <p:nvPr/>
        </p:nvSpPr>
        <p:spPr bwMode="auto">
          <a:xfrm rot="0">
            <a:off x="1342953" y="4623202"/>
            <a:ext cx="976941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  <a:defRPr/>
            </a:pPr>
            <a:r>
              <a:rPr lang="en-US" sz="59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SPRINT</a:t>
            </a:r>
            <a:endParaRPr/>
          </a:p>
        </p:txBody>
      </p:sp>
      <p:sp>
        <p:nvSpPr>
          <p:cNvPr id="17" name="TextBox 17"/>
          <p:cNvSpPr txBox="1"/>
          <p:nvPr/>
        </p:nvSpPr>
        <p:spPr bwMode="auto">
          <a:xfrm rot="0">
            <a:off x="1342953" y="5943267"/>
            <a:ext cx="12216981" cy="304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Sprint 1: Análisis de requisitos y prototipo de visión artificial (3 semanas).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Sprint 2: Desarrollo del backend y base de datos (</a:t>
            </a:r>
            <a:r>
              <a:rPr lang="es-E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5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 semanas).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Sprint 3: Implementación de ML y dashboards (</a:t>
            </a:r>
            <a:r>
              <a:rPr lang="es-E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5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 semanas).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Sprint 4: Pruebas, documentación y entrega final (3 semanas).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 bwMode="auto">
          <a:xfrm rot="0">
            <a:off x="2360418" y="1479394"/>
            <a:ext cx="6326356" cy="4080500"/>
            <a:chOff x="0" y="0"/>
            <a:chExt cx="6350000" cy="409575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101600" y="521970"/>
              <a:ext cx="6146800" cy="3472180"/>
            </a:xfrm>
            <a:custGeom>
              <a:avLst/>
              <a:gdLst/>
              <a:ahLst/>
              <a:cxnLst/>
              <a:rect l="l" t="t" r="r" b="b"/>
              <a:pathLst>
                <a:path w="6146800" h="3472180" fill="norm" stroke="1" extrusionOk="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rcRect l="0" t="491" r="0" b="491"/>
              <a:stretch/>
            </a:blipFill>
          </p:spPr>
        </p:sp>
        <p:sp>
          <p:nvSpPr>
            <p:cNvPr id="4" name="Freeform 4"/>
            <p:cNvSpPr/>
            <p:nvPr/>
          </p:nvSpPr>
          <p:spPr bwMode="auto">
            <a:xfrm rot="0" flipH="0" flipV="0">
              <a:off x="95250" y="110490"/>
              <a:ext cx="1186180" cy="311150"/>
            </a:xfrm>
            <a:custGeom>
              <a:avLst/>
              <a:gdLst/>
              <a:ahLst/>
              <a:cxnLst/>
              <a:rect l="l" t="t" r="r" b="b"/>
              <a:pathLst>
                <a:path w="1186180" h="311150" fill="norm" stroke="1" extrusionOk="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 bwMode="auto">
            <a:xfrm rot="0" flipH="0" flipV="0">
              <a:off x="0" y="0"/>
              <a:ext cx="6350000" cy="4095750"/>
            </a:xfrm>
            <a:custGeom>
              <a:avLst/>
              <a:gdLst/>
              <a:ahLst/>
              <a:cxnLst/>
              <a:rect l="l" t="t" r="r" b="b"/>
              <a:pathLst>
                <a:path w="6350000" h="4095750" fill="norm" stroke="1" extrusionOk="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1B517B"/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 bwMode="auto">
          <a:xfrm rot="0">
            <a:off x="9405550" y="5647875"/>
            <a:ext cx="6326356" cy="4080500"/>
            <a:chOff x="0" y="0"/>
            <a:chExt cx="6350000" cy="4095750"/>
          </a:xfrm>
        </p:grpSpPr>
        <p:sp>
          <p:nvSpPr>
            <p:cNvPr id="7" name="Freeform 7"/>
            <p:cNvSpPr/>
            <p:nvPr/>
          </p:nvSpPr>
          <p:spPr bwMode="auto">
            <a:xfrm rot="0" flipH="0" flipV="0">
              <a:off x="101600" y="521970"/>
              <a:ext cx="6146800" cy="3472180"/>
            </a:xfrm>
            <a:custGeom>
              <a:avLst/>
              <a:gdLst/>
              <a:ahLst/>
              <a:cxnLst/>
              <a:rect l="l" t="t" r="r" b="b"/>
              <a:pathLst>
                <a:path w="6146800" h="3472180" fill="norm" stroke="1" extrusionOk="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rcRect l="0" t="370" r="0" b="370"/>
              <a:stretch/>
            </a:blipFill>
          </p:spPr>
        </p:sp>
        <p:sp>
          <p:nvSpPr>
            <p:cNvPr id="8" name="Freeform 8"/>
            <p:cNvSpPr/>
            <p:nvPr/>
          </p:nvSpPr>
          <p:spPr bwMode="auto">
            <a:xfrm rot="0" flipH="0" flipV="0">
              <a:off x="95250" y="110490"/>
              <a:ext cx="1186180" cy="311150"/>
            </a:xfrm>
            <a:custGeom>
              <a:avLst/>
              <a:gdLst/>
              <a:ahLst/>
              <a:cxnLst/>
              <a:rect l="l" t="t" r="r" b="b"/>
              <a:pathLst>
                <a:path w="1186180" h="311150" fill="norm" stroke="1" extrusionOk="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Freeform 9"/>
            <p:cNvSpPr/>
            <p:nvPr/>
          </p:nvSpPr>
          <p:spPr bwMode="auto">
            <a:xfrm rot="0" flipH="0" flipV="0">
              <a:off x="0" y="0"/>
              <a:ext cx="6350000" cy="4095750"/>
            </a:xfrm>
            <a:custGeom>
              <a:avLst/>
              <a:gdLst/>
              <a:ahLst/>
              <a:cxnLst/>
              <a:rect l="l" t="t" r="r" b="b"/>
              <a:pathLst>
                <a:path w="6350000" h="4095750" fill="norm" stroke="1" extrusionOk="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1B517B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 bwMode="auto">
          <a:xfrm rot="0">
            <a:off x="2360418" y="5647875"/>
            <a:ext cx="6326356" cy="4080500"/>
            <a:chOff x="0" y="0"/>
            <a:chExt cx="6350000" cy="4095750"/>
          </a:xfrm>
        </p:grpSpPr>
        <p:sp>
          <p:nvSpPr>
            <p:cNvPr id="11" name="Freeform 11"/>
            <p:cNvSpPr/>
            <p:nvPr/>
          </p:nvSpPr>
          <p:spPr bwMode="auto">
            <a:xfrm rot="0" flipH="0" flipV="0">
              <a:off x="101600" y="521970"/>
              <a:ext cx="6146800" cy="3472180"/>
            </a:xfrm>
            <a:custGeom>
              <a:avLst/>
              <a:gdLst/>
              <a:ahLst/>
              <a:cxnLst/>
              <a:rect l="l" t="t" r="r" b="b"/>
              <a:pathLst>
                <a:path w="6146800" h="3472180" fill="norm" stroke="1" extrusionOk="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rcRect l="0" t="370" r="0" b="370"/>
              <a:stretch/>
            </a:blipFill>
          </p:spPr>
        </p:sp>
        <p:sp>
          <p:nvSpPr>
            <p:cNvPr id="12" name="Freeform 12"/>
            <p:cNvSpPr/>
            <p:nvPr/>
          </p:nvSpPr>
          <p:spPr bwMode="auto">
            <a:xfrm rot="0" flipH="0" flipV="0">
              <a:off x="95250" y="110490"/>
              <a:ext cx="1186180" cy="311150"/>
            </a:xfrm>
            <a:custGeom>
              <a:avLst/>
              <a:gdLst/>
              <a:ahLst/>
              <a:cxnLst/>
              <a:rect l="l" t="t" r="r" b="b"/>
              <a:pathLst>
                <a:path w="1186180" h="311150" fill="norm" stroke="1" extrusionOk="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Freeform 13"/>
            <p:cNvSpPr/>
            <p:nvPr/>
          </p:nvSpPr>
          <p:spPr bwMode="auto">
            <a:xfrm rot="0" flipH="0" flipV="0">
              <a:off x="0" y="0"/>
              <a:ext cx="6350000" cy="4095750"/>
            </a:xfrm>
            <a:custGeom>
              <a:avLst/>
              <a:gdLst/>
              <a:ahLst/>
              <a:cxnLst/>
              <a:rect l="l" t="t" r="r" b="b"/>
              <a:pathLst>
                <a:path w="6350000" h="4095750" fill="norm" stroke="1" extrusionOk="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1B517B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 bwMode="auto">
          <a:xfrm rot="0">
            <a:off x="9405550" y="1479394"/>
            <a:ext cx="6326356" cy="4080500"/>
            <a:chOff x="0" y="0"/>
            <a:chExt cx="6350000" cy="4095750"/>
          </a:xfrm>
        </p:grpSpPr>
        <p:sp>
          <p:nvSpPr>
            <p:cNvPr id="15" name="Freeform 15"/>
            <p:cNvSpPr/>
            <p:nvPr/>
          </p:nvSpPr>
          <p:spPr bwMode="auto">
            <a:xfrm rot="0" flipH="0" flipV="0">
              <a:off x="101600" y="521970"/>
              <a:ext cx="6146800" cy="3472180"/>
            </a:xfrm>
            <a:custGeom>
              <a:avLst/>
              <a:gdLst/>
              <a:ahLst/>
              <a:cxnLst/>
              <a:rect l="l" t="t" r="r" b="b"/>
              <a:pathLst>
                <a:path w="6146800" h="3472180" fill="norm" stroke="1" extrusionOk="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rcRect l="0" t="491" r="0" b="491"/>
              <a:stretch/>
            </a:blipFill>
          </p:spPr>
        </p:sp>
        <p:sp>
          <p:nvSpPr>
            <p:cNvPr id="16" name="Freeform 16"/>
            <p:cNvSpPr/>
            <p:nvPr/>
          </p:nvSpPr>
          <p:spPr bwMode="auto">
            <a:xfrm rot="0" flipH="0" flipV="0">
              <a:off x="95250" y="110490"/>
              <a:ext cx="1186180" cy="311150"/>
            </a:xfrm>
            <a:custGeom>
              <a:avLst/>
              <a:gdLst/>
              <a:ahLst/>
              <a:cxnLst/>
              <a:rect l="l" t="t" r="r" b="b"/>
              <a:pathLst>
                <a:path w="1186180" h="311150" fill="norm" stroke="1" extrusionOk="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Freeform 17"/>
            <p:cNvSpPr/>
            <p:nvPr/>
          </p:nvSpPr>
          <p:spPr bwMode="auto">
            <a:xfrm rot="0" flipH="0" flipV="0">
              <a:off x="0" y="0"/>
              <a:ext cx="6350000" cy="4095750"/>
            </a:xfrm>
            <a:custGeom>
              <a:avLst/>
              <a:gdLst/>
              <a:ahLst/>
              <a:cxnLst/>
              <a:rect l="l" t="t" r="r" b="b"/>
              <a:pathLst>
                <a:path w="6350000" h="4095750" fill="norm" stroke="1" extrusionOk="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1B517B"/>
            </a:solidFill>
          </p:spPr>
        </p:sp>
      </p:grpSp>
      <p:sp>
        <p:nvSpPr>
          <p:cNvPr id="18" name="TextBox 18"/>
          <p:cNvSpPr txBox="1"/>
          <p:nvPr/>
        </p:nvSpPr>
        <p:spPr bwMode="auto">
          <a:xfrm rot="0">
            <a:off x="5269221" y="299734"/>
            <a:ext cx="7749559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MOCKUPS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ONLYOFFICE/8.3.2.19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MEDITRACK</dc:title>
  <dc:identifier>DAGj-t-abRQ</dc:identifier>
  <cp:lastModifiedBy/>
  <cp:revision>2</cp:revision>
  <dcterms:created xsi:type="dcterms:W3CDTF">2006-08-16T00:00:00Z</dcterms:created>
  <dcterms:modified xsi:type="dcterms:W3CDTF">2025-04-08T12:48:46Z</dcterms:modified>
</cp:coreProperties>
</file>