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8" r:id="rId4"/>
    <p:sldId id="259" r:id="rId5"/>
    <p:sldId id="262" r:id="rId6"/>
    <p:sldId id="269" r:id="rId7"/>
    <p:sldId id="264" r:id="rId8"/>
    <p:sldId id="270" r:id="rId9"/>
    <p:sldId id="274" r:id="rId10"/>
    <p:sldId id="265" r:id="rId11"/>
    <p:sldId id="271" r:id="rId12"/>
    <p:sldId id="275" r:id="rId13"/>
    <p:sldId id="276" r:id="rId14"/>
    <p:sldId id="266" r:id="rId15"/>
    <p:sldId id="272" r:id="rId16"/>
    <p:sldId id="277" r:id="rId17"/>
    <p:sldId id="267" r:id="rId18"/>
    <p:sldId id="268" r:id="rId19"/>
    <p:sldId id="273" r:id="rId20"/>
    <p:sldId id="260" r:id="rId21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37D"/>
    <a:srgbClr val="348DA5"/>
    <a:srgbClr val="8DA26A"/>
    <a:srgbClr val="7E9D7B"/>
    <a:srgbClr val="709987"/>
    <a:srgbClr val="629597"/>
    <a:srgbClr val="5291A7"/>
    <a:srgbClr val="91A368"/>
    <a:srgbClr val="5090A9"/>
    <a:srgbClr val="DFB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17" autoAdjust="0"/>
  </p:normalViewPr>
  <p:slideViewPr>
    <p:cSldViewPr snapToGrid="0" snapToObjects="1">
      <p:cViewPr>
        <p:scale>
          <a:sx n="130" d="100"/>
          <a:sy n="130" d="100"/>
        </p:scale>
        <p:origin x="-224" y="-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56C6F-2FA1-DA4B-8F78-89B8B8C526C4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0042-A535-E849-B3A8-EA37594B8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61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0042-A535-E849-B3A8-EA37594B872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26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9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89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42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71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986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32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62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57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60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92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55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1CA7-6AC2-3F46-B978-0BC6F2A6E41C}" type="datetimeFigureOut">
              <a:rPr kumimoji="1" lang="zh-CN" altLang="en-US" smtClean="0"/>
              <a:t>16/7/30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9763-C098-A546-B983-41F834F69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6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任意多边形 34"/>
          <p:cNvSpPr>
            <a:spLocks/>
          </p:cNvSpPr>
          <p:nvPr/>
        </p:nvSpPr>
        <p:spPr bwMode="auto">
          <a:xfrm>
            <a:off x="1893094" y="2759869"/>
            <a:ext cx="5366147" cy="2447925"/>
          </a:xfrm>
          <a:custGeom>
            <a:avLst/>
            <a:gdLst>
              <a:gd name="T0" fmla="*/ 3576325 w 7155602"/>
              <a:gd name="T1" fmla="*/ 0 h 3263874"/>
              <a:gd name="T2" fmla="*/ 7150783 w 7155602"/>
              <a:gd name="T3" fmla="*/ 3227084 h 3263874"/>
              <a:gd name="T4" fmla="*/ 7152646 w 7155602"/>
              <a:gd name="T5" fmla="*/ 3263978 h 3263874"/>
              <a:gd name="T6" fmla="*/ 0 w 7155602"/>
              <a:gd name="T7" fmla="*/ 3263978 h 3263874"/>
              <a:gd name="T8" fmla="*/ 1863 w 7155602"/>
              <a:gd name="T9" fmla="*/ 3227084 h 3263874"/>
              <a:gd name="T10" fmla="*/ 3576325 w 7155602"/>
              <a:gd name="T11" fmla="*/ 0 h 32638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55602" h="3263874">
                <a:moveTo>
                  <a:pt x="3577801" y="0"/>
                </a:moveTo>
                <a:cubicBezTo>
                  <a:pt x="5438912" y="0"/>
                  <a:pt x="6969665" y="1414434"/>
                  <a:pt x="7153739" y="3226980"/>
                </a:cubicBezTo>
                <a:lnTo>
                  <a:pt x="7155602" y="3263874"/>
                </a:lnTo>
                <a:lnTo>
                  <a:pt x="0" y="3263874"/>
                </a:lnTo>
                <a:lnTo>
                  <a:pt x="1863" y="3226980"/>
                </a:lnTo>
                <a:cubicBezTo>
                  <a:pt x="185937" y="1414434"/>
                  <a:pt x="1716690" y="0"/>
                  <a:pt x="3577801" y="0"/>
                </a:cubicBezTo>
                <a:close/>
              </a:path>
            </a:pathLst>
          </a:custGeom>
          <a:noFill/>
          <a:ln w="12700" cap="flat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/>
          <a:p>
            <a:endParaRPr lang="zh-CN" altLang="en-US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84674" name="图片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56" y="3040857"/>
            <a:ext cx="4900613" cy="210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4675" name="组合 21"/>
          <p:cNvGrpSpPr>
            <a:grpSpLocks/>
          </p:cNvGrpSpPr>
          <p:nvPr/>
        </p:nvGrpSpPr>
        <p:grpSpPr bwMode="auto">
          <a:xfrm>
            <a:off x="6407944" y="3405187"/>
            <a:ext cx="425054" cy="453629"/>
            <a:chOff x="0" y="0"/>
            <a:chExt cx="1579866" cy="1685211"/>
          </a:xfrm>
        </p:grpSpPr>
        <p:grpSp>
          <p:nvGrpSpPr>
            <p:cNvPr id="284715" name="组合 16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284720" name="等腰三角形 13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21" name="等腰三角形 14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22" name="等腰三角形 15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  <p:grpSp>
          <p:nvGrpSpPr>
            <p:cNvPr id="284716" name="组合 17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284717" name="等腰三角形 18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18" name="等腰三角形 19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19" name="等腰三角形 20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</p:grpSp>
      <p:grpSp>
        <p:nvGrpSpPr>
          <p:cNvPr id="284676" name="组合 22"/>
          <p:cNvGrpSpPr>
            <a:grpSpLocks/>
          </p:cNvGrpSpPr>
          <p:nvPr/>
        </p:nvGrpSpPr>
        <p:grpSpPr bwMode="auto">
          <a:xfrm>
            <a:off x="2008585" y="4336257"/>
            <a:ext cx="151209" cy="160735"/>
            <a:chOff x="0" y="0"/>
            <a:chExt cx="1579866" cy="1685211"/>
          </a:xfrm>
        </p:grpSpPr>
        <p:grpSp>
          <p:nvGrpSpPr>
            <p:cNvPr id="284707" name="组合 23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284712" name="等腰三角形 28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13" name="等腰三角形 29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14" name="等腰三角形 30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  <p:grpSp>
          <p:nvGrpSpPr>
            <p:cNvPr id="284708" name="组合 24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284709" name="等腰三角形 25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10" name="等腰三角形 26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11" name="等腰三角形 27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</p:grpSp>
      <p:sp>
        <p:nvSpPr>
          <p:cNvPr id="284677" name="文本框 35"/>
          <p:cNvSpPr txBox="1">
            <a:spLocks noChangeArrowheads="1"/>
          </p:cNvSpPr>
          <p:nvPr/>
        </p:nvSpPr>
        <p:spPr bwMode="auto">
          <a:xfrm>
            <a:off x="2177659" y="1260873"/>
            <a:ext cx="4805551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4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深度解读</a:t>
            </a:r>
            <a:r>
              <a:rPr kumimoji="0" lang="en-US" altLang="zh-CN" sz="4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0" lang="zh-CN" altLang="en-US" sz="4000" dirty="0">
                <a:solidFill>
                  <a:srgbClr val="404040"/>
                </a:solidFill>
                <a:latin typeface="Hiragino Sans GB W3"/>
                <a:ea typeface="Hiragino Sans GB W3"/>
                <a:cs typeface="Hiragino Sans GB W3"/>
              </a:rPr>
              <a:t>环境问题</a:t>
            </a:r>
          </a:p>
        </p:txBody>
      </p:sp>
      <p:sp>
        <p:nvSpPr>
          <p:cNvPr id="114695" name="矩形 36"/>
          <p:cNvSpPr>
            <a:spLocks noChangeArrowheads="1"/>
          </p:cNvSpPr>
          <p:nvPr/>
        </p:nvSpPr>
        <p:spPr bwMode="auto">
          <a:xfrm>
            <a:off x="2505075" y="2078694"/>
            <a:ext cx="413980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理解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溯源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缓解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grpSp>
        <p:nvGrpSpPr>
          <p:cNvPr id="284679" name="组合 38"/>
          <p:cNvGrpSpPr>
            <a:grpSpLocks/>
          </p:cNvGrpSpPr>
          <p:nvPr/>
        </p:nvGrpSpPr>
        <p:grpSpPr bwMode="auto">
          <a:xfrm>
            <a:off x="6752035" y="3062288"/>
            <a:ext cx="151209" cy="161925"/>
            <a:chOff x="0" y="0"/>
            <a:chExt cx="1579866" cy="1685211"/>
          </a:xfrm>
        </p:grpSpPr>
        <p:grpSp>
          <p:nvGrpSpPr>
            <p:cNvPr id="284699" name="组合 39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284704" name="等腰三角形 44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05" name="等腰三角形 45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06" name="等腰三角形 46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  <p:grpSp>
          <p:nvGrpSpPr>
            <p:cNvPr id="284700" name="组合 40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284701" name="等腰三角形 41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02" name="等腰三角形 42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284703" name="等腰三角形 43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</p:grpSp>
      <p:cxnSp>
        <p:nvCxnSpPr>
          <p:cNvPr id="284680" name="直接连接符 48"/>
          <p:cNvCxnSpPr>
            <a:cxnSpLocks noChangeShapeType="1"/>
          </p:cNvCxnSpPr>
          <p:nvPr/>
        </p:nvCxnSpPr>
        <p:spPr bwMode="auto">
          <a:xfrm>
            <a:off x="3293269" y="3398044"/>
            <a:ext cx="604838" cy="604838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681" name="直接连接符 49"/>
          <p:cNvCxnSpPr>
            <a:cxnSpLocks noChangeShapeType="1"/>
          </p:cNvCxnSpPr>
          <p:nvPr/>
        </p:nvCxnSpPr>
        <p:spPr bwMode="auto">
          <a:xfrm flipV="1">
            <a:off x="2595563" y="4002881"/>
            <a:ext cx="1302544" cy="65722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682" name="直接连接符 52"/>
          <p:cNvCxnSpPr>
            <a:cxnSpLocks noChangeShapeType="1"/>
          </p:cNvCxnSpPr>
          <p:nvPr/>
        </p:nvCxnSpPr>
        <p:spPr bwMode="auto">
          <a:xfrm flipV="1">
            <a:off x="3127772" y="4002882"/>
            <a:ext cx="770334" cy="1140619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683" name="直接连接符 55"/>
          <p:cNvCxnSpPr>
            <a:cxnSpLocks noChangeShapeType="1"/>
          </p:cNvCxnSpPr>
          <p:nvPr/>
        </p:nvCxnSpPr>
        <p:spPr bwMode="auto">
          <a:xfrm>
            <a:off x="3794523" y="3402806"/>
            <a:ext cx="102394" cy="60007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684" name="直接连接符 58"/>
          <p:cNvCxnSpPr>
            <a:cxnSpLocks noChangeShapeType="1"/>
          </p:cNvCxnSpPr>
          <p:nvPr/>
        </p:nvCxnSpPr>
        <p:spPr bwMode="auto">
          <a:xfrm>
            <a:off x="3899297" y="4002882"/>
            <a:ext cx="657225" cy="1140619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685" name="直接连接符 61"/>
          <p:cNvCxnSpPr>
            <a:cxnSpLocks noChangeShapeType="1"/>
          </p:cNvCxnSpPr>
          <p:nvPr/>
        </p:nvCxnSpPr>
        <p:spPr bwMode="auto">
          <a:xfrm flipH="1">
            <a:off x="6236494" y="4792266"/>
            <a:ext cx="121444" cy="351234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686" name="直接连接符 65"/>
          <p:cNvCxnSpPr>
            <a:cxnSpLocks noChangeShapeType="1"/>
          </p:cNvCxnSpPr>
          <p:nvPr/>
        </p:nvCxnSpPr>
        <p:spPr bwMode="auto">
          <a:xfrm flipH="1">
            <a:off x="2605088" y="3402806"/>
            <a:ext cx="685800" cy="125730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687" name="直接连接符 68"/>
          <p:cNvCxnSpPr>
            <a:cxnSpLocks noChangeShapeType="1"/>
          </p:cNvCxnSpPr>
          <p:nvPr/>
        </p:nvCxnSpPr>
        <p:spPr bwMode="auto">
          <a:xfrm flipH="1" flipV="1">
            <a:off x="2602707" y="4660107"/>
            <a:ext cx="522685" cy="488156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688" name="直接连接符 71"/>
          <p:cNvCxnSpPr>
            <a:cxnSpLocks noChangeShapeType="1"/>
          </p:cNvCxnSpPr>
          <p:nvPr/>
        </p:nvCxnSpPr>
        <p:spPr bwMode="auto">
          <a:xfrm>
            <a:off x="3294460" y="3402806"/>
            <a:ext cx="497681" cy="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689" name="椭圆 74"/>
          <p:cNvSpPr>
            <a:spLocks noChangeArrowheads="1"/>
          </p:cNvSpPr>
          <p:nvPr/>
        </p:nvSpPr>
        <p:spPr bwMode="auto">
          <a:xfrm>
            <a:off x="3876676" y="3983832"/>
            <a:ext cx="50006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4690" name="椭圆 75"/>
          <p:cNvSpPr>
            <a:spLocks noChangeArrowheads="1"/>
          </p:cNvSpPr>
          <p:nvPr/>
        </p:nvSpPr>
        <p:spPr bwMode="auto">
          <a:xfrm>
            <a:off x="3765947" y="3377803"/>
            <a:ext cx="51197" cy="51197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4691" name="椭圆 76"/>
          <p:cNvSpPr>
            <a:spLocks noChangeArrowheads="1"/>
          </p:cNvSpPr>
          <p:nvPr/>
        </p:nvSpPr>
        <p:spPr bwMode="auto">
          <a:xfrm>
            <a:off x="2593182" y="4635104"/>
            <a:ext cx="50006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4692" name="椭圆 77"/>
          <p:cNvSpPr>
            <a:spLocks noChangeArrowheads="1"/>
          </p:cNvSpPr>
          <p:nvPr/>
        </p:nvSpPr>
        <p:spPr bwMode="auto">
          <a:xfrm>
            <a:off x="3107532" y="5118498"/>
            <a:ext cx="50006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4693" name="椭圆 78"/>
          <p:cNvSpPr>
            <a:spLocks noChangeArrowheads="1"/>
          </p:cNvSpPr>
          <p:nvPr/>
        </p:nvSpPr>
        <p:spPr bwMode="auto">
          <a:xfrm>
            <a:off x="3269457" y="3383757"/>
            <a:ext cx="50006" cy="51197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284694" name="直接连接符 82"/>
          <p:cNvCxnSpPr>
            <a:cxnSpLocks noChangeShapeType="1"/>
          </p:cNvCxnSpPr>
          <p:nvPr/>
        </p:nvCxnSpPr>
        <p:spPr bwMode="auto">
          <a:xfrm flipH="1" flipV="1">
            <a:off x="6349603" y="4792266"/>
            <a:ext cx="336947" cy="110728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695" name="直接连接符 85"/>
          <p:cNvCxnSpPr>
            <a:cxnSpLocks noChangeShapeType="1"/>
          </p:cNvCxnSpPr>
          <p:nvPr/>
        </p:nvCxnSpPr>
        <p:spPr bwMode="auto">
          <a:xfrm flipV="1">
            <a:off x="6611541" y="4902994"/>
            <a:ext cx="72628" cy="245269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696" name="直接连接符 91"/>
          <p:cNvCxnSpPr>
            <a:cxnSpLocks noChangeShapeType="1"/>
          </p:cNvCxnSpPr>
          <p:nvPr/>
        </p:nvCxnSpPr>
        <p:spPr bwMode="auto">
          <a:xfrm flipH="1" flipV="1">
            <a:off x="6357937" y="4794648"/>
            <a:ext cx="234554" cy="348853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697" name="椭圆 99"/>
          <p:cNvSpPr>
            <a:spLocks noChangeArrowheads="1"/>
          </p:cNvSpPr>
          <p:nvPr/>
        </p:nvSpPr>
        <p:spPr bwMode="auto">
          <a:xfrm>
            <a:off x="6335316" y="4789885"/>
            <a:ext cx="51197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4698" name="椭圆 100"/>
          <p:cNvSpPr>
            <a:spLocks noChangeArrowheads="1"/>
          </p:cNvSpPr>
          <p:nvPr/>
        </p:nvSpPr>
        <p:spPr bwMode="auto">
          <a:xfrm>
            <a:off x="6663929" y="4883944"/>
            <a:ext cx="50006" cy="51197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73599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5"/>
          <p:cNvSpPr txBox="1">
            <a:spLocks noChangeArrowheads="1"/>
          </p:cNvSpPr>
          <p:nvPr/>
        </p:nvSpPr>
        <p:spPr bwMode="auto">
          <a:xfrm>
            <a:off x="2177659" y="2167959"/>
            <a:ext cx="4805551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水质</a:t>
            </a:r>
            <a:endParaRPr kumimoji="0" lang="en-US" altLang="zh-CN" sz="4000" dirty="0" smtClean="0">
              <a:solidFill>
                <a:schemeClr val="bg1"/>
              </a:solidFill>
              <a:latin typeface="Hiragino Sans GB W3" charset="0"/>
              <a:ea typeface="Hiragino Sans GB W3" charset="0"/>
              <a:cs typeface="Hiragino Sans GB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3" name="组合 3"/>
          <p:cNvGrpSpPr>
            <a:grpSpLocks/>
          </p:cNvGrpSpPr>
          <p:nvPr/>
        </p:nvGrpSpPr>
        <p:grpSpPr bwMode="auto">
          <a:xfrm>
            <a:off x="0" y="245269"/>
            <a:ext cx="342900" cy="257175"/>
            <a:chOff x="0" y="0"/>
            <a:chExt cx="457201" cy="285750"/>
          </a:xfrm>
        </p:grpSpPr>
        <p:sp>
          <p:nvSpPr>
            <p:cNvPr id="289850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89851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sp>
        <p:nvSpPr>
          <p:cNvPr id="289794" name="文本框 6"/>
          <p:cNvSpPr txBox="1">
            <a:spLocks noChangeArrowheads="1"/>
          </p:cNvSpPr>
          <p:nvPr/>
        </p:nvSpPr>
        <p:spPr bwMode="auto">
          <a:xfrm>
            <a:off x="421481" y="200026"/>
            <a:ext cx="20764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水质</a:t>
            </a:r>
            <a:endParaRPr kumimoji="0" lang="zh-CN" altLang="en-US" dirty="0">
              <a:solidFill>
                <a:srgbClr val="262626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水质_1_中国水质监测站点地理分布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9" y="878330"/>
            <a:ext cx="4073769" cy="3241010"/>
          </a:xfrm>
          <a:prstGeom prst="rect">
            <a:avLst/>
          </a:prstGeom>
        </p:spPr>
      </p:pic>
      <p:pic>
        <p:nvPicPr>
          <p:cNvPr id="3" name="图片 2" descr="水质_2_中国水质监测站点流域统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18" y="1846385"/>
            <a:ext cx="3723367" cy="26997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3410" y="4261414"/>
            <a:ext cx="193386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全国共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1</a:t>
            </a:r>
            <a:r>
              <a:rPr lang="zh-CN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4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个水质监测站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2263" y="938975"/>
            <a:ext cx="2606046" cy="57913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淮</a:t>
            </a:r>
            <a:r>
              <a:rPr lang="zh-CN" altLang="en-US" sz="14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河</a:t>
            </a:r>
            <a:r>
              <a:rPr lang="en-US" altLang="zh-CN" sz="14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(27) </a:t>
            </a:r>
            <a:r>
              <a:rPr lang="zh-CN" altLang="en-US" sz="14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松花江</a:t>
            </a:r>
            <a:r>
              <a:rPr lang="en-US" altLang="zh-CN" sz="14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(27)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长江</a:t>
            </a:r>
            <a:r>
              <a:rPr lang="en-US" altLang="zh-CN" sz="14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(22</a:t>
            </a:r>
            <a:r>
              <a:rPr lang="en-US" altLang="zh-CN" sz="14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)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</a:p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监测站点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居多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4673" y="201680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Hiragino Sans GB W3"/>
                <a:ea typeface="Hiragino Sans GB W3"/>
                <a:cs typeface="Hiragino Sans GB W3"/>
              </a:rPr>
              <a:t>淮河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3307" y="201680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Hiragino Sans GB W3"/>
                <a:ea typeface="Hiragino Sans GB W3"/>
                <a:cs typeface="Hiragino Sans GB W3"/>
              </a:rPr>
              <a:t>松花江</a:t>
            </a:r>
            <a:endParaRPr lang="zh-CN" altLang="en-US" sz="1400" dirty="0">
              <a:solidFill>
                <a:schemeClr val="accent2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23117" y="241787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Hiragino Sans GB W3"/>
                <a:ea typeface="Hiragino Sans GB W3"/>
                <a:cs typeface="Hiragino Sans GB W3"/>
              </a:rPr>
              <a:t>长江</a:t>
            </a:r>
            <a:endParaRPr lang="zh-CN" altLang="en-US" sz="1400" dirty="0">
              <a:solidFill>
                <a:schemeClr val="accent2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29549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3" name="组合 3"/>
          <p:cNvGrpSpPr>
            <a:grpSpLocks/>
          </p:cNvGrpSpPr>
          <p:nvPr/>
        </p:nvGrpSpPr>
        <p:grpSpPr bwMode="auto">
          <a:xfrm>
            <a:off x="0" y="245269"/>
            <a:ext cx="342900" cy="257175"/>
            <a:chOff x="0" y="0"/>
            <a:chExt cx="457201" cy="285750"/>
          </a:xfrm>
        </p:grpSpPr>
        <p:sp>
          <p:nvSpPr>
            <p:cNvPr id="289850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89851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sp>
        <p:nvSpPr>
          <p:cNvPr id="289794" name="文本框 6"/>
          <p:cNvSpPr txBox="1">
            <a:spLocks noChangeArrowheads="1"/>
          </p:cNvSpPr>
          <p:nvPr/>
        </p:nvSpPr>
        <p:spPr bwMode="auto">
          <a:xfrm>
            <a:off x="421481" y="200026"/>
            <a:ext cx="20764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水质</a:t>
            </a:r>
            <a:endParaRPr kumimoji="0" lang="zh-CN" altLang="en-US" dirty="0">
              <a:solidFill>
                <a:srgbClr val="262626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563" y="913856"/>
            <a:ext cx="288284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水质数据中，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PH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值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最全、数据质量最好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 descr="水质_3_中国水质历史PH值数据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" y="1481257"/>
            <a:ext cx="3634154" cy="2626702"/>
          </a:xfrm>
          <a:prstGeom prst="rect">
            <a:avLst/>
          </a:prstGeom>
        </p:spPr>
      </p:pic>
      <p:pic>
        <p:nvPicPr>
          <p:cNvPr id="7" name="图片 6" descr="水质_5_中国水质历史PH值二维密度图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91" y="1814986"/>
            <a:ext cx="3799858" cy="277934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97563" y="4309640"/>
            <a:ext cx="357533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PH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值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主要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分布于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6.5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～</a:t>
            </a:r>
            <a:r>
              <a:rPr lang="zh-CN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9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.5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，集中分布于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7.5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～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8.0</a:t>
            </a:r>
          </a:p>
        </p:txBody>
      </p:sp>
      <p:sp>
        <p:nvSpPr>
          <p:cNvPr id="16" name="矩形 15"/>
          <p:cNvSpPr/>
          <p:nvPr/>
        </p:nvSpPr>
        <p:spPr>
          <a:xfrm>
            <a:off x="658327" y="2767023"/>
            <a:ext cx="3281265" cy="183503"/>
          </a:xfrm>
          <a:prstGeom prst="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379188" y="2197878"/>
            <a:ext cx="0" cy="1130040"/>
          </a:xfrm>
          <a:prstGeom prst="line">
            <a:avLst/>
          </a:prstGeom>
          <a:ln w="9525" cmpd="sng">
            <a:solidFill>
              <a:srgbClr val="C0504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285749" y="2197878"/>
            <a:ext cx="372578" cy="0"/>
          </a:xfrm>
          <a:prstGeom prst="line">
            <a:avLst/>
          </a:prstGeom>
          <a:ln w="9525" cmpd="sng">
            <a:solidFill>
              <a:srgbClr val="C0504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285749" y="3327918"/>
            <a:ext cx="372578" cy="0"/>
          </a:xfrm>
          <a:prstGeom prst="line">
            <a:avLst/>
          </a:prstGeom>
          <a:ln w="9525" cmpd="sng">
            <a:solidFill>
              <a:srgbClr val="C0504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396523" y="1202737"/>
            <a:ext cx="398647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AQI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－时间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二维密度图，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AQI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密度趋势可用于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异常检测</a:t>
            </a:r>
            <a:endParaRPr lang="en-US" altLang="zh-CN" sz="1200" dirty="0" smtClean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70150" y="1991133"/>
            <a:ext cx="230006" cy="2378656"/>
          </a:xfrm>
          <a:prstGeom prst="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02582" y="1991133"/>
            <a:ext cx="230006" cy="2378656"/>
          </a:xfrm>
          <a:prstGeom prst="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607605" y="1991133"/>
            <a:ext cx="230006" cy="2378656"/>
          </a:xfrm>
          <a:prstGeom prst="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6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3" name="组合 3"/>
          <p:cNvGrpSpPr>
            <a:grpSpLocks/>
          </p:cNvGrpSpPr>
          <p:nvPr/>
        </p:nvGrpSpPr>
        <p:grpSpPr bwMode="auto">
          <a:xfrm>
            <a:off x="0" y="245269"/>
            <a:ext cx="342900" cy="257175"/>
            <a:chOff x="0" y="0"/>
            <a:chExt cx="457201" cy="285750"/>
          </a:xfrm>
        </p:grpSpPr>
        <p:sp>
          <p:nvSpPr>
            <p:cNvPr id="289850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89851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sp>
        <p:nvSpPr>
          <p:cNvPr id="289794" name="文本框 6"/>
          <p:cNvSpPr txBox="1">
            <a:spLocks noChangeArrowheads="1"/>
          </p:cNvSpPr>
          <p:nvPr/>
        </p:nvSpPr>
        <p:spPr bwMode="auto">
          <a:xfrm>
            <a:off x="421481" y="200026"/>
            <a:ext cx="20764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水质</a:t>
            </a:r>
            <a:endParaRPr kumimoji="0" lang="zh-CN" altLang="en-US" dirty="0">
              <a:solidFill>
                <a:srgbClr val="262626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32085" y="4317738"/>
            <a:ext cx="615630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水质监测站点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PH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值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箱线图，站点之间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差异显著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、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特征多样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，可能与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所属流域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存在关联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水质_6_中国水质历史PH值站点箱线图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3" y="897859"/>
            <a:ext cx="5929922" cy="32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4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5"/>
          <p:cNvSpPr txBox="1">
            <a:spLocks noChangeArrowheads="1"/>
          </p:cNvSpPr>
          <p:nvPr/>
        </p:nvSpPr>
        <p:spPr bwMode="auto">
          <a:xfrm>
            <a:off x="2177659" y="2167959"/>
            <a:ext cx="4805551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溯源</a:t>
            </a:r>
            <a:r>
              <a:rPr kumimoji="0" lang="en-US" altLang="zh-CN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 </a:t>
            </a:r>
            <a:r>
              <a:rPr kumimoji="0" lang="zh-CN" altLang="en-US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和</a:t>
            </a:r>
            <a:r>
              <a:rPr kumimoji="0" lang="en-US" altLang="zh-CN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 </a:t>
            </a:r>
            <a:r>
              <a:rPr kumimoji="0" lang="zh-CN" altLang="en-US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缓解</a:t>
            </a:r>
            <a:endParaRPr kumimoji="0" lang="en-US" altLang="zh-CN" sz="4000" dirty="0" smtClean="0">
              <a:solidFill>
                <a:schemeClr val="bg1"/>
              </a:solidFill>
              <a:latin typeface="Hiragino Sans GB W3" charset="0"/>
              <a:ea typeface="Hiragino Sans GB W3" charset="0"/>
              <a:cs typeface="Hiragino Sans GB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8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3" name="组合 3"/>
          <p:cNvGrpSpPr>
            <a:grpSpLocks/>
          </p:cNvGrpSpPr>
          <p:nvPr/>
        </p:nvGrpSpPr>
        <p:grpSpPr bwMode="auto">
          <a:xfrm>
            <a:off x="0" y="245269"/>
            <a:ext cx="342900" cy="257175"/>
            <a:chOff x="0" y="0"/>
            <a:chExt cx="457201" cy="285750"/>
          </a:xfrm>
        </p:grpSpPr>
        <p:sp>
          <p:nvSpPr>
            <p:cNvPr id="289850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89851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sp>
        <p:nvSpPr>
          <p:cNvPr id="289794" name="文本框 6"/>
          <p:cNvSpPr txBox="1">
            <a:spLocks noChangeArrowheads="1"/>
          </p:cNvSpPr>
          <p:nvPr/>
        </p:nvSpPr>
        <p:spPr bwMode="auto">
          <a:xfrm>
            <a:off x="421481" y="200026"/>
            <a:ext cx="20764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污染</a:t>
            </a:r>
            <a:endParaRPr kumimoji="0" lang="zh-CN" altLang="en-US" dirty="0">
              <a:solidFill>
                <a:srgbClr val="262626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污染_1_山东污染企业地理分布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0" y="889515"/>
            <a:ext cx="4147313" cy="2632292"/>
          </a:xfrm>
          <a:prstGeom prst="rect">
            <a:avLst/>
          </a:prstGeom>
        </p:spPr>
      </p:pic>
      <p:pic>
        <p:nvPicPr>
          <p:cNvPr id="3" name="图片 2" descr="污染_2_山东污染企业城市统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399" y="2080847"/>
            <a:ext cx="3545190" cy="25155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3412" y="3881776"/>
            <a:ext cx="3558203" cy="529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1193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污染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企业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中，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1110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位于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山东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省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范围内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污染企业的经纬度信息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可能存在一定误差</a:t>
            </a:r>
            <a:endParaRPr lang="zh-CN" altLang="en-US" sz="1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96671" y="1007358"/>
            <a:ext cx="2241639" cy="57913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潍坊市</a:t>
            </a:r>
            <a:r>
              <a:rPr lang="en-US" altLang="zh-CN" sz="14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(128) </a:t>
            </a:r>
            <a:r>
              <a:rPr lang="zh-CN" altLang="en-US" sz="14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淄博市</a:t>
            </a:r>
            <a:r>
              <a:rPr lang="en-US" altLang="zh-CN" sz="14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(102)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</a:p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污染企业居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多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23290" y="2245939"/>
            <a:ext cx="749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2"/>
                </a:solidFill>
                <a:latin typeface="Hiragino Sans GB W3"/>
                <a:ea typeface="Hiragino Sans GB W3"/>
                <a:cs typeface="Hiragino Sans GB W3"/>
              </a:rPr>
              <a:t>潍坊市</a:t>
            </a:r>
            <a:endParaRPr lang="zh-CN" altLang="en-US" sz="1400" dirty="0">
              <a:solidFill>
                <a:schemeClr val="accent2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8258" y="239833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2"/>
                </a:solidFill>
                <a:latin typeface="Hiragino Sans GB W3"/>
                <a:ea typeface="Hiragino Sans GB W3"/>
                <a:cs typeface="Hiragino Sans GB W3"/>
              </a:rPr>
              <a:t>淄博市</a:t>
            </a:r>
            <a:endParaRPr lang="zh-CN" altLang="en-US" sz="1400" dirty="0">
              <a:solidFill>
                <a:schemeClr val="accent2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29549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3" name="组合 3"/>
          <p:cNvGrpSpPr>
            <a:grpSpLocks/>
          </p:cNvGrpSpPr>
          <p:nvPr/>
        </p:nvGrpSpPr>
        <p:grpSpPr bwMode="auto">
          <a:xfrm>
            <a:off x="0" y="245269"/>
            <a:ext cx="342900" cy="257175"/>
            <a:chOff x="0" y="0"/>
            <a:chExt cx="457201" cy="285750"/>
          </a:xfrm>
        </p:grpSpPr>
        <p:sp>
          <p:nvSpPr>
            <p:cNvPr id="289850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89851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sp>
        <p:nvSpPr>
          <p:cNvPr id="289794" name="文本框 6"/>
          <p:cNvSpPr txBox="1">
            <a:spLocks noChangeArrowheads="1"/>
          </p:cNvSpPr>
          <p:nvPr/>
        </p:nvSpPr>
        <p:spPr bwMode="auto">
          <a:xfrm>
            <a:off x="421481" y="200026"/>
            <a:ext cx="20764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溯源</a:t>
            </a:r>
            <a:r>
              <a:rPr kumimoji="0" lang="en-US" altLang="zh-CN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缓解</a:t>
            </a:r>
            <a:endParaRPr kumimoji="0" lang="zh-CN" altLang="en-US" dirty="0">
              <a:solidFill>
                <a:srgbClr val="262626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58386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5"/>
          <p:cNvSpPr txBox="1">
            <a:spLocks noChangeArrowheads="1"/>
          </p:cNvSpPr>
          <p:nvPr/>
        </p:nvSpPr>
        <p:spPr bwMode="auto">
          <a:xfrm>
            <a:off x="2177659" y="2167959"/>
            <a:ext cx="4805551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丰富的在线可视化</a:t>
            </a:r>
            <a:endParaRPr kumimoji="0" lang="en-US" altLang="zh-CN" sz="4000" dirty="0" smtClean="0">
              <a:solidFill>
                <a:schemeClr val="bg1"/>
              </a:solidFill>
              <a:latin typeface="Hiragino Sans GB W3" charset="0"/>
              <a:ea typeface="Hiragino Sans GB W3" charset="0"/>
              <a:cs typeface="Hiragino Sans GB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8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5"/>
          <p:cNvSpPr txBox="1">
            <a:spLocks noChangeArrowheads="1"/>
          </p:cNvSpPr>
          <p:nvPr/>
        </p:nvSpPr>
        <p:spPr bwMode="auto">
          <a:xfrm>
            <a:off x="2177659" y="2167959"/>
            <a:ext cx="4805551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共创环保</a:t>
            </a:r>
            <a:r>
              <a:rPr kumimoji="0" lang="en-US" altLang="zh-CN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 </a:t>
            </a:r>
            <a:r>
              <a:rPr kumimoji="0" lang="zh-CN" altLang="en-US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气象徽章</a:t>
            </a:r>
            <a:endParaRPr kumimoji="0" lang="en-US" altLang="zh-CN" sz="4000" dirty="0" smtClean="0">
              <a:solidFill>
                <a:schemeClr val="bg1"/>
              </a:solidFill>
              <a:latin typeface="Hiragino Sans GB W3" charset="0"/>
              <a:ea typeface="Hiragino Sans GB W3" charset="0"/>
              <a:cs typeface="Hiragino Sans GB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9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3" name="组合 3"/>
          <p:cNvGrpSpPr>
            <a:grpSpLocks/>
          </p:cNvGrpSpPr>
          <p:nvPr/>
        </p:nvGrpSpPr>
        <p:grpSpPr bwMode="auto">
          <a:xfrm>
            <a:off x="0" y="245269"/>
            <a:ext cx="342900" cy="257175"/>
            <a:chOff x="0" y="0"/>
            <a:chExt cx="457201" cy="285750"/>
          </a:xfrm>
        </p:grpSpPr>
        <p:sp>
          <p:nvSpPr>
            <p:cNvPr id="289850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89851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sp>
        <p:nvSpPr>
          <p:cNvPr id="289794" name="文本框 6"/>
          <p:cNvSpPr txBox="1">
            <a:spLocks noChangeArrowheads="1"/>
          </p:cNvSpPr>
          <p:nvPr/>
        </p:nvSpPr>
        <p:spPr bwMode="auto">
          <a:xfrm>
            <a:off x="421481" y="200026"/>
            <a:ext cx="20764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气象徽章</a:t>
            </a:r>
            <a:endParaRPr kumimoji="0" lang="zh-CN" altLang="en-US" dirty="0">
              <a:solidFill>
                <a:srgbClr val="262626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29549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5"/>
          <p:cNvSpPr txBox="1">
            <a:spLocks noChangeArrowheads="1"/>
          </p:cNvSpPr>
          <p:nvPr/>
        </p:nvSpPr>
        <p:spPr bwMode="auto">
          <a:xfrm>
            <a:off x="2177659" y="2167959"/>
            <a:ext cx="4805551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环境问题有多严重</a:t>
            </a:r>
            <a:endParaRPr kumimoji="0" lang="zh-CN" altLang="en-US" sz="4000" dirty="0">
              <a:solidFill>
                <a:schemeClr val="bg1"/>
              </a:solidFill>
              <a:latin typeface="Hiragino Sans GB W3" charset="0"/>
              <a:ea typeface="Hiragino Sans GB W3" charset="0"/>
              <a:cs typeface="Hiragino Sans GB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5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任意多边形 34"/>
          <p:cNvSpPr>
            <a:spLocks/>
          </p:cNvSpPr>
          <p:nvPr/>
        </p:nvSpPr>
        <p:spPr bwMode="auto">
          <a:xfrm>
            <a:off x="1893094" y="2759869"/>
            <a:ext cx="5366147" cy="2447925"/>
          </a:xfrm>
          <a:custGeom>
            <a:avLst/>
            <a:gdLst>
              <a:gd name="T0" fmla="*/ 3576325 w 7155602"/>
              <a:gd name="T1" fmla="*/ 0 h 3263874"/>
              <a:gd name="T2" fmla="*/ 7150783 w 7155602"/>
              <a:gd name="T3" fmla="*/ 3227084 h 3263874"/>
              <a:gd name="T4" fmla="*/ 7152646 w 7155602"/>
              <a:gd name="T5" fmla="*/ 3263978 h 3263874"/>
              <a:gd name="T6" fmla="*/ 0 w 7155602"/>
              <a:gd name="T7" fmla="*/ 3263978 h 3263874"/>
              <a:gd name="T8" fmla="*/ 1863 w 7155602"/>
              <a:gd name="T9" fmla="*/ 3227084 h 3263874"/>
              <a:gd name="T10" fmla="*/ 3576325 w 7155602"/>
              <a:gd name="T11" fmla="*/ 0 h 32638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55602" h="3263874">
                <a:moveTo>
                  <a:pt x="3577801" y="0"/>
                </a:moveTo>
                <a:cubicBezTo>
                  <a:pt x="5438912" y="0"/>
                  <a:pt x="6969665" y="1414434"/>
                  <a:pt x="7153739" y="3226980"/>
                </a:cubicBezTo>
                <a:lnTo>
                  <a:pt x="7155602" y="3263874"/>
                </a:lnTo>
                <a:lnTo>
                  <a:pt x="0" y="3263874"/>
                </a:lnTo>
                <a:lnTo>
                  <a:pt x="1863" y="3226980"/>
                </a:lnTo>
                <a:cubicBezTo>
                  <a:pt x="185937" y="1414434"/>
                  <a:pt x="1716690" y="0"/>
                  <a:pt x="3577801" y="0"/>
                </a:cubicBezTo>
                <a:close/>
              </a:path>
            </a:pathLst>
          </a:custGeom>
          <a:noFill/>
          <a:ln w="12700" cap="flat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/>
          <a:p>
            <a:endParaRPr lang="zh-CN" altLang="en-US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10274" name="图片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56" y="3040857"/>
            <a:ext cx="4900613" cy="210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0275" name="组合 21"/>
          <p:cNvGrpSpPr>
            <a:grpSpLocks/>
          </p:cNvGrpSpPr>
          <p:nvPr/>
        </p:nvGrpSpPr>
        <p:grpSpPr bwMode="auto">
          <a:xfrm>
            <a:off x="6407944" y="3405187"/>
            <a:ext cx="425054" cy="453629"/>
            <a:chOff x="0" y="0"/>
            <a:chExt cx="1579866" cy="1685211"/>
          </a:xfrm>
        </p:grpSpPr>
        <p:grpSp>
          <p:nvGrpSpPr>
            <p:cNvPr id="310315" name="组合 16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310320" name="等腰三角形 13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21" name="等腰三角形 14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22" name="等腰三角形 15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  <p:grpSp>
          <p:nvGrpSpPr>
            <p:cNvPr id="310316" name="组合 17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310317" name="等腰三角形 18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18" name="等腰三角形 19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19" name="等腰三角形 20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</p:grpSp>
      <p:grpSp>
        <p:nvGrpSpPr>
          <p:cNvPr id="310276" name="组合 22"/>
          <p:cNvGrpSpPr>
            <a:grpSpLocks/>
          </p:cNvGrpSpPr>
          <p:nvPr/>
        </p:nvGrpSpPr>
        <p:grpSpPr bwMode="auto">
          <a:xfrm>
            <a:off x="2008585" y="4336257"/>
            <a:ext cx="151209" cy="160735"/>
            <a:chOff x="0" y="0"/>
            <a:chExt cx="1579866" cy="1685211"/>
          </a:xfrm>
        </p:grpSpPr>
        <p:grpSp>
          <p:nvGrpSpPr>
            <p:cNvPr id="310307" name="组合 23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310312" name="等腰三角形 28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13" name="等腰三角形 29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14" name="等腰三角形 30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  <p:grpSp>
          <p:nvGrpSpPr>
            <p:cNvPr id="310308" name="组合 24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310309" name="等腰三角形 25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10" name="等腰三角形 26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11" name="等腰三角形 27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</p:grpSp>
      <p:sp>
        <p:nvSpPr>
          <p:cNvPr id="310277" name="文本框 35"/>
          <p:cNvSpPr txBox="1">
            <a:spLocks noChangeArrowheads="1"/>
          </p:cNvSpPr>
          <p:nvPr/>
        </p:nvSpPr>
        <p:spPr bwMode="auto">
          <a:xfrm>
            <a:off x="2482250" y="1225647"/>
            <a:ext cx="4163616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4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公益云图</a:t>
            </a:r>
          </a:p>
        </p:txBody>
      </p:sp>
      <p:sp>
        <p:nvSpPr>
          <p:cNvPr id="310278" name="矩形 36"/>
          <p:cNvSpPr>
            <a:spLocks noChangeArrowheads="1"/>
          </p:cNvSpPr>
          <p:nvPr/>
        </p:nvSpPr>
        <p:spPr bwMode="auto">
          <a:xfrm>
            <a:off x="2506063" y="2093916"/>
            <a:ext cx="413980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rgbClr val="404040"/>
                </a:solidFill>
                <a:latin typeface="Hiragino Sans GB W3"/>
                <a:ea typeface="Hiragino Sans GB W3"/>
                <a:cs typeface="Hiragino Sans GB W3"/>
              </a:rPr>
              <a:t>You for All      All for You</a:t>
            </a:r>
            <a:endParaRPr lang="zh-CN" altLang="en-US" dirty="0">
              <a:solidFill>
                <a:srgbClr val="40404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grpSp>
        <p:nvGrpSpPr>
          <p:cNvPr id="310279" name="组合 38"/>
          <p:cNvGrpSpPr>
            <a:grpSpLocks/>
          </p:cNvGrpSpPr>
          <p:nvPr/>
        </p:nvGrpSpPr>
        <p:grpSpPr bwMode="auto">
          <a:xfrm>
            <a:off x="6752035" y="3062288"/>
            <a:ext cx="151209" cy="161925"/>
            <a:chOff x="0" y="0"/>
            <a:chExt cx="1579866" cy="1685211"/>
          </a:xfrm>
        </p:grpSpPr>
        <p:grpSp>
          <p:nvGrpSpPr>
            <p:cNvPr id="310299" name="组合 39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310304" name="等腰三角形 44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05" name="等腰三角形 45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06" name="等腰三角形 46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  <p:grpSp>
          <p:nvGrpSpPr>
            <p:cNvPr id="310300" name="组合 40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310301" name="等腰三角形 41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02" name="等腰三角形 42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  <p:sp>
            <p:nvSpPr>
              <p:cNvPr id="310303" name="等腰三角形 43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Hiragino Sans GB W3"/>
                  <a:ea typeface="Hiragino Sans GB W3"/>
                  <a:cs typeface="Hiragino Sans GB W3"/>
                </a:endParaRPr>
              </a:p>
            </p:txBody>
          </p:sp>
        </p:grpSp>
      </p:grpSp>
      <p:cxnSp>
        <p:nvCxnSpPr>
          <p:cNvPr id="310280" name="直接连接符 48"/>
          <p:cNvCxnSpPr>
            <a:cxnSpLocks noChangeShapeType="1"/>
          </p:cNvCxnSpPr>
          <p:nvPr/>
        </p:nvCxnSpPr>
        <p:spPr bwMode="auto">
          <a:xfrm>
            <a:off x="3293269" y="3398044"/>
            <a:ext cx="604838" cy="604838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81" name="直接连接符 49"/>
          <p:cNvCxnSpPr>
            <a:cxnSpLocks noChangeShapeType="1"/>
          </p:cNvCxnSpPr>
          <p:nvPr/>
        </p:nvCxnSpPr>
        <p:spPr bwMode="auto">
          <a:xfrm flipV="1">
            <a:off x="2595563" y="4002881"/>
            <a:ext cx="1302544" cy="65722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82" name="直接连接符 52"/>
          <p:cNvCxnSpPr>
            <a:cxnSpLocks noChangeShapeType="1"/>
          </p:cNvCxnSpPr>
          <p:nvPr/>
        </p:nvCxnSpPr>
        <p:spPr bwMode="auto">
          <a:xfrm flipV="1">
            <a:off x="3127772" y="4002882"/>
            <a:ext cx="770334" cy="1140619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83" name="直接连接符 55"/>
          <p:cNvCxnSpPr>
            <a:cxnSpLocks noChangeShapeType="1"/>
          </p:cNvCxnSpPr>
          <p:nvPr/>
        </p:nvCxnSpPr>
        <p:spPr bwMode="auto">
          <a:xfrm>
            <a:off x="3794523" y="3402806"/>
            <a:ext cx="102394" cy="60007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84" name="直接连接符 58"/>
          <p:cNvCxnSpPr>
            <a:cxnSpLocks noChangeShapeType="1"/>
          </p:cNvCxnSpPr>
          <p:nvPr/>
        </p:nvCxnSpPr>
        <p:spPr bwMode="auto">
          <a:xfrm>
            <a:off x="3899297" y="4002882"/>
            <a:ext cx="657225" cy="1140619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85" name="直接连接符 61"/>
          <p:cNvCxnSpPr>
            <a:cxnSpLocks noChangeShapeType="1"/>
          </p:cNvCxnSpPr>
          <p:nvPr/>
        </p:nvCxnSpPr>
        <p:spPr bwMode="auto">
          <a:xfrm flipH="1">
            <a:off x="6236494" y="4792266"/>
            <a:ext cx="121444" cy="351234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86" name="直接连接符 65"/>
          <p:cNvCxnSpPr>
            <a:cxnSpLocks noChangeShapeType="1"/>
          </p:cNvCxnSpPr>
          <p:nvPr/>
        </p:nvCxnSpPr>
        <p:spPr bwMode="auto">
          <a:xfrm flipH="1">
            <a:off x="2605088" y="3402806"/>
            <a:ext cx="685800" cy="125730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87" name="直接连接符 68"/>
          <p:cNvCxnSpPr>
            <a:cxnSpLocks noChangeShapeType="1"/>
          </p:cNvCxnSpPr>
          <p:nvPr/>
        </p:nvCxnSpPr>
        <p:spPr bwMode="auto">
          <a:xfrm flipH="1" flipV="1">
            <a:off x="2602707" y="4660107"/>
            <a:ext cx="522685" cy="488156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88" name="直接连接符 71"/>
          <p:cNvCxnSpPr>
            <a:cxnSpLocks noChangeShapeType="1"/>
          </p:cNvCxnSpPr>
          <p:nvPr/>
        </p:nvCxnSpPr>
        <p:spPr bwMode="auto">
          <a:xfrm>
            <a:off x="3294460" y="3402806"/>
            <a:ext cx="497681" cy="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289" name="椭圆 74"/>
          <p:cNvSpPr>
            <a:spLocks noChangeArrowheads="1"/>
          </p:cNvSpPr>
          <p:nvPr/>
        </p:nvSpPr>
        <p:spPr bwMode="auto">
          <a:xfrm>
            <a:off x="3876676" y="3983832"/>
            <a:ext cx="50006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10290" name="椭圆 75"/>
          <p:cNvSpPr>
            <a:spLocks noChangeArrowheads="1"/>
          </p:cNvSpPr>
          <p:nvPr/>
        </p:nvSpPr>
        <p:spPr bwMode="auto">
          <a:xfrm>
            <a:off x="3765947" y="3377803"/>
            <a:ext cx="51197" cy="51197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10291" name="椭圆 76"/>
          <p:cNvSpPr>
            <a:spLocks noChangeArrowheads="1"/>
          </p:cNvSpPr>
          <p:nvPr/>
        </p:nvSpPr>
        <p:spPr bwMode="auto">
          <a:xfrm>
            <a:off x="2593182" y="4635104"/>
            <a:ext cx="50006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10292" name="椭圆 77"/>
          <p:cNvSpPr>
            <a:spLocks noChangeArrowheads="1"/>
          </p:cNvSpPr>
          <p:nvPr/>
        </p:nvSpPr>
        <p:spPr bwMode="auto">
          <a:xfrm>
            <a:off x="3107532" y="5118498"/>
            <a:ext cx="50006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10293" name="椭圆 78"/>
          <p:cNvSpPr>
            <a:spLocks noChangeArrowheads="1"/>
          </p:cNvSpPr>
          <p:nvPr/>
        </p:nvSpPr>
        <p:spPr bwMode="auto">
          <a:xfrm>
            <a:off x="3269457" y="3383757"/>
            <a:ext cx="50006" cy="51197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310294" name="直接连接符 82"/>
          <p:cNvCxnSpPr>
            <a:cxnSpLocks noChangeShapeType="1"/>
          </p:cNvCxnSpPr>
          <p:nvPr/>
        </p:nvCxnSpPr>
        <p:spPr bwMode="auto">
          <a:xfrm flipH="1" flipV="1">
            <a:off x="6349603" y="4792266"/>
            <a:ext cx="336947" cy="110728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95" name="直接连接符 85"/>
          <p:cNvCxnSpPr>
            <a:cxnSpLocks noChangeShapeType="1"/>
          </p:cNvCxnSpPr>
          <p:nvPr/>
        </p:nvCxnSpPr>
        <p:spPr bwMode="auto">
          <a:xfrm flipV="1">
            <a:off x="6611541" y="4902994"/>
            <a:ext cx="72628" cy="245269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96" name="直接连接符 91"/>
          <p:cNvCxnSpPr>
            <a:cxnSpLocks noChangeShapeType="1"/>
          </p:cNvCxnSpPr>
          <p:nvPr/>
        </p:nvCxnSpPr>
        <p:spPr bwMode="auto">
          <a:xfrm flipH="1" flipV="1">
            <a:off x="6357937" y="4794648"/>
            <a:ext cx="234554" cy="348853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297" name="椭圆 99"/>
          <p:cNvSpPr>
            <a:spLocks noChangeArrowheads="1"/>
          </p:cNvSpPr>
          <p:nvPr/>
        </p:nvSpPr>
        <p:spPr bwMode="auto">
          <a:xfrm>
            <a:off x="6335316" y="4789885"/>
            <a:ext cx="51197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10298" name="椭圆 100"/>
          <p:cNvSpPr>
            <a:spLocks noChangeArrowheads="1"/>
          </p:cNvSpPr>
          <p:nvPr/>
        </p:nvSpPr>
        <p:spPr bwMode="auto">
          <a:xfrm>
            <a:off x="6663929" y="4883944"/>
            <a:ext cx="50006" cy="51197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95091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3" name="组合 3"/>
          <p:cNvGrpSpPr>
            <a:grpSpLocks/>
          </p:cNvGrpSpPr>
          <p:nvPr/>
        </p:nvGrpSpPr>
        <p:grpSpPr bwMode="auto">
          <a:xfrm>
            <a:off x="0" y="245269"/>
            <a:ext cx="342900" cy="257175"/>
            <a:chOff x="0" y="0"/>
            <a:chExt cx="457201" cy="285750"/>
          </a:xfrm>
        </p:grpSpPr>
        <p:sp>
          <p:nvSpPr>
            <p:cNvPr id="289850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89851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sp>
        <p:nvSpPr>
          <p:cNvPr id="289794" name="文本框 6"/>
          <p:cNvSpPr txBox="1">
            <a:spLocks noChangeArrowheads="1"/>
          </p:cNvSpPr>
          <p:nvPr/>
        </p:nvSpPr>
        <p:spPr bwMode="auto">
          <a:xfrm>
            <a:off x="421481" y="200026"/>
            <a:ext cx="20764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环境问题</a:t>
            </a:r>
            <a:endParaRPr kumimoji="0" lang="zh-CN" altLang="en-US" dirty="0">
              <a:solidFill>
                <a:srgbClr val="262626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63548466576333984458421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87" y="1257553"/>
            <a:ext cx="2241176" cy="13710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78680" y="2746928"/>
            <a:ext cx="106182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雾霾肆虐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 descr="f012c86564967e37a5ae5fa19e66776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34" y="1257553"/>
            <a:ext cx="1848971" cy="1380950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6182265" y="2749170"/>
            <a:ext cx="106182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水质恶化</a:t>
            </a:r>
            <a:endParaRPr kumimoji="1" lang="en-US" altLang="zh-CN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6054" y="3104894"/>
            <a:ext cx="2005853" cy="5062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2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015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北京雾霾天达半年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重污染天数超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1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个月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17236" y="3107135"/>
            <a:ext cx="2005853" cy="5062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中国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29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城市水质报告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48%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存在不合格情况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7947" y="4040450"/>
            <a:ext cx="4899419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没有了</a:t>
            </a:r>
            <a:r>
              <a:rPr lang="en-US" altLang="zh-CN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1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空气</a:t>
            </a:r>
            <a:r>
              <a:rPr lang="en-US" altLang="zh-CN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lang="en-US" altLang="zh-CN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1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水</a:t>
            </a:r>
            <a:r>
              <a:rPr lang="zh-CN" alt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我们还剩下些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100" dirty="0">
                <a:solidFill>
                  <a:schemeClr val="accent6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什么</a:t>
            </a:r>
          </a:p>
        </p:txBody>
      </p:sp>
    </p:spTree>
    <p:extLst>
      <p:ext uri="{BB962C8B-B14F-4D97-AF65-F5344CB8AC3E}">
        <p14:creationId xmlns:p14="http://schemas.microsoft.com/office/powerpoint/2010/main" val="46400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115950" y="2127737"/>
            <a:ext cx="572624" cy="572624"/>
          </a:xfrm>
          <a:prstGeom prst="ellipse">
            <a:avLst/>
          </a:prstGeom>
          <a:solidFill>
            <a:srgbClr val="4093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3" tIns="45717" rIns="91433" bIns="45717" anchor="ctr"/>
          <a:lstStyle/>
          <a:p>
            <a:pPr algn="ctr" defTabSz="542925" eaLnBrk="1" hangingPunct="1"/>
            <a:endParaRPr lang="id-ID" sz="210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868643" y="2112912"/>
            <a:ext cx="572624" cy="572624"/>
          </a:xfrm>
          <a:prstGeom prst="ellipse">
            <a:avLst/>
          </a:prstGeom>
          <a:solidFill>
            <a:srgbClr val="4093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3" tIns="45717" rIns="91433" bIns="45717" anchor="ctr"/>
          <a:lstStyle/>
          <a:p>
            <a:pPr algn="ctr" defTabSz="542925" eaLnBrk="1" hangingPunct="1"/>
            <a:endParaRPr lang="id-ID" sz="210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grpSp>
        <p:nvGrpSpPr>
          <p:cNvPr id="289793" name="组合 3"/>
          <p:cNvGrpSpPr>
            <a:grpSpLocks/>
          </p:cNvGrpSpPr>
          <p:nvPr/>
        </p:nvGrpSpPr>
        <p:grpSpPr bwMode="auto">
          <a:xfrm>
            <a:off x="0" y="245269"/>
            <a:ext cx="342900" cy="257175"/>
            <a:chOff x="0" y="0"/>
            <a:chExt cx="457201" cy="285750"/>
          </a:xfrm>
        </p:grpSpPr>
        <p:sp>
          <p:nvSpPr>
            <p:cNvPr id="289850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89851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sp>
        <p:nvSpPr>
          <p:cNvPr id="289794" name="文本框 6"/>
          <p:cNvSpPr txBox="1">
            <a:spLocks noChangeArrowheads="1"/>
          </p:cNvSpPr>
          <p:nvPr/>
        </p:nvSpPr>
        <p:spPr bwMode="auto">
          <a:xfrm>
            <a:off x="421481" y="200026"/>
            <a:ext cx="20764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环境问题</a:t>
            </a:r>
            <a:endParaRPr kumimoji="0" lang="zh-CN" altLang="en-US" dirty="0">
              <a:solidFill>
                <a:srgbClr val="262626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1917" y="1128837"/>
            <a:ext cx="2920953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我们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1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应当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也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1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必须</a:t>
            </a: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做到</a:t>
            </a:r>
            <a:endParaRPr lang="zh-CN" altLang="en-US" sz="2100" dirty="0">
              <a:solidFill>
                <a:schemeClr val="accent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66183" y="2191445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理解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10376" y="2170978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溯源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31895" y="2191445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缓解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6590162" y="2124548"/>
            <a:ext cx="572624" cy="572624"/>
          </a:xfrm>
          <a:prstGeom prst="ellipse">
            <a:avLst/>
          </a:prstGeom>
          <a:solidFill>
            <a:srgbClr val="4093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3" tIns="45717" rIns="91433" bIns="45717" anchor="ctr"/>
          <a:lstStyle/>
          <a:p>
            <a:pPr algn="ctr" defTabSz="542925" eaLnBrk="1" hangingPunct="1"/>
            <a:endParaRPr lang="id-ID" sz="210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Freeform 28"/>
          <p:cNvSpPr>
            <a:spLocks/>
          </p:cNvSpPr>
          <p:nvPr/>
        </p:nvSpPr>
        <p:spPr bwMode="auto">
          <a:xfrm>
            <a:off x="6731708" y="2276589"/>
            <a:ext cx="317681" cy="266372"/>
          </a:xfrm>
          <a:custGeom>
            <a:avLst/>
            <a:gdLst>
              <a:gd name="T0" fmla="*/ 2147483647 w 498"/>
              <a:gd name="T1" fmla="*/ 2147483647 h 418"/>
              <a:gd name="T2" fmla="*/ 2147483647 w 498"/>
              <a:gd name="T3" fmla="*/ 2147483647 h 418"/>
              <a:gd name="T4" fmla="*/ 2147483647 w 498"/>
              <a:gd name="T5" fmla="*/ 2147483647 h 418"/>
              <a:gd name="T6" fmla="*/ 2147483647 w 498"/>
              <a:gd name="T7" fmla="*/ 2147483647 h 418"/>
              <a:gd name="T8" fmla="*/ 2147483647 w 498"/>
              <a:gd name="T9" fmla="*/ 2147483647 h 418"/>
              <a:gd name="T10" fmla="*/ 2147483647 w 498"/>
              <a:gd name="T11" fmla="*/ 2147483647 h 418"/>
              <a:gd name="T12" fmla="*/ 2147483647 w 498"/>
              <a:gd name="T13" fmla="*/ 2147483647 h 418"/>
              <a:gd name="T14" fmla="*/ 2147483647 w 498"/>
              <a:gd name="T15" fmla="*/ 2147483647 h 418"/>
              <a:gd name="T16" fmla="*/ 2147483647 w 498"/>
              <a:gd name="T17" fmla="*/ 2147483647 h 418"/>
              <a:gd name="T18" fmla="*/ 2147483647 w 498"/>
              <a:gd name="T19" fmla="*/ 2147483647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Freeform 193"/>
          <p:cNvSpPr>
            <a:spLocks noEditPoints="1"/>
          </p:cNvSpPr>
          <p:nvPr/>
        </p:nvSpPr>
        <p:spPr bwMode="auto">
          <a:xfrm>
            <a:off x="4043831" y="2267691"/>
            <a:ext cx="233699" cy="328319"/>
          </a:xfrm>
          <a:custGeom>
            <a:avLst/>
            <a:gdLst>
              <a:gd name="T0" fmla="*/ 2147483647 w 15"/>
              <a:gd name="T1" fmla="*/ 0 h 21"/>
              <a:gd name="T2" fmla="*/ 2147483647 w 15"/>
              <a:gd name="T3" fmla="*/ 0 h 21"/>
              <a:gd name="T4" fmla="*/ 0 w 15"/>
              <a:gd name="T5" fmla="*/ 2147483647 h 21"/>
              <a:gd name="T6" fmla="*/ 0 w 15"/>
              <a:gd name="T7" fmla="*/ 2147483647 h 21"/>
              <a:gd name="T8" fmla="*/ 2147483647 w 15"/>
              <a:gd name="T9" fmla="*/ 2147483647 h 21"/>
              <a:gd name="T10" fmla="*/ 2147483647 w 15"/>
              <a:gd name="T11" fmla="*/ 2147483647 h 21"/>
              <a:gd name="T12" fmla="*/ 2147483647 w 15"/>
              <a:gd name="T13" fmla="*/ 2147483647 h 21"/>
              <a:gd name="T14" fmla="*/ 2147483647 w 15"/>
              <a:gd name="T15" fmla="*/ 2147483647 h 21"/>
              <a:gd name="T16" fmla="*/ 2147483647 w 15"/>
              <a:gd name="T17" fmla="*/ 2147483647 h 21"/>
              <a:gd name="T18" fmla="*/ 2147483647 w 15"/>
              <a:gd name="T19" fmla="*/ 2147483647 h 21"/>
              <a:gd name="T20" fmla="*/ 2147483647 w 15"/>
              <a:gd name="T21" fmla="*/ 2147483647 h 21"/>
              <a:gd name="T22" fmla="*/ 2147483647 w 15"/>
              <a:gd name="T23" fmla="*/ 0 h 21"/>
              <a:gd name="T24" fmla="*/ 2147483647 w 15"/>
              <a:gd name="T25" fmla="*/ 2147483647 h 21"/>
              <a:gd name="T26" fmla="*/ 2147483647 w 15"/>
              <a:gd name="T27" fmla="*/ 2147483647 h 21"/>
              <a:gd name="T28" fmla="*/ 2147483647 w 15"/>
              <a:gd name="T29" fmla="*/ 2147483647 h 21"/>
              <a:gd name="T30" fmla="*/ 2147483647 w 15"/>
              <a:gd name="T31" fmla="*/ 2147483647 h 21"/>
              <a:gd name="T32" fmla="*/ 2147483647 w 15"/>
              <a:gd name="T33" fmla="*/ 2147483647 h 21"/>
              <a:gd name="T34" fmla="*/ 2147483647 w 15"/>
              <a:gd name="T35" fmla="*/ 2147483647 h 21"/>
              <a:gd name="T36" fmla="*/ 2147483647 w 15"/>
              <a:gd name="T37" fmla="*/ 2147483647 h 21"/>
              <a:gd name="T38" fmla="*/ 2147483647 w 15"/>
              <a:gd name="T39" fmla="*/ 2147483647 h 21"/>
              <a:gd name="T40" fmla="*/ 2147483647 w 15"/>
              <a:gd name="T41" fmla="*/ 2147483647 h 21"/>
              <a:gd name="T42" fmla="*/ 2147483647 w 15"/>
              <a:gd name="T43" fmla="*/ 2147483647 h 21"/>
              <a:gd name="T44" fmla="*/ 2147483647 w 15"/>
              <a:gd name="T45" fmla="*/ 2147483647 h 21"/>
              <a:gd name="T46" fmla="*/ 2147483647 w 15"/>
              <a:gd name="T47" fmla="*/ 2147483647 h 21"/>
              <a:gd name="T48" fmla="*/ 2147483647 w 15"/>
              <a:gd name="T49" fmla="*/ 2147483647 h 21"/>
              <a:gd name="T50" fmla="*/ 2147483647 w 15"/>
              <a:gd name="T51" fmla="*/ 2147483647 h 21"/>
              <a:gd name="T52" fmla="*/ 2147483647 w 15"/>
              <a:gd name="T53" fmla="*/ 2147483647 h 2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" h="21">
                <a:moveTo>
                  <a:pt x="14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4"/>
                  <a:pt x="1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7" y="21"/>
                  <a:pt x="7" y="21"/>
                  <a:pt x="7" y="21"/>
                </a:cubicBezTo>
                <a:cubicBezTo>
                  <a:pt x="11" y="14"/>
                  <a:pt x="11" y="14"/>
                  <a:pt x="11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5" y="13"/>
                  <a:pt x="15" y="1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4" y="0"/>
                  <a:pt x="14" y="0"/>
                </a:cubicBezTo>
                <a:close/>
                <a:moveTo>
                  <a:pt x="7" y="13"/>
                </a:moveTo>
                <a:cubicBezTo>
                  <a:pt x="7" y="13"/>
                  <a:pt x="6" y="13"/>
                  <a:pt x="6" y="12"/>
                </a:cubicBezTo>
                <a:cubicBezTo>
                  <a:pt x="6" y="12"/>
                  <a:pt x="7" y="11"/>
                  <a:pt x="7" y="11"/>
                </a:cubicBezTo>
                <a:cubicBezTo>
                  <a:pt x="8" y="11"/>
                  <a:pt x="8" y="12"/>
                  <a:pt x="8" y="12"/>
                </a:cubicBezTo>
                <a:cubicBezTo>
                  <a:pt x="8" y="13"/>
                  <a:pt x="8" y="13"/>
                  <a:pt x="7" y="13"/>
                </a:cubicBezTo>
                <a:close/>
                <a:moveTo>
                  <a:pt x="10" y="7"/>
                </a:moveTo>
                <a:cubicBezTo>
                  <a:pt x="8" y="10"/>
                  <a:pt x="8" y="10"/>
                  <a:pt x="8" y="10"/>
                </a:cubicBezTo>
                <a:cubicBezTo>
                  <a:pt x="7" y="11"/>
                  <a:pt x="6" y="10"/>
                  <a:pt x="6" y="9"/>
                </a:cubicBezTo>
                <a:cubicBezTo>
                  <a:pt x="8" y="6"/>
                  <a:pt x="8" y="6"/>
                  <a:pt x="8" y="6"/>
                </a:cubicBezTo>
                <a:cubicBezTo>
                  <a:pt x="9" y="5"/>
                  <a:pt x="8" y="4"/>
                  <a:pt x="7" y="4"/>
                </a:cubicBezTo>
                <a:cubicBezTo>
                  <a:pt x="6" y="4"/>
                  <a:pt x="5" y="4"/>
                  <a:pt x="5" y="5"/>
                </a:cubicBezTo>
                <a:cubicBezTo>
                  <a:pt x="4" y="5"/>
                  <a:pt x="4" y="4"/>
                  <a:pt x="4" y="3"/>
                </a:cubicBezTo>
                <a:cubicBezTo>
                  <a:pt x="4" y="2"/>
                  <a:pt x="6" y="2"/>
                  <a:pt x="7" y="2"/>
                </a:cubicBezTo>
                <a:cubicBezTo>
                  <a:pt x="9" y="2"/>
                  <a:pt x="11" y="3"/>
                  <a:pt x="11" y="5"/>
                </a:cubicBezTo>
                <a:cubicBezTo>
                  <a:pt x="11" y="6"/>
                  <a:pt x="10" y="7"/>
                  <a:pt x="1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Freeform 147"/>
          <p:cNvSpPr>
            <a:spLocks noEditPoints="1"/>
          </p:cNvSpPr>
          <p:nvPr/>
        </p:nvSpPr>
        <p:spPr bwMode="auto">
          <a:xfrm>
            <a:off x="1288862" y="2219246"/>
            <a:ext cx="244475" cy="384175"/>
          </a:xfrm>
          <a:custGeom>
            <a:avLst/>
            <a:gdLst>
              <a:gd name="T0" fmla="*/ 2147483647 w 67"/>
              <a:gd name="T1" fmla="*/ 2147483647 h 106"/>
              <a:gd name="T2" fmla="*/ 2147483647 w 67"/>
              <a:gd name="T3" fmla="*/ 2147483647 h 106"/>
              <a:gd name="T4" fmla="*/ 2147483647 w 67"/>
              <a:gd name="T5" fmla="*/ 2147483647 h 106"/>
              <a:gd name="T6" fmla="*/ 2147483647 w 67"/>
              <a:gd name="T7" fmla="*/ 2147483647 h 106"/>
              <a:gd name="T8" fmla="*/ 2147483647 w 67"/>
              <a:gd name="T9" fmla="*/ 2147483647 h 106"/>
              <a:gd name="T10" fmla="*/ 2147483647 w 67"/>
              <a:gd name="T11" fmla="*/ 2147483647 h 106"/>
              <a:gd name="T12" fmla="*/ 2147483647 w 67"/>
              <a:gd name="T13" fmla="*/ 2147483647 h 106"/>
              <a:gd name="T14" fmla="*/ 2147483647 w 67"/>
              <a:gd name="T15" fmla="*/ 2147483647 h 106"/>
              <a:gd name="T16" fmla="*/ 2147483647 w 67"/>
              <a:gd name="T17" fmla="*/ 2147483647 h 106"/>
              <a:gd name="T18" fmla="*/ 2147483647 w 67"/>
              <a:gd name="T19" fmla="*/ 2147483647 h 106"/>
              <a:gd name="T20" fmla="*/ 2147483647 w 67"/>
              <a:gd name="T21" fmla="*/ 2147483647 h 106"/>
              <a:gd name="T22" fmla="*/ 2147483647 w 67"/>
              <a:gd name="T23" fmla="*/ 2147483647 h 106"/>
              <a:gd name="T24" fmla="*/ 2147483647 w 67"/>
              <a:gd name="T25" fmla="*/ 2147483647 h 106"/>
              <a:gd name="T26" fmla="*/ 2147483647 w 67"/>
              <a:gd name="T27" fmla="*/ 2147483647 h 106"/>
              <a:gd name="T28" fmla="*/ 2147483647 w 67"/>
              <a:gd name="T29" fmla="*/ 2147483647 h 106"/>
              <a:gd name="T30" fmla="*/ 0 w 67"/>
              <a:gd name="T31" fmla="*/ 2147483647 h 106"/>
              <a:gd name="T32" fmla="*/ 2147483647 w 67"/>
              <a:gd name="T33" fmla="*/ 0 h 106"/>
              <a:gd name="T34" fmla="*/ 2147483647 w 67"/>
              <a:gd name="T35" fmla="*/ 2147483647 h 106"/>
              <a:gd name="T36" fmla="*/ 2147483647 w 67"/>
              <a:gd name="T37" fmla="*/ 2147483647 h 106"/>
              <a:gd name="T38" fmla="*/ 2147483647 w 67"/>
              <a:gd name="T39" fmla="*/ 2147483647 h 106"/>
              <a:gd name="T40" fmla="*/ 2147483647 w 67"/>
              <a:gd name="T41" fmla="*/ 2147483647 h 106"/>
              <a:gd name="T42" fmla="*/ 2147483647 w 67"/>
              <a:gd name="T43" fmla="*/ 2147483647 h 106"/>
              <a:gd name="T44" fmla="*/ 2147483647 w 67"/>
              <a:gd name="T45" fmla="*/ 2147483647 h 106"/>
              <a:gd name="T46" fmla="*/ 2147483647 w 67"/>
              <a:gd name="T47" fmla="*/ 2147483647 h 106"/>
              <a:gd name="T48" fmla="*/ 2147483647 w 67"/>
              <a:gd name="T49" fmla="*/ 2147483647 h 106"/>
              <a:gd name="T50" fmla="*/ 2147483647 w 67"/>
              <a:gd name="T51" fmla="*/ 2147483647 h 106"/>
              <a:gd name="T52" fmla="*/ 2147483647 w 67"/>
              <a:gd name="T53" fmla="*/ 2147483647 h 106"/>
              <a:gd name="T54" fmla="*/ 2147483647 w 67"/>
              <a:gd name="T55" fmla="*/ 2147483647 h 106"/>
              <a:gd name="T56" fmla="*/ 2147483647 w 67"/>
              <a:gd name="T57" fmla="*/ 2147483647 h 106"/>
              <a:gd name="T58" fmla="*/ 2147483647 w 67"/>
              <a:gd name="T59" fmla="*/ 2147483647 h 106"/>
              <a:gd name="T60" fmla="*/ 2147483647 w 67"/>
              <a:gd name="T61" fmla="*/ 2147483647 h 106"/>
              <a:gd name="T62" fmla="*/ 2147483647 w 67"/>
              <a:gd name="T63" fmla="*/ 2147483647 h 106"/>
              <a:gd name="T64" fmla="*/ 2147483647 w 67"/>
              <a:gd name="T65" fmla="*/ 2147483647 h 106"/>
              <a:gd name="T66" fmla="*/ 2147483647 w 67"/>
              <a:gd name="T67" fmla="*/ 2147483647 h 106"/>
              <a:gd name="T68" fmla="*/ 2147483647 w 67"/>
              <a:gd name="T69" fmla="*/ 2147483647 h 106"/>
              <a:gd name="T70" fmla="*/ 2147483647 w 67"/>
              <a:gd name="T71" fmla="*/ 2147483647 h 106"/>
              <a:gd name="T72" fmla="*/ 2147483647 w 67"/>
              <a:gd name="T73" fmla="*/ 2147483647 h 106"/>
              <a:gd name="T74" fmla="*/ 2147483647 w 67"/>
              <a:gd name="T75" fmla="*/ 2147483647 h 106"/>
              <a:gd name="T76" fmla="*/ 2147483647 w 67"/>
              <a:gd name="T77" fmla="*/ 2147483647 h 106"/>
              <a:gd name="T78" fmla="*/ 2147483647 w 67"/>
              <a:gd name="T79" fmla="*/ 2147483647 h 106"/>
              <a:gd name="T80" fmla="*/ 2147483647 w 67"/>
              <a:gd name="T81" fmla="*/ 2147483647 h 106"/>
              <a:gd name="T82" fmla="*/ 2147483647 w 67"/>
              <a:gd name="T83" fmla="*/ 2147483647 h 106"/>
              <a:gd name="T84" fmla="*/ 2147483647 w 67"/>
              <a:gd name="T85" fmla="*/ 2147483647 h 106"/>
              <a:gd name="T86" fmla="*/ 2147483647 w 67"/>
              <a:gd name="T87" fmla="*/ 2147483647 h 106"/>
              <a:gd name="T88" fmla="*/ 2147483647 w 67"/>
              <a:gd name="T89" fmla="*/ 2147483647 h 106"/>
              <a:gd name="T90" fmla="*/ 2147483647 w 67"/>
              <a:gd name="T91" fmla="*/ 2147483647 h 106"/>
              <a:gd name="T92" fmla="*/ 2147483647 w 67"/>
              <a:gd name="T93" fmla="*/ 2147483647 h 106"/>
              <a:gd name="T94" fmla="*/ 2147483647 w 67"/>
              <a:gd name="T95" fmla="*/ 2147483647 h 106"/>
              <a:gd name="T96" fmla="*/ 2147483647 w 67"/>
              <a:gd name="T97" fmla="*/ 2147483647 h 106"/>
              <a:gd name="T98" fmla="*/ 2147483647 w 67"/>
              <a:gd name="T99" fmla="*/ 2147483647 h 106"/>
              <a:gd name="T100" fmla="*/ 2147483647 w 67"/>
              <a:gd name="T101" fmla="*/ 2147483647 h 106"/>
              <a:gd name="T102" fmla="*/ 2147483647 w 67"/>
              <a:gd name="T103" fmla="*/ 2147483647 h 10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296" tIns="40148" rIns="80296" bIns="40148"/>
          <a:lstStyle/>
          <a:p>
            <a:endParaRPr lang="zh-CN" altLang="en-US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5782" y="2857341"/>
            <a:ext cx="1556836" cy="1119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站点地理分布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指标关联发现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超标事件检测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重点站点识别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32413" y="2857341"/>
            <a:ext cx="1556836" cy="1119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工业污染排放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城市快速发展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居民活动加剧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环保意识淡泊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38968" y="2857341"/>
            <a:ext cx="1569660" cy="1119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降雨改善空气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风和空气质量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普及环保观念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 algn="ctr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公众共创环保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23720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5"/>
          <p:cNvSpPr txBox="1">
            <a:spLocks noChangeArrowheads="1"/>
          </p:cNvSpPr>
          <p:nvPr/>
        </p:nvSpPr>
        <p:spPr bwMode="auto">
          <a:xfrm>
            <a:off x="2177659" y="2167959"/>
            <a:ext cx="4805551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我们的努力</a:t>
            </a:r>
            <a:endParaRPr kumimoji="0" lang="zh-CN" altLang="en-US" sz="4000" dirty="0">
              <a:solidFill>
                <a:schemeClr val="bg1"/>
              </a:solidFill>
              <a:latin typeface="Hiragino Sans GB W3" charset="0"/>
              <a:ea typeface="Hiragino Sans GB W3" charset="0"/>
              <a:cs typeface="Hiragino Sans GB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6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3" name="组合 3"/>
          <p:cNvGrpSpPr>
            <a:grpSpLocks/>
          </p:cNvGrpSpPr>
          <p:nvPr/>
        </p:nvGrpSpPr>
        <p:grpSpPr bwMode="auto">
          <a:xfrm>
            <a:off x="0" y="245269"/>
            <a:ext cx="342900" cy="257175"/>
            <a:chOff x="0" y="0"/>
            <a:chExt cx="457201" cy="285750"/>
          </a:xfrm>
        </p:grpSpPr>
        <p:sp>
          <p:nvSpPr>
            <p:cNvPr id="289850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89851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sp>
        <p:nvSpPr>
          <p:cNvPr id="289794" name="文本框 6"/>
          <p:cNvSpPr txBox="1">
            <a:spLocks noChangeArrowheads="1"/>
          </p:cNvSpPr>
          <p:nvPr/>
        </p:nvSpPr>
        <p:spPr bwMode="auto">
          <a:xfrm>
            <a:off x="421481" y="200026"/>
            <a:ext cx="20764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系统框架</a:t>
            </a:r>
            <a:endParaRPr kumimoji="0" lang="zh-CN" altLang="en-US" dirty="0">
              <a:solidFill>
                <a:srgbClr val="262626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5019" y="908539"/>
            <a:ext cx="1179323" cy="600949"/>
          </a:xfrm>
          <a:prstGeom prst="rect">
            <a:avLst/>
          </a:prstGeom>
          <a:solidFill>
            <a:srgbClr val="5090A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数据产品</a:t>
            </a:r>
            <a:endParaRPr kumimoji="1" lang="zh-CN" altLang="en-US" sz="16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5019" y="2381698"/>
            <a:ext cx="1179323" cy="600949"/>
          </a:xfrm>
          <a:prstGeom prst="rect">
            <a:avLst/>
          </a:prstGeom>
          <a:solidFill>
            <a:srgbClr val="64969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数据表达</a:t>
            </a:r>
            <a:endParaRPr kumimoji="1" lang="zh-CN" altLang="en-US" sz="16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5019" y="3331923"/>
            <a:ext cx="1179323" cy="600949"/>
          </a:xfrm>
          <a:prstGeom prst="rect">
            <a:avLst/>
          </a:prstGeom>
          <a:solidFill>
            <a:srgbClr val="7A9C7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数据感知</a:t>
            </a:r>
            <a:endParaRPr kumimoji="1" lang="zh-CN" altLang="en-US" sz="16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5019" y="4122615"/>
            <a:ext cx="1179323" cy="600949"/>
          </a:xfrm>
          <a:prstGeom prst="rect">
            <a:avLst/>
          </a:prstGeom>
          <a:solidFill>
            <a:srgbClr val="91A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数据治理</a:t>
            </a:r>
            <a:endParaRPr kumimoji="1" lang="zh-CN" altLang="en-US" sz="16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上箭头 24"/>
          <p:cNvSpPr/>
          <p:nvPr/>
        </p:nvSpPr>
        <p:spPr>
          <a:xfrm>
            <a:off x="7869711" y="908539"/>
            <a:ext cx="771096" cy="3852386"/>
          </a:xfrm>
          <a:prstGeom prst="upArrow">
            <a:avLst/>
          </a:prstGeom>
          <a:gradFill flip="none" rotWithShape="1">
            <a:gsLst>
              <a:gs pos="0">
                <a:srgbClr val="5090A9"/>
              </a:gs>
              <a:gs pos="100000">
                <a:srgbClr val="91A368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altLang="zh-CN" sz="1600" dirty="0" smtClean="0">
              <a:latin typeface="Hiragino Sans GB W3"/>
              <a:ea typeface="Hiragino Sans GB W3"/>
              <a:cs typeface="Hiragino Sans GB W3"/>
            </a:endParaRPr>
          </a:p>
          <a:p>
            <a:endParaRPr lang="en-US" altLang="zh-CN" sz="1600" dirty="0">
              <a:latin typeface="Hiragino Sans GB W3"/>
              <a:ea typeface="Hiragino Sans GB W3"/>
              <a:cs typeface="Hiragino Sans GB W3"/>
            </a:endParaRPr>
          </a:p>
          <a:p>
            <a:endParaRPr lang="en-US" altLang="zh-CN" sz="1600" dirty="0" smtClean="0">
              <a:latin typeface="Hiragino Sans GB W3"/>
              <a:ea typeface="Hiragino Sans GB W3"/>
              <a:cs typeface="Hiragino Sans GB W3"/>
            </a:endParaRPr>
          </a:p>
          <a:p>
            <a:endParaRPr lang="en-US" altLang="zh-CN" sz="1600" dirty="0">
              <a:latin typeface="Hiragino Sans GB W3"/>
              <a:ea typeface="Hiragino Sans GB W3"/>
              <a:cs typeface="Hiragino Sans GB W3"/>
            </a:endParaRPr>
          </a:p>
          <a:p>
            <a:endParaRPr lang="en-US" altLang="zh-CN" sz="1600" dirty="0" smtClean="0">
              <a:latin typeface="Hiragino Sans GB W3"/>
              <a:ea typeface="Hiragino Sans GB W3"/>
              <a:cs typeface="Hiragino Sans GB W3"/>
            </a:endParaRPr>
          </a:p>
          <a:p>
            <a:endParaRPr lang="en-US" altLang="zh-CN" sz="1600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数据流</a:t>
            </a:r>
            <a:endParaRPr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罐形 25"/>
          <p:cNvSpPr/>
          <p:nvPr/>
        </p:nvSpPr>
        <p:spPr>
          <a:xfrm>
            <a:off x="6947949" y="908539"/>
            <a:ext cx="822960" cy="476227"/>
          </a:xfrm>
          <a:prstGeom prst="can">
            <a:avLst/>
          </a:prstGeom>
          <a:solidFill>
            <a:srgbClr val="5291A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应用</a:t>
            </a:r>
            <a:endParaRPr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7" name="罐形 26"/>
          <p:cNvSpPr/>
          <p:nvPr/>
        </p:nvSpPr>
        <p:spPr>
          <a:xfrm>
            <a:off x="6947949" y="4074263"/>
            <a:ext cx="822960" cy="686663"/>
          </a:xfrm>
          <a:prstGeom prst="can">
            <a:avLst/>
          </a:prstGeom>
          <a:solidFill>
            <a:srgbClr val="8DA26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</a:rPr>
              <a:t>原始</a:t>
            </a:r>
            <a:endParaRPr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" name="罐形 27"/>
          <p:cNvSpPr/>
          <p:nvPr/>
        </p:nvSpPr>
        <p:spPr>
          <a:xfrm>
            <a:off x="6947949" y="1962197"/>
            <a:ext cx="822960" cy="686664"/>
          </a:xfrm>
          <a:prstGeom prst="can">
            <a:avLst/>
          </a:prstGeom>
          <a:solidFill>
            <a:srgbClr val="62959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</a:rPr>
              <a:t>交互</a:t>
            </a:r>
            <a:endParaRPr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</a:rPr>
              <a:t>图表</a:t>
            </a:r>
            <a:endParaRPr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9" name="罐形 28"/>
          <p:cNvSpPr/>
          <p:nvPr/>
        </p:nvSpPr>
        <p:spPr>
          <a:xfrm>
            <a:off x="6947949" y="3495032"/>
            <a:ext cx="822960" cy="496222"/>
          </a:xfrm>
          <a:prstGeom prst="can">
            <a:avLst/>
          </a:prstGeom>
          <a:solidFill>
            <a:srgbClr val="7E9D7B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信息</a:t>
            </a:r>
            <a:endParaRPr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2" name="罐形 31"/>
          <p:cNvSpPr/>
          <p:nvPr/>
        </p:nvSpPr>
        <p:spPr>
          <a:xfrm>
            <a:off x="6947949" y="2947728"/>
            <a:ext cx="822960" cy="459216"/>
          </a:xfrm>
          <a:prstGeom prst="can">
            <a:avLst/>
          </a:prstGeom>
          <a:solidFill>
            <a:srgbClr val="70998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知识</a:t>
            </a:r>
            <a:endParaRPr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07116" y="908539"/>
            <a:ext cx="4739968" cy="1396990"/>
          </a:xfrm>
          <a:prstGeom prst="round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007116" y="2381698"/>
            <a:ext cx="4739968" cy="885388"/>
          </a:xfrm>
          <a:prstGeom prst="round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007116" y="3331923"/>
            <a:ext cx="4739968" cy="849440"/>
          </a:xfrm>
          <a:prstGeom prst="round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007116" y="4257734"/>
            <a:ext cx="4739968" cy="503192"/>
          </a:xfrm>
          <a:prstGeom prst="round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195143" y="4326117"/>
            <a:ext cx="1026923" cy="376192"/>
          </a:xfrm>
          <a:prstGeom prst="rect">
            <a:avLst/>
          </a:prstGeom>
          <a:solidFill>
            <a:srgbClr val="91A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数据去噪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95143" y="1016000"/>
            <a:ext cx="4389322" cy="487027"/>
          </a:xfrm>
          <a:prstGeom prst="rect">
            <a:avLst/>
          </a:prstGeom>
          <a:solidFill>
            <a:srgbClr val="5090A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公众参与的大气监测</a:t>
            </a:r>
            <a:r>
              <a:rPr kumimoji="1" lang="en-US" altLang="zh-CN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气象徽章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9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3920" y="2914422"/>
            <a:ext cx="1229642" cy="286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5144" y="2911726"/>
            <a:ext cx="1026923" cy="2894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1" name="图片 40" descr="屏幕快照 2016-07-30 上午11.51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61" y="2911726"/>
            <a:ext cx="1900604" cy="286599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2195143" y="2462953"/>
            <a:ext cx="1026923" cy="394610"/>
          </a:xfrm>
          <a:prstGeom prst="rect">
            <a:avLst/>
          </a:prstGeom>
          <a:solidFill>
            <a:srgbClr val="64969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空气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18832" y="2462953"/>
            <a:ext cx="1026923" cy="394610"/>
          </a:xfrm>
          <a:prstGeom prst="rect">
            <a:avLst/>
          </a:prstGeom>
          <a:solidFill>
            <a:srgbClr val="64969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水质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37675" y="2462953"/>
            <a:ext cx="1026923" cy="394610"/>
          </a:xfrm>
          <a:prstGeom prst="rect">
            <a:avLst/>
          </a:prstGeom>
          <a:solidFill>
            <a:srgbClr val="64969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溯源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57542" y="2462953"/>
            <a:ext cx="1026923" cy="394610"/>
          </a:xfrm>
          <a:prstGeom prst="rect">
            <a:avLst/>
          </a:prstGeom>
          <a:solidFill>
            <a:srgbClr val="64969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缓解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6" name="图片 45" descr="屏幕快照 2016-07-30 下午12.10.1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819" y="1522566"/>
            <a:ext cx="876477" cy="669080"/>
          </a:xfrm>
          <a:prstGeom prst="rect">
            <a:avLst/>
          </a:prstGeom>
        </p:spPr>
      </p:pic>
      <p:pic>
        <p:nvPicPr>
          <p:cNvPr id="47" name="图片 46" descr="屏幕快照 2016-07-30 下午12.10.4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83" y="1563918"/>
            <a:ext cx="681636" cy="623210"/>
          </a:xfrm>
          <a:prstGeom prst="rect">
            <a:avLst/>
          </a:prstGeom>
        </p:spPr>
      </p:pic>
      <p:pic>
        <p:nvPicPr>
          <p:cNvPr id="48" name="图片 47" descr="屏幕快照 2016-07-30 下午12.10.5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43" y="1563918"/>
            <a:ext cx="891933" cy="623210"/>
          </a:xfrm>
          <a:prstGeom prst="rect">
            <a:avLst/>
          </a:prstGeom>
        </p:spPr>
      </p:pic>
      <p:pic>
        <p:nvPicPr>
          <p:cNvPr id="49" name="图片 48" descr="屏幕快照 2016-07-30 下午12.11.0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11" y="1563918"/>
            <a:ext cx="711754" cy="623210"/>
          </a:xfrm>
          <a:prstGeom prst="rect">
            <a:avLst/>
          </a:prstGeom>
        </p:spPr>
      </p:pic>
      <p:pic>
        <p:nvPicPr>
          <p:cNvPr id="50" name="图片 49" descr="屏幕快照 2016-07-30 下午12.27.4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80" y="1563919"/>
            <a:ext cx="631399" cy="627728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318832" y="4326117"/>
            <a:ext cx="1026923" cy="376192"/>
          </a:xfrm>
          <a:prstGeom prst="rect">
            <a:avLst/>
          </a:prstGeom>
          <a:solidFill>
            <a:srgbClr val="91A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空值处理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37675" y="4326117"/>
            <a:ext cx="1026923" cy="376192"/>
          </a:xfrm>
          <a:prstGeom prst="rect">
            <a:avLst/>
          </a:prstGeom>
          <a:solidFill>
            <a:srgbClr val="91A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格式统一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74815" y="4326117"/>
            <a:ext cx="1026923" cy="376192"/>
          </a:xfrm>
          <a:prstGeom prst="rect">
            <a:avLst/>
          </a:prstGeom>
          <a:solidFill>
            <a:srgbClr val="91A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对齐融合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95144" y="3400306"/>
            <a:ext cx="1026923" cy="317607"/>
          </a:xfrm>
          <a:prstGeom prst="rect">
            <a:avLst/>
          </a:prstGeom>
          <a:solidFill>
            <a:srgbClr val="7A9C7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聚合统计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55" name="image15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813866" y="3778824"/>
            <a:ext cx="497067" cy="32345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6" name="image16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73735" y="3795311"/>
            <a:ext cx="801080" cy="302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7" name="图片 56" descr="屏幕快照 2016-07-30 下午12.40.28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78" y="3775254"/>
            <a:ext cx="1212971" cy="323459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3318832" y="3400306"/>
            <a:ext cx="1026923" cy="317607"/>
          </a:xfrm>
          <a:prstGeom prst="rect">
            <a:avLst/>
          </a:prstGeom>
          <a:solidFill>
            <a:srgbClr val="7A9C7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时序分析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437675" y="3400306"/>
            <a:ext cx="1026923" cy="317607"/>
          </a:xfrm>
          <a:prstGeom prst="rect">
            <a:avLst/>
          </a:prstGeom>
          <a:solidFill>
            <a:srgbClr val="7A9C7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关联挖掘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57542" y="3400306"/>
            <a:ext cx="1026923" cy="317607"/>
          </a:xfrm>
          <a:prstGeom prst="rect">
            <a:avLst/>
          </a:prstGeom>
          <a:solidFill>
            <a:srgbClr val="7A9C7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异常识别</a:t>
            </a:r>
            <a:endParaRPr kumimoji="1" lang="zh-CN" altLang="en-US" sz="1400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61" name="图片 60" descr="屏幕快照 2016-07-30 下午12.53.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11" y="3778679"/>
            <a:ext cx="519020" cy="3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5"/>
          <p:cNvSpPr txBox="1">
            <a:spLocks noChangeArrowheads="1"/>
          </p:cNvSpPr>
          <p:nvPr/>
        </p:nvSpPr>
        <p:spPr bwMode="auto">
          <a:xfrm>
            <a:off x="2177659" y="2167959"/>
            <a:ext cx="4805551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4000" dirty="0" smtClean="0">
                <a:solidFill>
                  <a:schemeClr val="bg1"/>
                </a:solidFill>
                <a:latin typeface="Hiragino Sans GB W3" charset="0"/>
                <a:ea typeface="Hiragino Sans GB W3" charset="0"/>
                <a:cs typeface="Hiragino Sans GB W3" charset="0"/>
              </a:rPr>
              <a:t>空气</a:t>
            </a:r>
            <a:endParaRPr kumimoji="0" lang="zh-CN" altLang="en-US" sz="4000" dirty="0">
              <a:solidFill>
                <a:schemeClr val="bg1"/>
              </a:solidFill>
              <a:latin typeface="Hiragino Sans GB W3" charset="0"/>
              <a:ea typeface="Hiragino Sans GB W3" charset="0"/>
              <a:cs typeface="Hiragino Sans GB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3" name="组合 3"/>
          <p:cNvGrpSpPr>
            <a:grpSpLocks/>
          </p:cNvGrpSpPr>
          <p:nvPr/>
        </p:nvGrpSpPr>
        <p:grpSpPr bwMode="auto">
          <a:xfrm>
            <a:off x="0" y="245269"/>
            <a:ext cx="342900" cy="257175"/>
            <a:chOff x="0" y="0"/>
            <a:chExt cx="457201" cy="285750"/>
          </a:xfrm>
        </p:grpSpPr>
        <p:sp>
          <p:nvSpPr>
            <p:cNvPr id="289850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89851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sp>
        <p:nvSpPr>
          <p:cNvPr id="289794" name="文本框 6"/>
          <p:cNvSpPr txBox="1">
            <a:spLocks noChangeArrowheads="1"/>
          </p:cNvSpPr>
          <p:nvPr/>
        </p:nvSpPr>
        <p:spPr bwMode="auto">
          <a:xfrm>
            <a:off x="421481" y="200026"/>
            <a:ext cx="20764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空气</a:t>
            </a:r>
            <a:endParaRPr kumimoji="0" lang="zh-CN" altLang="en-US" dirty="0">
              <a:solidFill>
                <a:srgbClr val="262626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空气_1_山东江苏空气监测站点地理分布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4" y="859686"/>
            <a:ext cx="3618674" cy="3165238"/>
          </a:xfrm>
          <a:prstGeom prst="rect">
            <a:avLst/>
          </a:prstGeom>
        </p:spPr>
      </p:pic>
      <p:pic>
        <p:nvPicPr>
          <p:cNvPr id="3" name="图片 2" descr="空气_2_山东江苏空气监测站点城市统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0" y="1627738"/>
            <a:ext cx="3917461" cy="28664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9945" y="4153955"/>
            <a:ext cx="1638910" cy="5062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山东省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1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00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个监测站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江苏省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97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个监测站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09295" y="1007036"/>
            <a:ext cx="3272691" cy="32060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空气监测站点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集中在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部分重点城市</a:t>
            </a:r>
            <a:endParaRPr lang="zh-CN" altLang="en-US" sz="14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0002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3" name="组合 3"/>
          <p:cNvGrpSpPr>
            <a:grpSpLocks/>
          </p:cNvGrpSpPr>
          <p:nvPr/>
        </p:nvGrpSpPr>
        <p:grpSpPr bwMode="auto">
          <a:xfrm>
            <a:off x="0" y="245269"/>
            <a:ext cx="342900" cy="257175"/>
            <a:chOff x="0" y="0"/>
            <a:chExt cx="457201" cy="285750"/>
          </a:xfrm>
        </p:grpSpPr>
        <p:sp>
          <p:nvSpPr>
            <p:cNvPr id="289850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89851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sp>
        <p:nvSpPr>
          <p:cNvPr id="289794" name="文本框 6"/>
          <p:cNvSpPr txBox="1">
            <a:spLocks noChangeArrowheads="1"/>
          </p:cNvSpPr>
          <p:nvPr/>
        </p:nvSpPr>
        <p:spPr bwMode="auto">
          <a:xfrm>
            <a:off x="421481" y="200026"/>
            <a:ext cx="20764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262626"/>
                </a:solidFill>
                <a:latin typeface="Hiragino Sans GB W3"/>
                <a:ea typeface="Hiragino Sans GB W3"/>
                <a:cs typeface="Hiragino Sans GB W3"/>
              </a:rPr>
              <a:t>空气</a:t>
            </a:r>
            <a:endParaRPr kumimoji="0" lang="zh-CN" altLang="en-US" dirty="0">
              <a:solidFill>
                <a:srgbClr val="262626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 descr="空气_3_山东江苏历史AQI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2" y="1113686"/>
            <a:ext cx="3740640" cy="2705755"/>
          </a:xfrm>
          <a:prstGeom prst="rect">
            <a:avLst/>
          </a:prstGeom>
        </p:spPr>
      </p:pic>
      <p:pic>
        <p:nvPicPr>
          <p:cNvPr id="5" name="图片 4" descr="空气_4_山东江苏历史AQI一维密度图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021" y="1113686"/>
            <a:ext cx="3735445" cy="270575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80869" y="4026958"/>
            <a:ext cx="335814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部分站点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12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12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日至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12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19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日之间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数据缺失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73249" y="4026958"/>
            <a:ext cx="366115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江苏省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AQI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集中在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zh-CN" sz="12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2</a:t>
            </a:r>
            <a:r>
              <a:rPr lang="en-US" altLang="zh-CN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00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以下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，山东省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AQI </a:t>
            </a:r>
            <a:r>
              <a:rPr lang="zh-CN" altLang="en-US" sz="1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整体偏高</a:t>
            </a:r>
            <a:endParaRPr lang="zh-CN" altLang="en-US" sz="1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55380" y="1083210"/>
            <a:ext cx="1323928" cy="1437251"/>
          </a:xfrm>
          <a:prstGeom prst="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85462" y="1083210"/>
            <a:ext cx="810846" cy="2755769"/>
          </a:xfrm>
          <a:prstGeom prst="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06308" y="3223846"/>
            <a:ext cx="1797538" cy="601456"/>
          </a:xfrm>
          <a:prstGeom prst="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0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266</Words>
  <Application>Microsoft Macintosh PowerPoint</Application>
  <PresentationFormat>全屏显示(16:9)</PresentationFormat>
  <Paragraphs>98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宏伦 张</dc:creator>
  <cp:lastModifiedBy>宏伦 张</cp:lastModifiedBy>
  <cp:revision>80</cp:revision>
  <dcterms:created xsi:type="dcterms:W3CDTF">2016-07-29T12:55:04Z</dcterms:created>
  <dcterms:modified xsi:type="dcterms:W3CDTF">2016-07-30T14:53:38Z</dcterms:modified>
</cp:coreProperties>
</file>